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77"/>
  </p:notesMasterIdLst>
  <p:sldIdLst>
    <p:sldId id="287" r:id="rId2"/>
    <p:sldId id="288" r:id="rId3"/>
    <p:sldId id="257" r:id="rId4"/>
    <p:sldId id="325" r:id="rId5"/>
    <p:sldId id="326" r:id="rId6"/>
    <p:sldId id="327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328" r:id="rId15"/>
    <p:sldId id="266" r:id="rId16"/>
    <p:sldId id="267" r:id="rId17"/>
    <p:sldId id="268" r:id="rId18"/>
    <p:sldId id="269" r:id="rId19"/>
    <p:sldId id="293" r:id="rId20"/>
    <p:sldId id="296" r:id="rId21"/>
    <p:sldId id="294" r:id="rId22"/>
    <p:sldId id="299" r:id="rId23"/>
    <p:sldId id="295" r:id="rId24"/>
    <p:sldId id="297" r:id="rId25"/>
    <p:sldId id="286" r:id="rId26"/>
    <p:sldId id="270" r:id="rId27"/>
    <p:sldId id="271" r:id="rId28"/>
    <p:sldId id="302" r:id="rId29"/>
    <p:sldId id="272" r:id="rId30"/>
    <p:sldId id="273" r:id="rId31"/>
    <p:sldId id="274" r:id="rId32"/>
    <p:sldId id="300" r:id="rId33"/>
    <p:sldId id="301" r:id="rId34"/>
    <p:sldId id="291" r:id="rId35"/>
    <p:sldId id="275" r:id="rId36"/>
    <p:sldId id="290" r:id="rId37"/>
    <p:sldId id="276" r:id="rId38"/>
    <p:sldId id="292" r:id="rId39"/>
    <p:sldId id="277" r:id="rId40"/>
    <p:sldId id="278" r:id="rId41"/>
    <p:sldId id="303" r:id="rId42"/>
    <p:sldId id="305" r:id="rId43"/>
    <p:sldId id="304" r:id="rId44"/>
    <p:sldId id="329" r:id="rId45"/>
    <p:sldId id="279" r:id="rId46"/>
    <p:sldId id="280" r:id="rId47"/>
    <p:sldId id="281" r:id="rId48"/>
    <p:sldId id="282" r:id="rId49"/>
    <p:sldId id="283" r:id="rId50"/>
    <p:sldId id="284" r:id="rId51"/>
    <p:sldId id="285" r:id="rId52"/>
    <p:sldId id="306" r:id="rId53"/>
    <p:sldId id="332" r:id="rId54"/>
    <p:sldId id="331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289" r:id="rId70"/>
    <p:sldId id="322" r:id="rId71"/>
    <p:sldId id="323" r:id="rId72"/>
    <p:sldId id="321" r:id="rId73"/>
    <p:sldId id="330" r:id="rId74"/>
    <p:sldId id="298" r:id="rId75"/>
    <p:sldId id="324" r:id="rId76"/>
  </p:sldIdLst>
  <p:sldSz cx="9144000" cy="6858000" type="screen4x3"/>
  <p:notesSz cx="6797675" cy="9926638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04" autoAdjust="0"/>
    <p:restoredTop sz="80758" autoAdjust="0"/>
  </p:normalViewPr>
  <p:slideViewPr>
    <p:cSldViewPr showGuides="1">
      <p:cViewPr varScale="1">
        <p:scale>
          <a:sx n="89" d="100"/>
          <a:sy n="89" d="100"/>
        </p:scale>
        <p:origin x="198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E3BACC44-8FC6-4816-BD87-8D59E34856C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ED496657-E790-443B-BB36-6A334D4BC82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B9A018F5-E74E-4A2F-8174-04C051C77123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3733" name="Rectangle 5">
            <a:extLst>
              <a:ext uri="{FF2B5EF4-FFF2-40B4-BE49-F238E27FC236}">
                <a16:creationId xmlns:a16="http://schemas.microsoft.com/office/drawing/2014/main" id="{0CB1F063-E5C9-4AD3-BF85-50AA36FAE1C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noProof="0"/>
              <a:t>Klepnutím lze upravit styly předlohy textu.</a:t>
            </a:r>
          </a:p>
          <a:p>
            <a:pPr lvl="1"/>
            <a:r>
              <a:rPr lang="cs-CZ" altLang="cs-CZ" noProof="0"/>
              <a:t>Druhá úroveň</a:t>
            </a:r>
          </a:p>
          <a:p>
            <a:pPr lvl="2"/>
            <a:r>
              <a:rPr lang="cs-CZ" altLang="cs-CZ" noProof="0"/>
              <a:t>Třetí úroveň</a:t>
            </a:r>
          </a:p>
          <a:p>
            <a:pPr lvl="3"/>
            <a:r>
              <a:rPr lang="cs-CZ" altLang="cs-CZ" noProof="0"/>
              <a:t>Čtvrtá úroveň</a:t>
            </a:r>
          </a:p>
          <a:p>
            <a:pPr lvl="4"/>
            <a:r>
              <a:rPr lang="cs-CZ" altLang="cs-CZ" noProof="0"/>
              <a:t>Pátá úroveň</a:t>
            </a:r>
          </a:p>
        </p:txBody>
      </p:sp>
      <p:sp>
        <p:nvSpPr>
          <p:cNvPr id="73734" name="Rectangle 6">
            <a:extLst>
              <a:ext uri="{FF2B5EF4-FFF2-40B4-BE49-F238E27FC236}">
                <a16:creationId xmlns:a16="http://schemas.microsoft.com/office/drawing/2014/main" id="{0EFC6195-F8E9-4090-BE09-0EC735623AC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3735" name="Rectangle 7">
            <a:extLst>
              <a:ext uri="{FF2B5EF4-FFF2-40B4-BE49-F238E27FC236}">
                <a16:creationId xmlns:a16="http://schemas.microsoft.com/office/drawing/2014/main" id="{234612A1-F66D-4817-9B1D-157E901691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8FE221C-41A6-4531-BB5E-34DCE894CA8A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D58937FB-2D87-41C1-BB5E-1FAAB11BC6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5C0E15C-36F7-4EB0-9FD7-FA1A0505556E}" type="slidenum">
              <a:rPr lang="cs-CZ" altLang="cs-CZ"/>
              <a:pPr/>
              <a:t>4</a:t>
            </a:fld>
            <a:endParaRPr lang="cs-CZ" altLang="cs-CZ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D75DABF2-E8F2-45D4-930F-C72961C6E87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E8A10C95-BF53-470E-9D1C-9FF0CF1189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Problematiku lze rozdělit na tyto tři oblasti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730EABAC-1BC4-42C9-ACB8-7A90C311BF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2C57239-DC2C-4624-8A79-FAD0FA5D61FB}" type="slidenum">
              <a:rPr lang="cs-CZ" altLang="cs-CZ"/>
              <a:pPr/>
              <a:t>5</a:t>
            </a:fld>
            <a:endParaRPr lang="cs-CZ" altLang="cs-CZ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0E3388C8-1729-4BD7-943D-783DD63AC4C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4D9AABA6-40E1-48C3-BC59-F140C7290A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Žebírková ocel - Pro zlepšení soudržnosti výztuže s betonem se povrch vhodně tvaruje a na koncích prutů se vytvářejí háky</a:t>
            </a:r>
          </a:p>
          <a:p>
            <a:pPr eaLnBrk="1" hangingPunct="1"/>
            <a:r>
              <a:rPr lang="cs-CZ" altLang="cs-CZ"/>
              <a:t>Tvar prutu je shodný s průběhem tahových trajektorií v konstrukci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FD4209C2-B933-4BB6-B640-DAEAADE593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DC68B27-B4D3-4AA2-8EBB-02F59670324D}" type="slidenum">
              <a:rPr lang="cs-CZ" altLang="cs-CZ"/>
              <a:pPr/>
              <a:t>6</a:t>
            </a:fld>
            <a:endParaRPr lang="cs-CZ" altLang="cs-CZ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C5AB07DB-586B-45B8-8D7B-85C444900DE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678BE827-FD3A-433B-8BC2-67F82EAD02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>
                <a:solidFill>
                  <a:srgbClr val="FFFF00"/>
                </a:solidFill>
              </a:rPr>
              <a:t>Betonářská výztuž</a:t>
            </a:r>
            <a:r>
              <a:rPr lang="cs-CZ" altLang="cs-CZ"/>
              <a:t> je určena k vyztužování železobetonových a předpjatých konstrukcí a zlepšuje mechanicko-fyzikální vlastnosti betonu, zejména </a:t>
            </a:r>
            <a:r>
              <a:rPr lang="cs-CZ" altLang="cs-CZ" b="1" i="1"/>
              <a:t>přebírá napětí v tahu a ve smyku</a:t>
            </a:r>
            <a:r>
              <a:rPr lang="cs-CZ" altLang="cs-CZ" i="1"/>
              <a:t>.</a:t>
            </a:r>
          </a:p>
          <a:p>
            <a:pPr eaLnBrk="1" hangingPunct="1"/>
            <a:r>
              <a:rPr lang="cs-CZ" altLang="cs-CZ" i="1"/>
              <a:t>Hutní atest – doklad o jakosti dodávky, který osvědčuje, že dodaná výztuž odpovídá příslušným předpisům. Mechanické a rozměrové vlastnosti výztužných prvků se nezjišťují na oceli ze které byly vyrobeny, ale na konečném výrobku, tj. na ocelovém prutu, síti</a:t>
            </a:r>
          </a:p>
          <a:p>
            <a:pPr eaLnBrk="1" hangingPunct="1"/>
            <a:r>
              <a:rPr lang="en-US" altLang="cs-CZ">
                <a:cs typeface="Arial" panose="020B0604020202020204" pitchFamily="34" charset="0"/>
              </a:rPr>
              <a:t>=&gt;</a:t>
            </a:r>
            <a:r>
              <a:rPr lang="cs-CZ" altLang="cs-CZ">
                <a:cs typeface="Arial" panose="020B0604020202020204" pitchFamily="34" charset="0"/>
              </a:rPr>
              <a:t> Obecně můžeme tedy říci, že betonářská výztuž zvyšuje odolnost betonové konstrukce</a:t>
            </a:r>
            <a:endParaRPr lang="en-US" altLang="cs-CZ">
              <a:cs typeface="Arial" panose="020B0604020202020204" pitchFamily="34" charset="0"/>
            </a:endParaRP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B11E9EB3-BB5D-4B4A-B686-810186FC37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0127813-140A-456B-8A93-472265E3B63F}" type="slidenum">
              <a:rPr lang="cs-CZ" altLang="cs-CZ"/>
              <a:pPr/>
              <a:t>9</a:t>
            </a:fld>
            <a:endParaRPr lang="cs-CZ" altLang="cs-CZ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602B8EB9-0C7E-41F6-BFE0-D27169DB338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67D9E239-C262-40DF-AC5C-FA2C142148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Tyčová ocel hladká nebo povrchově upravená se dodává ve svazcích do délky 14m a hmotností 3000 až 6000kg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9201EFF-8FF2-4582-839E-2298701BB6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E889AAB-F87F-4923-8784-AEC605130D5C}" type="slidenum">
              <a:rPr lang="cs-CZ" altLang="cs-CZ"/>
              <a:pPr/>
              <a:t>10</a:t>
            </a:fld>
            <a:endParaRPr lang="cs-CZ" altLang="cs-CZ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DDFB0A8A-0B18-4AC0-A636-3BA3B864384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65BFB2F5-2518-46A1-B6F2-5DD22D5FE9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Svitková ocel, průměr svitku cca 1,4mm, průměr drátu obvykle kolem 10mm, hmotnost svitku do 500kg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A88F8396-31D9-419E-B9C1-49FFE43D8F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F947433-1A4A-4CC0-B9A6-8E8442D1F743}" type="slidenum">
              <a:rPr lang="cs-CZ" altLang="cs-CZ"/>
              <a:pPr/>
              <a:t>11</a:t>
            </a:fld>
            <a:endParaRPr lang="cs-CZ" altLang="cs-CZ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D0633ECA-BF82-454E-BCBC-5C0643B5833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1C9799C2-11D3-494F-A161-09C85BD2AF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Ocelové sítě dodávané ve svitcích do hmotnosti 450kg, potom sítě =rohože dodávané v plošných balících o hmotnosti 2000kg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3FE91606-DD84-4B7E-8320-27C225E543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35EDC95-EDD3-47B6-B4B6-D9A08DA757AD}" type="slidenum">
              <a:rPr lang="cs-CZ" altLang="cs-CZ"/>
              <a:pPr/>
              <a:t>14</a:t>
            </a:fld>
            <a:endParaRPr lang="cs-CZ" altLang="cs-CZ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D1CCEB9C-6A14-482D-8B4D-8DE783FBFC8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CD933A92-1185-467D-AD99-076E52BC81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U rozptýlené výztuže se nejedná o nahrazení výztuže v betonu, ale o zlepšení jeho vlastností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15DFC5C9-1872-4C25-A371-D3B85C3ED9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E195FE6-7B07-420D-A17A-74BB4E37B4CD}" type="slidenum">
              <a:rPr lang="cs-CZ" altLang="cs-CZ"/>
              <a:pPr/>
              <a:t>21</a:t>
            </a:fld>
            <a:endParaRPr lang="cs-CZ" altLang="cs-CZ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D422D7F1-D4EC-45DE-9D7E-C71537E4F2C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BD112C22-6B50-499A-9880-E4BAFDD358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 u="sng"/>
              <a:t>Pro efektivnější výstavbu- </a:t>
            </a:r>
            <a:r>
              <a:rPr lang="cs-CZ" altLang="cs-CZ"/>
              <a:t>Využívat kvalitní ocel a svařované sítě, uplatňovat spoje svařované (oproti vázané výztuži jednodušší), připravovat v centrálních armovnách do tzv.</a:t>
            </a:r>
          </a:p>
          <a:p>
            <a:pPr eaLnBrk="1" hangingPunct="1"/>
            <a:r>
              <a:rPr lang="cs-CZ" altLang="cs-CZ"/>
              <a:t>Armokošů: betonářská výztuž svařovaná do prostorového tuhého dílu, tvoří kompletní, nebo převážnou část výztuže určité části  konstrukčního prvku, může se vyrábět buď v armovně, nebo případně ambulantně na stavbě na předmontážní ploše</a:t>
            </a:r>
          </a:p>
          <a:p>
            <a:pPr eaLnBrk="1" hangingPunct="1"/>
            <a:r>
              <a:rPr lang="cs-CZ" altLang="cs-CZ"/>
              <a:t>Armobloků: Armoblok je armokoš, jenž je opatřen u jednoho nebo obou povrchů obkladem z plechu nebo betonu a plní funkci bednění, vyráběno ve speciálních výrobnách – ztracené bednění</a:t>
            </a:r>
          </a:p>
          <a:p>
            <a:pPr eaLnBrk="1" hangingPunct="1"/>
            <a:r>
              <a:rPr lang="cs-CZ" altLang="cs-CZ"/>
              <a:t>Ocelových buněk: prvky, které nahrazují armobloky, nemají betonářskou výztuž, ale jsou tvořeny zcela z válcovaných profilů a souvislého oboustranného plechového povrchu – prostorově tuhý prvek, mostárenská praxe.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D490BCE0-95EE-41A8-B9E1-BA25AA78C0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4250DD4-6129-4C92-9C25-2390008D1E4E}" type="slidenum">
              <a:rPr lang="cs-CZ" altLang="cs-CZ"/>
              <a:pPr/>
              <a:t>22</a:t>
            </a:fld>
            <a:endParaRPr lang="cs-CZ" altLang="cs-CZ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98AC473D-8BDB-40E5-822A-27FA6670B59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91010971-3235-4386-A376-194A04BCED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1746EB41-3326-429A-9598-CBC00D2A79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56AD8E8-F1DE-43ED-AE0F-D64346F7DFFD}" type="slidenum">
              <a:rPr lang="cs-CZ" altLang="cs-CZ"/>
              <a:pPr/>
              <a:t>23</a:t>
            </a:fld>
            <a:endParaRPr lang="cs-CZ" altLang="cs-CZ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57E0E224-072E-484C-A633-48AD304AC47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12948A78-9804-4BA0-A163-358B56F002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Armokoše do bednění – prostorově tuhý prvek, který musí snést zatížení při vlastní výrobě armokoše a zatížení při veškeré manipulaci až do uložení do bednění. Zatížení při betonáži však nepřenáší, kombinuje se s velkoplošným bedněním dostatečné únosnosti.</a:t>
            </a:r>
          </a:p>
          <a:p>
            <a:pPr eaLnBrk="1" hangingPunct="1"/>
            <a:r>
              <a:rPr lang="cs-CZ" altLang="cs-CZ"/>
              <a:t>Samonosné armokoše – musí svou tuhostí přenést nejen zatížení při veškeré manipulaci, ale musí přenést i zatížení čerstvou betonovou směsí a manipulační zatížení při betonáži, protože tyto armokoše nejsou podpírány bedněním, vnější líc opatřen pletivem nebo plošnou náhradou bednění. </a:t>
            </a:r>
          </a:p>
          <a:p>
            <a:pPr eaLnBrk="1" hangingPunct="1"/>
            <a:r>
              <a:rPr lang="cs-CZ" altLang="cs-CZ"/>
              <a:t>Armokoše se vyrábějí na základě detailní výkresové dokumentace, která musí jednoznačně řešit tvar armokoše a zejména musí specifikovat přesně svary, které jsou nosné a nenosné. Projketem musí být domyšlen způsob výroby armokoše i manipulace s ním až po umístění  konstrukci.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F6DD7CF3-92BB-49B6-957F-0D9C63CEB7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E1302CC-6574-4D3E-AD90-8EEF6D46F51D}" type="slidenum">
              <a:rPr lang="cs-CZ" altLang="cs-CZ"/>
              <a:pPr/>
              <a:t>24</a:t>
            </a:fld>
            <a:endParaRPr lang="cs-CZ" altLang="cs-CZ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57A3E650-462A-4E4B-ACCE-00556F99193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F7296B32-4599-4E95-9937-0EEF461633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Karusel zajistí požadovaný přenos sil, pro vyloučení vodorovných sil v zavěšení se používají vahadla, která zajišťují svislou polohu závěsných vazáků.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40B59168-1050-453B-B70A-A32040172D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565D505-B0E1-4A4A-9603-763A4D25B0DD}" type="slidenum">
              <a:rPr lang="cs-CZ" altLang="cs-CZ"/>
              <a:pPr/>
              <a:t>25</a:t>
            </a:fld>
            <a:endParaRPr lang="cs-CZ" altLang="cs-CZ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92A05179-48B0-42C2-9F2F-13CBA2A7BD3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5347B95A-9213-46FB-A1E6-AADE280E21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cs-CZ" altLang="cs-CZ"/>
              <a:t>na místo určení se výztuž dopravuje tak, aby nemohla být transportem zkřivena nebo poškozena. </a:t>
            </a:r>
          </a:p>
          <a:p>
            <a:pPr eaLnBrk="1" hangingPunct="1">
              <a:buClr>
                <a:schemeClr val="tx1"/>
              </a:buClr>
            </a:pPr>
            <a:r>
              <a:rPr lang="cs-CZ" altLang="cs-CZ"/>
              <a:t>na staveništi se ukládá na rovnou, suchou plochu na dřevěné prahy tak, aby identifikační štítky všech svazků byly zřetelně patrné</a:t>
            </a:r>
            <a:r>
              <a:rPr lang="cs-CZ" altLang="cs-CZ" sz="1400"/>
              <a:t>.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935B0023-052D-4262-A040-60D212C564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0338242-856A-40A6-833E-DB4F6AC5D2FA}" type="slidenum">
              <a:rPr lang="cs-CZ" altLang="cs-CZ"/>
              <a:pPr/>
              <a:t>26</a:t>
            </a:fld>
            <a:endParaRPr lang="cs-CZ" altLang="cs-CZ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6E1CF6F9-27A6-4531-86E5-FDB90EB588B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3A9F046D-355A-4881-9695-F232D3A47E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Obr. Ocelová výztuž podpěry - Dunaj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C7CF8B54-902D-4ED4-9F4E-1B8A34F1A9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65136C9-3702-44BF-B164-7AB87746F097}" type="slidenum">
              <a:rPr lang="cs-CZ" altLang="cs-CZ"/>
              <a:pPr/>
              <a:t>27</a:t>
            </a:fld>
            <a:endParaRPr lang="cs-CZ" altLang="cs-CZ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D3EF5F0C-6F31-4D72-8873-4DEB40900EF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C26F3CDC-1A01-4C23-9372-4D555A3FFF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Při vyztužování základových pasů a roštů nejprve rozmístíme v bednění na podkladní beton třmínky nahoře otevřené, do nich pak ukládáme pruty nosné výztuže a spojujeme je drátem nebo svarem do pevného prostorového celku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597499B4-1727-4194-B868-486024FA6E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1DEEA2-4CC6-4264-A5EB-21297150041E}" type="slidenum">
              <a:rPr lang="cs-CZ" altLang="cs-CZ"/>
              <a:pPr/>
              <a:t>31</a:t>
            </a:fld>
            <a:endParaRPr lang="cs-CZ" altLang="cs-CZ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ACF4280A-16FE-412E-B410-E43DDF53235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4DE199D6-58D9-4EB8-BAEE-FB007191AA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Výuztuž sloupů a stěn vážeme před postavením bednění. Pruty nosné výztuže zpravidla navazují na kotevní pruty vyčnívající ze základů. Podélná výztuž je umístěna po obvodu sloupu a vzájemně spojena. Bednění pak přikládáme až ke spojené (svázané) výztuži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4A08D729-8AF2-40A3-9D6D-337F50F885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7CAD655-7361-4A03-8718-3B850858E35A}" type="slidenum">
              <a:rPr lang="cs-CZ" altLang="cs-CZ"/>
              <a:pPr/>
              <a:t>35</a:t>
            </a:fld>
            <a:endParaRPr lang="cs-CZ" altLang="cs-CZ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DE403321-90C5-4D66-B364-DF6F6118271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426469F8-4604-4650-9BA1-E4D498B1DA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Výztuž stropních konstrukcí ukládáme do připraveného bednění. Na deskové části stropů nejprve rozložíme pruty rozdělovací výztuže, na ně položíme nosnou výztuž a v místě křížení výztuž spojíme svázáním nebo svarem.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9006B46C-9E33-44B2-9DC0-D6DBCA1D80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AC7F5A8-3854-41B9-8CB0-19DCA80478CB}" type="slidenum">
              <a:rPr lang="cs-CZ" altLang="cs-CZ"/>
              <a:pPr/>
              <a:t>36</a:t>
            </a:fld>
            <a:endParaRPr lang="cs-CZ" altLang="cs-CZ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D6240478-9066-4FDD-8635-3009018FCA6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1CA1D747-5E6D-4F3D-A325-16FFC968EE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 dirty="0"/>
              <a:t>Pro snížení pracnosti při spojování jednotlivých výztužných prvků stropů se používají sítě, rohože, nebo předem vyrobené žebříky či mřížoviny.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292C76CF-6CC7-4F99-955A-61B52589EF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9634D0D-7D83-473A-81C5-E4AEAFC59442}" type="slidenum">
              <a:rPr lang="cs-CZ" altLang="cs-CZ"/>
              <a:pPr/>
              <a:t>37</a:t>
            </a:fld>
            <a:endParaRPr lang="cs-CZ" altLang="cs-CZ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E691FD9C-3714-49E6-B5DA-3A396DD5B67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5D2094F8-11B8-4363-9B98-49892889A7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Výuztuž sloupů a stěn vážeme před postavením bednění. Pruty nosné výztuže zpravidla navazují na kotevní pruty vyčnívající ze základů. Podélná výztuž je umístěna po obvodu sloupu a vzájemně spojena. Bednění pak přikládáme až ke spojené (svázané) výztuži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1FEEF9DE-763F-4FFB-8CC2-35BAAA6788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8B93911-96C7-4A78-A237-72FC95B36122}" type="slidenum">
              <a:rPr lang="cs-CZ" altLang="cs-CZ"/>
              <a:pPr/>
              <a:t>39</a:t>
            </a:fld>
            <a:endParaRPr lang="cs-CZ" altLang="cs-CZ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416ED173-F7BE-4913-97D6-D126F2C471F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1FE59054-B2DC-4BC7-9589-99AD45426F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Do průvlaků a stropních trámů nejprve rozmístíme třmínky nahoře otevřené a vkládáme do nich nosnou výztuž, kterou s třmínky spojíme. Pak třmínky uzavřeme. Velkou pozornost věnujeme správné poloze ohybů výztužných prutů.</a:t>
            </a:r>
          </a:p>
          <a:p>
            <a:pPr eaLnBrk="1" hangingPunct="1"/>
            <a:r>
              <a:rPr lang="cs-CZ" altLang="cs-CZ"/>
              <a:t>Na obrázku připravený armokoš pro uložení do konstrukce.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0835ED81-925D-41F5-B2F7-4B5C964164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6CD713A-D684-4EBF-AA73-B6DF239E3340}" type="slidenum">
              <a:rPr lang="cs-CZ" altLang="cs-CZ"/>
              <a:pPr/>
              <a:t>41</a:t>
            </a:fld>
            <a:endParaRPr lang="cs-CZ" altLang="cs-CZ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A17E62FF-E90B-4A47-B503-71E186D09E6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A37CBEE4-ED6A-496E-84A4-3E139462E6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E63819FB-BCA4-46F3-95BE-0ACA135902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85E0E8D-9680-4DBF-9524-661D1E84EF27}" type="slidenum">
              <a:rPr lang="cs-CZ" altLang="cs-CZ"/>
              <a:pPr/>
              <a:t>42</a:t>
            </a:fld>
            <a:endParaRPr lang="cs-CZ" altLang="cs-CZ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8575BB8E-CCFC-4D6B-865A-783279577AD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D41E834A-1EEB-4317-BA60-FD353887C6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17CB55CB-D2F9-4E94-A370-0CA79555EA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336BA26-D684-4F6E-88CE-20DD16D10B41}" type="slidenum">
              <a:rPr lang="cs-CZ" altLang="cs-CZ"/>
              <a:pPr/>
              <a:t>43</a:t>
            </a:fld>
            <a:endParaRPr lang="cs-CZ" altLang="cs-CZ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0EE33EBC-CAC3-437C-822B-0E1D58D7CFD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2F3998E2-6A86-4CAF-AD26-8BAE860D6F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Různé kombinované konstrukce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923A87D4-FD30-4AAC-9D87-6D4F37C4EC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381C1D9-6FB0-4082-A56E-1E7990BFF186}" type="slidenum">
              <a:rPr lang="cs-CZ" altLang="cs-CZ"/>
              <a:pPr/>
              <a:t>45</a:t>
            </a:fld>
            <a:endParaRPr lang="cs-CZ" altLang="cs-CZ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65A286A9-D033-4C6E-92D1-3699888561C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EF807A5E-573D-486E-8520-D0B349D2D0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 i="1" dirty="0"/>
              <a:t>Čím vyšší je mez průtažnosti, tím vyšší je potřebná délka přesahu</a:t>
            </a:r>
          </a:p>
          <a:p>
            <a:pPr eaLnBrk="1" hangingPunct="1"/>
            <a:r>
              <a:rPr lang="cs-CZ" altLang="cs-CZ" i="1" dirty="0"/>
              <a:t>V oblasti spoje je často třeba použít dodatečné příčné vyztužení</a:t>
            </a:r>
          </a:p>
          <a:p>
            <a:pPr eaLnBrk="1" hangingPunct="1"/>
            <a:endParaRPr lang="cs-CZ" altLang="cs-CZ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3D2371B0-8DC5-47DD-AFCB-9B7D0553B4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28A72C4-156F-4045-A51D-B8D68223384C}" type="slidenum">
              <a:rPr lang="cs-CZ" altLang="cs-CZ"/>
              <a:pPr/>
              <a:t>46</a:t>
            </a:fld>
            <a:endParaRPr lang="cs-CZ" altLang="cs-CZ"/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11F6C186-094B-4DFA-B3FB-782EA151FCB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3CB0D4E8-47AE-4172-BA1D-D618E3E4E6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Při spojení přesahem se zdvojnásobuje množství betonářské oceli.</a:t>
            </a:r>
            <a:br>
              <a:rPr lang="cs-CZ" altLang="cs-CZ"/>
            </a:br>
            <a:endParaRPr lang="cs-CZ" altLang="cs-CZ"/>
          </a:p>
          <a:p>
            <a:pPr eaLnBrk="1" hangingPunct="1"/>
            <a:r>
              <a:rPr lang="cs-CZ" altLang="cs-CZ"/>
              <a:t>  Při příliš velké hustotě vyztužení může být ovlivněna tekutost větších přísad do betonu 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125486F6-1B1E-4D4D-9187-E590725506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6135E5B-6309-4B15-AA4F-C5AEC478CFAA}" type="slidenum">
              <a:rPr lang="cs-CZ" altLang="cs-CZ"/>
              <a:pPr/>
              <a:t>47</a:t>
            </a:fld>
            <a:endParaRPr lang="cs-CZ" altLang="cs-CZ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668557AC-9482-4D32-94E6-D284297FABB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C66537A7-3D5D-496F-9DDE-A83EAED0AA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Korozivzdorné, nanášené betonářské oceli jsou drahé a vyžadují někdy větší délku.</a:t>
            </a:r>
            <a:br>
              <a:rPr lang="cs-CZ" altLang="cs-CZ"/>
            </a:br>
            <a:r>
              <a:rPr lang="cs-CZ" altLang="cs-CZ"/>
              <a:t> </a:t>
            </a:r>
          </a:p>
          <a:p>
            <a:pPr eaLnBrk="1" hangingPunct="1"/>
            <a:r>
              <a:rPr lang="cs-CZ" altLang="cs-CZ"/>
              <a:t> Spojení</a:t>
            </a:r>
            <a:r>
              <a:rPr lang="cs-CZ" altLang="cs-CZ" b="1"/>
              <a:t> </a:t>
            </a:r>
            <a:r>
              <a:rPr lang="cs-CZ" altLang="cs-CZ"/>
              <a:t>přesahem vyžaduje časově náročné výpočty, což může vést k chybám ve výpočtu a zvýšeným předběžným odhadům nákladů. 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71B6348D-84E1-417D-B622-190A65B37D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9882E74-A2BE-4136-8701-1D81B84FF014}" type="slidenum">
              <a:rPr lang="cs-CZ" altLang="cs-CZ"/>
              <a:pPr/>
              <a:t>48</a:t>
            </a:fld>
            <a:endParaRPr lang="cs-CZ" altLang="cs-CZ"/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DB5A4DEF-B79D-48AB-80CC-C3C68EC6B3D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0A1BCC48-7FFD-4E2F-946D-CB146E5496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Běžné spoje svařované by neměly být v jedné rovině z důvodu možnosti oslabení konstrukce, styk přesahem má nároky na prostor v konstrukci, vše řeší používání mechanických spojů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DD4E6B92-9F14-4980-A594-B5E64565C7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04A5C34-DF6D-4AD6-A31F-EB916D9ACB30}" type="slidenum">
              <a:rPr lang="cs-CZ" altLang="cs-CZ"/>
              <a:pPr/>
              <a:t>49</a:t>
            </a:fld>
            <a:endParaRPr lang="cs-CZ" altLang="cs-CZ"/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608C540F-5F68-46FA-B9FF-70C4A601D49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09EF39DF-E19A-43D8-BAAA-EEAC74BAE0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Přenos síly, houževnatost, nezávisí na pevnosti betonu.</a:t>
            </a:r>
            <a:br>
              <a:rPr lang="cs-CZ" altLang="cs-CZ"/>
            </a:br>
            <a:r>
              <a:rPr lang="cs-CZ" altLang="cs-CZ"/>
              <a:t>  Poskytují větší pevnost i při seismických nebo jiných přírodních nebo člověkem zaviněných okolnostech.</a:t>
            </a:r>
            <a:br>
              <a:rPr lang="cs-CZ" altLang="cs-CZ" b="1"/>
            </a:br>
            <a:r>
              <a:rPr lang="cs-CZ" altLang="cs-CZ" b="1"/>
              <a:t>  </a:t>
            </a:r>
            <a:r>
              <a:rPr lang="cs-CZ" altLang="cs-CZ"/>
              <a:t>Výborné vlastnosti při namáhání za zatížení, které není převážně stálé. 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42F0DDD8-5F3C-431D-8E48-C54416974B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C84127A-11EC-44B0-9021-11EA8BCD365C}" type="slidenum">
              <a:rPr lang="cs-CZ" altLang="cs-CZ"/>
              <a:pPr/>
              <a:t>50</a:t>
            </a:fld>
            <a:endParaRPr lang="cs-CZ" altLang="cs-CZ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2EA98BBC-DE3B-46B1-AF6C-A102721CDE9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99A37D9D-51BC-411A-8701-102B5CBA1B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Povolené využití maximálního povoleného stupně zatížení  </a:t>
            </a:r>
          </a:p>
          <a:p>
            <a:pPr eaLnBrk="1" hangingPunct="1"/>
            <a:endParaRPr lang="cs-CZ" altLang="cs-CZ"/>
          </a:p>
          <a:p>
            <a:pPr eaLnBrk="1" hangingPunct="1"/>
            <a:r>
              <a:rPr lang="cs-CZ" altLang="cs-CZ"/>
              <a:t>Spojky lze umístit na libovolném místě 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15B145EC-3058-4BEC-AE14-ECA7B067C5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91508D-06C0-483B-89BB-55EB803555FF}" type="slidenum">
              <a:rPr lang="cs-CZ" altLang="cs-CZ"/>
              <a:pPr/>
              <a:t>52</a:t>
            </a:fld>
            <a:endParaRPr lang="cs-CZ" altLang="cs-CZ"/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D247ACD3-626D-4F88-9ECB-857E9ACCBB7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E183E116-26DF-41B7-887F-E3C44D62FA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Při totožných rozměrech průřezu je tak u přepjaté konstrukce vyšší odolnost proti vzniku trhlin, než u tradiční konstrukce železobetonové.</a:t>
            </a:r>
          </a:p>
          <a:p>
            <a:pPr eaLnBrk="1" hangingPunct="1"/>
            <a:r>
              <a:rPr lang="cs-CZ" altLang="cs-CZ"/>
              <a:t>Výhodou je zvýšení tuhosti průžezu a jeho odolnost proti vzniku trhlin a zmenšení spotřeby betonu a výztuže, jak hlavní, tak smykové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BBC13B6E-8929-4BB4-8E89-5BF0DF6F9A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D1CE52E-E377-4FCB-B41C-01834DEB0753}" type="slidenum">
              <a:rPr lang="cs-CZ" altLang="cs-CZ"/>
              <a:pPr/>
              <a:t>53</a:t>
            </a:fld>
            <a:endParaRPr lang="cs-CZ" altLang="cs-CZ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A2A6AEB0-ADB1-4A17-984D-A5F8C321115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F346FF25-89B9-4111-8A44-6FA2745365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U předem předpjatého betonu je předpjetí vyvoláno předpínací výztuží, která byla napjata mezi rozpěrami, zabetonována a po zatvrdnutí betonu uvolněna ze spojení s rozpěrami. </a:t>
            </a:r>
          </a:p>
          <a:p>
            <a:pPr eaLnBrk="1" hangingPunct="1"/>
            <a:r>
              <a:rPr lang="cs-CZ" altLang="cs-CZ"/>
              <a:t>Dodatečně – u již vybetonované konstrukce, kde se předpjetí vyvozuje rozepřením napjaté předpínací výztuže o zatvrdlý beton. Využívá se při tom dvou hlavních předpínacích systémů, a to předpínání pomocí kabelů, vytvořených jako svazek rovných patentovaných drátů, nebo předpínání pomocí kabelů vytvořených z lan.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09DB84E9-D50B-4082-8F8F-72FA7E541A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8FBFCAC-647D-40E4-9ABC-D9C4F601BBE9}" type="slidenum">
              <a:rPr lang="cs-CZ" altLang="cs-CZ"/>
              <a:pPr/>
              <a:t>54</a:t>
            </a:fld>
            <a:endParaRPr lang="cs-CZ" altLang="cs-CZ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BF090E0E-96F2-4AB4-B27E-77225241533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A78BCFB6-929D-4E93-BF77-CF7DAA34FC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Hovoříme-li o předpínacím systému, rozumíme jím celý komplex materiálů, strojních zařízení a pracovních postupů, například předpínací zařízení s kontrolními přístroji, kotvy, injektážní zařízení a příslušné technologické postupy, včetně předpisů.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8DBC5824-40E0-4E1F-B0C3-5724EC4306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DED8BD7-C787-4246-A5E4-EEDF983B0E54}" type="slidenum">
              <a:rPr lang="cs-CZ" altLang="cs-CZ"/>
              <a:pPr/>
              <a:t>56</a:t>
            </a:fld>
            <a:endParaRPr lang="cs-CZ" altLang="cs-CZ"/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4373C930-4FC0-45BA-97D7-23659B38F83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1BEE9F06-ECD5-47B5-B808-67749A6236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Ohebné ocelové trubky=sandrik – zůstávají v betonu, nebo</a:t>
            </a:r>
          </a:p>
          <a:p>
            <a:pPr eaLnBrk="1" hangingPunct="1"/>
            <a:r>
              <a:rPr lang="cs-CZ" altLang="cs-CZ"/>
              <a:t>Dutina vytvořená ocelovou trubkou, která se asi po 2hod od skončení betonáže vytáhne</a:t>
            </a:r>
          </a:p>
          <a:p>
            <a:pPr eaLnBrk="1" hangingPunct="1"/>
            <a:r>
              <a:rPr lang="cs-CZ" altLang="cs-CZ"/>
              <a:t>Pro kotvení kabelů se používají svěrné kotvy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>
            <a:extLst>
              <a:ext uri="{FF2B5EF4-FFF2-40B4-BE49-F238E27FC236}">
                <a16:creationId xmlns:a16="http://schemas.microsoft.com/office/drawing/2014/main" id="{820E6CE3-F1BC-474D-8B16-C953447927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9324366-BE7A-4A72-8359-D924E4D4237A}" type="slidenum">
              <a:rPr lang="cs-CZ" altLang="cs-CZ"/>
              <a:pPr/>
              <a:t>57</a:t>
            </a:fld>
            <a:endParaRPr lang="cs-CZ" altLang="cs-CZ"/>
          </a:p>
        </p:txBody>
      </p:sp>
      <p:sp>
        <p:nvSpPr>
          <p:cNvPr id="95235" name="Rectangle 2">
            <a:extLst>
              <a:ext uri="{FF2B5EF4-FFF2-40B4-BE49-F238E27FC236}">
                <a16:creationId xmlns:a16="http://schemas.microsoft.com/office/drawing/2014/main" id="{E62E2AEC-B943-465F-A8C4-F61DD116F32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14ACC223-D76F-41BE-B3A4-DA7AC16915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Dvoudílná stupňová kotva se používá především pro podélné předpětí mostních a trámových konstrukcí. Je konstruována pro kabely se 4 - 27 lany. Kotevní objímka a kónická roznášecí podložka se zpravidla třemi žebry přenáší předpínací sílu plynule do konstrukce v minimální čelní ploše. Rozdělení roznášecí podložky a kotevní desky umožňuje ukládat předpínací výztuž až po betonáži konstrukce. Kotevní objímka se při napínání sama vycentruje v roznášecí podložce.</a:t>
            </a:r>
          </a:p>
          <a:p>
            <a:pPr eaLnBrk="1" hangingPunct="1"/>
            <a:r>
              <a:rPr lang="cs-CZ" altLang="cs-CZ"/>
              <a:t>Jednodílná desková kotva je určena pro předpínání deskových konstrukcí jakož i pro příčné předpětí mostních desek. Je konstruována pro kabely s 2 - 7 lany. Malé rozměry kotvy umožňují ekonomické rozmístění kotev i ve stísněných podmínkách. desková kotva SDR má zvětšenou plochu a je navržena pro použití pro betony nižších pevností. 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>
            <a:extLst>
              <a:ext uri="{FF2B5EF4-FFF2-40B4-BE49-F238E27FC236}">
                <a16:creationId xmlns:a16="http://schemas.microsoft.com/office/drawing/2014/main" id="{EC196690-1A00-4775-8114-CA99F4914E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6C98AC5-22D3-4299-959A-AB69A69B2EFB}" type="slidenum">
              <a:rPr lang="cs-CZ" altLang="cs-CZ"/>
              <a:pPr/>
              <a:t>58</a:t>
            </a:fld>
            <a:endParaRPr lang="cs-CZ" altLang="cs-CZ"/>
          </a:p>
        </p:txBody>
      </p:sp>
      <p:sp>
        <p:nvSpPr>
          <p:cNvPr id="97283" name="Rectangle 2">
            <a:extLst>
              <a:ext uri="{FF2B5EF4-FFF2-40B4-BE49-F238E27FC236}">
                <a16:creationId xmlns:a16="http://schemas.microsoft.com/office/drawing/2014/main" id="{D7CD35BA-6704-481D-8230-25C795CA678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97284" name="Rectangle 3">
            <a:extLst>
              <a:ext uri="{FF2B5EF4-FFF2-40B4-BE49-F238E27FC236}">
                <a16:creationId xmlns:a16="http://schemas.microsoft.com/office/drawing/2014/main" id="{06AFB086-173C-4C1B-8D60-D082C4223B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Jednolanová kotva slouží ke kotvení jednoho lana v deskách a podobných konstrukcích </a:t>
            </a:r>
          </a:p>
          <a:p>
            <a:pPr eaLnBrk="1" hangingPunct="1"/>
            <a:r>
              <a:rPr lang="cs-CZ" altLang="cs-CZ"/>
              <a:t>Cibulová kotva se používá především u předem vyrobených předpínacích kabelů, je ji možno ale vytvořit i přímo na místě v konstrukci. Kotvu je možno vytvořit jako plochou ( ZF) pro 1-4 lana, nebo trojrozměrnou ( ZR ) pro 5 - 19 lan. Dráty lan jsou plasticky vytvarovány tak, aby zajistily bezpečný přenos síly v místě cibulí. Kotva je schopna přenést jak statické tak dynamické zatížení.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BE3FD77B-5996-4484-B2EB-121F6D317C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ADE2789-851B-4D98-A8D4-4A450D2A8C96}" type="slidenum">
              <a:rPr lang="cs-CZ" altLang="cs-CZ"/>
              <a:pPr/>
              <a:t>59</a:t>
            </a:fld>
            <a:endParaRPr lang="cs-CZ" altLang="cs-CZ"/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9F730BDF-0871-4ABE-873A-29954D935B2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1212E3B8-9E00-4C75-B5B0-47771C5CD3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Vlásenkové kotvy se často používají v konstrukcích deskového tvaru, u stěn, nábřežních zdí nebo nádrží na tekutá paliva s obecným statickým zatížením. Smyčka o 180 o by měla být umístěna ve středu kabelu, aby se zabránílo pokluzu při současném napínání na obou koncích kabelu.</a:t>
            </a:r>
          </a:p>
          <a:p>
            <a:pPr eaLnBrk="1" hangingPunct="1"/>
            <a:r>
              <a:rPr lang="cs-CZ" altLang="cs-CZ"/>
              <a:t>Plochá kotva slouží k ukotvení nejvíce 4 lan 15,7 v řadě. Lana jsou navedena do oválné trubky. Používá se v tenkých deskových konstrukcích a k příčnému předpětí horní desky komůrkových mostů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>
            <a:extLst>
              <a:ext uri="{FF2B5EF4-FFF2-40B4-BE49-F238E27FC236}">
                <a16:creationId xmlns:a16="http://schemas.microsoft.com/office/drawing/2014/main" id="{2263E5F2-D863-4FC8-85E1-1095C10DA4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7CE561A-094A-4F82-BD86-CC925B3D338C}" type="slidenum">
              <a:rPr lang="cs-CZ" altLang="cs-CZ"/>
              <a:pPr/>
              <a:t>60</a:t>
            </a:fld>
            <a:endParaRPr lang="cs-CZ" altLang="cs-CZ"/>
          </a:p>
        </p:txBody>
      </p:sp>
      <p:sp>
        <p:nvSpPr>
          <p:cNvPr id="101379" name="Rectangle 2">
            <a:extLst>
              <a:ext uri="{FF2B5EF4-FFF2-40B4-BE49-F238E27FC236}">
                <a16:creationId xmlns:a16="http://schemas.microsoft.com/office/drawing/2014/main" id="{37681BB4-3A00-45C1-B30C-4684F4ECC21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01380" name="Rectangle 3">
            <a:extLst>
              <a:ext uri="{FF2B5EF4-FFF2-40B4-BE49-F238E27FC236}">
                <a16:creationId xmlns:a16="http://schemas.microsoft.com/office/drawing/2014/main" id="{1061C73D-69F4-4287-B70A-1C80955963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Spojka R slouží k napojení již osazeného a předepnutého kabelu. Spojka se skládá z vícelanné kotevní části a spojovací kotevní objímky, ve které jsou lana napojena. Napojování lan tím probíhá jednoduše a nezávisle na sobě.</a:t>
            </a:r>
          </a:p>
          <a:p>
            <a:pPr eaLnBrk="1" hangingPunct="1"/>
            <a:r>
              <a:rPr lang="cs-CZ" altLang="cs-CZ"/>
              <a:t>Spojka D slouží k napojení nenapnutých lan. Spojovací prvek je sestaven ze dvou kotevních čelistí s pružinou, které spojují oba konce lan. Celá spojová oblast uložena v krycí trubce, ve které se odehrává posun spojky při napínání.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>
            <a:extLst>
              <a:ext uri="{FF2B5EF4-FFF2-40B4-BE49-F238E27FC236}">
                <a16:creationId xmlns:a16="http://schemas.microsoft.com/office/drawing/2014/main" id="{732520E2-86C5-48AC-944D-0B75C3965B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90B2EE-56D5-4323-9ECD-D67028511844}" type="slidenum">
              <a:rPr lang="cs-CZ" altLang="cs-CZ"/>
              <a:pPr/>
              <a:t>61</a:t>
            </a:fld>
            <a:endParaRPr lang="cs-CZ" altLang="cs-CZ"/>
          </a:p>
        </p:txBody>
      </p:sp>
      <p:sp>
        <p:nvSpPr>
          <p:cNvPr id="103427" name="Rectangle 2">
            <a:extLst>
              <a:ext uri="{FF2B5EF4-FFF2-40B4-BE49-F238E27FC236}">
                <a16:creationId xmlns:a16="http://schemas.microsoft.com/office/drawing/2014/main" id="{1FD84CD7-05A4-41D3-A934-B3374FFF826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03428" name="Rectangle 3">
            <a:extLst>
              <a:ext uri="{FF2B5EF4-FFF2-40B4-BE49-F238E27FC236}">
                <a16:creationId xmlns:a16="http://schemas.microsoft.com/office/drawing/2014/main" id="{77CB5FBC-3973-4F30-BB66-D630CC02FA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id="{B940764E-845F-4857-A274-8209D9837D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982818E-78EA-4C16-84C8-30746E586DAB}" type="slidenum">
              <a:rPr lang="cs-CZ" altLang="cs-CZ"/>
              <a:pPr/>
              <a:t>62</a:t>
            </a:fld>
            <a:endParaRPr lang="cs-CZ" altLang="cs-CZ"/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067B26BF-109F-4577-B658-76152EF5512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B89A35CB-F940-412B-8066-03794ED675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Strkání předpínací výztuže do kabelového kanálku po jednom lanu je velmi ekonomické a může se provádět před betonáží konstrukce i po ní. Strkací zařízení může být instalováno i na pojízdné plošině a umístěno flexibilně k ústí kabelového kanálku. Strkací zařízení DSI pracuje s relativně vysokou rychlostí až 8 m/s a redukuje obsluhu na pouhé dva pracovníky. Díky těmto přednostem je tato metoda preferovaná a standardní pro ukládání předpínací výztuže do kabelových kanálků.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5EEA834E-FAEC-4937-BB8B-5299BFC8DE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E7BB2D4-FADD-4E7C-8B0B-20B21D1D4407}" type="slidenum">
              <a:rPr lang="cs-CZ" altLang="cs-CZ"/>
              <a:pPr/>
              <a:t>63</a:t>
            </a:fld>
            <a:endParaRPr lang="cs-CZ" altLang="cs-CZ"/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AD8A8E60-37D1-4A25-A0EA-AC1CA33D9BC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F0B01C9D-45B9-4692-A2E0-3AA717D1EF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Ukládání předpínací výztuže zavlékáním do kabelového kanálku je účelné ve specielních případech např. při použití vlásenkových kotev. Zpravidla se zavléká celý svazek lan spojených do zavlékací hlavy s okem. Svazek se zavléká pomocí zatahovacího ocelového lana a navijáku.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>
            <a:extLst>
              <a:ext uri="{FF2B5EF4-FFF2-40B4-BE49-F238E27FC236}">
                <a16:creationId xmlns:a16="http://schemas.microsoft.com/office/drawing/2014/main" id="{58733CBF-5CF0-4428-9866-D5A46DDA8B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1E71A4E-9F47-4309-A4F6-B18D81D9A40F}" type="slidenum">
              <a:rPr lang="cs-CZ" altLang="cs-CZ"/>
              <a:pPr/>
              <a:t>64</a:t>
            </a:fld>
            <a:endParaRPr lang="cs-CZ" altLang="cs-CZ"/>
          </a:p>
        </p:txBody>
      </p:sp>
      <p:sp>
        <p:nvSpPr>
          <p:cNvPr id="109571" name="Rectangle 2">
            <a:extLst>
              <a:ext uri="{FF2B5EF4-FFF2-40B4-BE49-F238E27FC236}">
                <a16:creationId xmlns:a16="http://schemas.microsoft.com/office/drawing/2014/main" id="{C33CBD15-7537-4349-8011-CE5E8B3310A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09572" name="Rectangle 3">
            <a:extLst>
              <a:ext uri="{FF2B5EF4-FFF2-40B4-BE49-F238E27FC236}">
                <a16:creationId xmlns:a16="http://schemas.microsoft.com/office/drawing/2014/main" id="{E3CCB9C7-9C77-4A4F-B934-2A99E48B0F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Výroba celých předpínacích kabelů předem ve výrobně nebo na staveništi může být velmi ekonomické řešení hlavně u krátkých kabelů a malých dopravních vzdálenostech. K ukládání kabelů je nutné speciální odvíjecí zařízení.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39059516-FB97-4E79-A3C0-CE448E773E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99728C9-A454-4B50-A14E-B276FDA557DF}" type="slidenum">
              <a:rPr lang="cs-CZ" altLang="cs-CZ"/>
              <a:pPr/>
              <a:t>65</a:t>
            </a:fld>
            <a:endParaRPr lang="cs-CZ" altLang="cs-CZ"/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C96F143A-8B06-4E28-B3C7-94C0377900A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F853633B-6A90-416B-B3D3-DE37D8A1C9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používá se pro předpínání konstrukcí celá řada hydraulických napínacích zařízení a čerpadel. Volba vhodného zařízení závisí na velikosti předpínací síly, počtu lan v kabelu a prostorových možnostech v oblasti kotvy. Sortiment napínacích zařízení DSI je konstruován na síly od 250 kN do 15 000 kN.</a:t>
            </a:r>
          </a:p>
          <a:p>
            <a:pPr eaLnBrk="1" hangingPunct="1"/>
            <a:r>
              <a:rPr lang="cs-CZ" altLang="cs-CZ"/>
              <a:t>Napínací zařízení DSI jsou dokonalá ale velmi snadno ovladatelná zařízení. Lana jsou vedena vnitřkem napínacího zařízení a jsou v něm zakotvena čelistmi v tahové objímce. Všechna lana jednoho předpínacího kabelu jsou napínána současně.Zařízení umožňují předkotvit kabel pomocí hydraulického zatlačení čelistí do kotevní objímky, čímž se minimalizují ztráty předpínací síly v kotvení. Konstrukce napínacího zařízení umožňuje též odkotvení kabelu.Zařízení jsou doplněna vhodným dálkovým ovládáním a celou řadou bezpečnostních prvků zajišťujících ochranu obsluhy před úrazem.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>
            <a:extLst>
              <a:ext uri="{FF2B5EF4-FFF2-40B4-BE49-F238E27FC236}">
                <a16:creationId xmlns:a16="http://schemas.microsoft.com/office/drawing/2014/main" id="{B8110E52-81E0-4593-8C00-94FECA0C2B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2A8FD58-613B-499D-807F-662F5AC356CB}" type="slidenum">
              <a:rPr lang="cs-CZ" altLang="cs-CZ"/>
              <a:pPr/>
              <a:t>66</a:t>
            </a:fld>
            <a:endParaRPr lang="cs-CZ" altLang="cs-CZ"/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7A9C0282-63EC-4898-B68C-B68811D16A8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13668" name="Rectangle 3">
            <a:extLst>
              <a:ext uri="{FF2B5EF4-FFF2-40B4-BE49-F238E27FC236}">
                <a16:creationId xmlns:a16="http://schemas.microsoft.com/office/drawing/2014/main" id="{B81D8CDB-890A-4E3E-8BE2-526ACD9C1E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Injektáž kabelového kanálku po napnutí předpínací výztuže musí zajistit jednak ochranu této výztuže proti korozi a zárovaň vyplněním volného prostoru kanálku zajistit dokonalou soudržnost výztuže s betonem konstrukce po celé délce kanálku. Na dokonalé injektáži závisí trvanlivost dodatečně předpínané kostrukce. SM 7 používá injektážní postup založený na tixotropní a vysoce ztekucené injektážní maltě, která se pomocí injektážního zařízení pod tlakem vhání do kabelového kanálku. Používané metody jako je tlaková injektáž, následná injektáž a vakuová injektáž jsou výsledky dlouholetého vývoje. Injektáž je vždy prováděna z najnižšího bodu kabelu a to buď z injektážního víka kotvy opatřeného injekážní hadičkou nebo z injektážní spojky přímo na kabelovém kanálku. Všechny prvky injektážního příslušenství jsou šroubovány a tvoří jednoduché, rychlé a těsné spojení. 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>
            <a:extLst>
              <a:ext uri="{FF2B5EF4-FFF2-40B4-BE49-F238E27FC236}">
                <a16:creationId xmlns:a16="http://schemas.microsoft.com/office/drawing/2014/main" id="{62C05003-1555-48B7-904E-EBFC2AF35E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A857CA3-FD45-46BE-B506-4126E04EFC5B}" type="slidenum">
              <a:rPr lang="cs-CZ" altLang="cs-CZ"/>
              <a:pPr/>
              <a:t>67</a:t>
            </a:fld>
            <a:endParaRPr lang="cs-CZ" altLang="cs-CZ"/>
          </a:p>
        </p:txBody>
      </p:sp>
      <p:sp>
        <p:nvSpPr>
          <p:cNvPr id="115715" name="Rectangle 2">
            <a:extLst>
              <a:ext uri="{FF2B5EF4-FFF2-40B4-BE49-F238E27FC236}">
                <a16:creationId xmlns:a16="http://schemas.microsoft.com/office/drawing/2014/main" id="{1CAC5E38-BF8B-418F-8744-B2CCCD16CCA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15716" name="Rectangle 3">
            <a:extLst>
              <a:ext uri="{FF2B5EF4-FFF2-40B4-BE49-F238E27FC236}">
                <a16:creationId xmlns:a16="http://schemas.microsoft.com/office/drawing/2014/main" id="{3947CAAF-6603-4CB4-B636-7EDD36F530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>
            <a:extLst>
              <a:ext uri="{FF2B5EF4-FFF2-40B4-BE49-F238E27FC236}">
                <a16:creationId xmlns:a16="http://schemas.microsoft.com/office/drawing/2014/main" id="{C6C6E3A1-B2C6-4A4E-AAF1-031230001D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9D6BCD6-75DE-4807-AB71-F12775FC525C}" type="slidenum">
              <a:rPr lang="cs-CZ" altLang="cs-CZ"/>
              <a:pPr/>
              <a:t>68</a:t>
            </a:fld>
            <a:endParaRPr lang="cs-CZ" altLang="cs-CZ"/>
          </a:p>
        </p:txBody>
      </p:sp>
      <p:sp>
        <p:nvSpPr>
          <p:cNvPr id="117763" name="Rectangle 2">
            <a:extLst>
              <a:ext uri="{FF2B5EF4-FFF2-40B4-BE49-F238E27FC236}">
                <a16:creationId xmlns:a16="http://schemas.microsoft.com/office/drawing/2014/main" id="{89C63EF6-1360-43E2-BA4A-4CD1482B733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17764" name="Rectangle 3">
            <a:extLst>
              <a:ext uri="{FF2B5EF4-FFF2-40B4-BE49-F238E27FC236}">
                <a16:creationId xmlns:a16="http://schemas.microsoft.com/office/drawing/2014/main" id="{FCB923C1-FC07-48F6-AABA-133BD243B7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>
            <a:extLst>
              <a:ext uri="{FF2B5EF4-FFF2-40B4-BE49-F238E27FC236}">
                <a16:creationId xmlns:a16="http://schemas.microsoft.com/office/drawing/2014/main" id="{5050C0C0-E06D-42AC-956C-574176B15D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22E893F-E396-49E4-B636-A73D21F7356A}" type="slidenum">
              <a:rPr lang="cs-CZ" altLang="cs-CZ"/>
              <a:pPr/>
              <a:t>72</a:t>
            </a:fld>
            <a:endParaRPr lang="cs-CZ" altLang="cs-CZ"/>
          </a:p>
        </p:txBody>
      </p:sp>
      <p:sp>
        <p:nvSpPr>
          <p:cNvPr id="122883" name="Rectangle 2">
            <a:extLst>
              <a:ext uri="{FF2B5EF4-FFF2-40B4-BE49-F238E27FC236}">
                <a16:creationId xmlns:a16="http://schemas.microsoft.com/office/drawing/2014/main" id="{DAEF2456-8B39-4805-A2BB-AB9891DDE4C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22884" name="Rectangle 3">
            <a:extLst>
              <a:ext uri="{FF2B5EF4-FFF2-40B4-BE49-F238E27FC236}">
                <a16:creationId xmlns:a16="http://schemas.microsoft.com/office/drawing/2014/main" id="{2C4EF8E8-86E0-4277-9A1E-B1E080B261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Stabilizace horních prutů u konzol zavěšením= ve vhodných vzdálenostech se výztuž přiváže drátem na malé nosníky (dřevěné latě), které jsou uloženy na bočnicích bednění.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gradFill rotWithShape="0">
          <a:gsLst>
            <a:gs pos="0">
              <a:schemeClr val="bg1"/>
            </a:gs>
            <a:gs pos="100000">
              <a:srgbClr val="32324A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809DCCB9-A3AA-4B6F-8E26-CB4A1F178755}"/>
              </a:ext>
            </a:extLst>
          </p:cNvPr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80EFB67D-2C19-4F20-ACF4-965DA1972ED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F8D94036-E562-4859-B19B-78DE721C7D6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4CE5E384-694B-4C6C-AB64-16ACD36A534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35C8CF5B-57DB-409D-8631-5EC73717F46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F77524A6-8D85-42E6-8719-1ACB42A05FE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id="{4000AA37-9F2D-402F-B822-14375384541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DE673826-ADC9-4BB9-AA8E-906744FAEB4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0A0E7AED-87C2-4440-86D3-303B542632B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6097BA17-9BBC-427F-9440-F591D65A4E7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4" name="Rectangle 12">
              <a:extLst>
                <a:ext uri="{FF2B5EF4-FFF2-40B4-BE49-F238E27FC236}">
                  <a16:creationId xmlns:a16="http://schemas.microsoft.com/office/drawing/2014/main" id="{A93C00DF-B7F7-4E3F-8C58-B189A3FA989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F1A55782-D449-49F8-80A4-F61FAD0AE5C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C68C581D-FA07-4F65-BF41-817608E0E59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7" name="Rectangle 15">
              <a:extLst>
                <a:ext uri="{FF2B5EF4-FFF2-40B4-BE49-F238E27FC236}">
                  <a16:creationId xmlns:a16="http://schemas.microsoft.com/office/drawing/2014/main" id="{4125CA80-CB47-4B21-A063-72D341182D5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8" name="Rectangle 16">
              <a:extLst>
                <a:ext uri="{FF2B5EF4-FFF2-40B4-BE49-F238E27FC236}">
                  <a16:creationId xmlns:a16="http://schemas.microsoft.com/office/drawing/2014/main" id="{DCD3653B-92C8-4F81-BF65-DD56FA3BC61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F62F0FF2-C485-48B8-B3BD-FFF27A21D4B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603245" flipV="1">
              <a:off x="4053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0" name="Rectangle 18">
              <a:extLst>
                <a:ext uri="{FF2B5EF4-FFF2-40B4-BE49-F238E27FC236}">
                  <a16:creationId xmlns:a16="http://schemas.microsoft.com/office/drawing/2014/main" id="{D89E7CEA-ECD9-41B4-807A-33156DCF490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39991575" flipH="1" flipV="1">
              <a:off x="5369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99789DC3-C333-49DB-99CB-E902004F6C6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2" name="Rectangle 20">
              <a:extLst>
                <a:ext uri="{FF2B5EF4-FFF2-40B4-BE49-F238E27FC236}">
                  <a16:creationId xmlns:a16="http://schemas.microsoft.com/office/drawing/2014/main" id="{FF90C225-96FA-43BB-A771-E1735E002D0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E84011BB-E4A6-4996-AA2C-2C822A05D90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4" name="Rectangle 22">
              <a:extLst>
                <a:ext uri="{FF2B5EF4-FFF2-40B4-BE49-F238E27FC236}">
                  <a16:creationId xmlns:a16="http://schemas.microsoft.com/office/drawing/2014/main" id="{7E0DB149-654B-419C-BAF6-F69E6E00FD7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193ED5F7-43AE-481E-A546-B99C3391456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6" name="Rectangle 24">
              <a:extLst>
                <a:ext uri="{FF2B5EF4-FFF2-40B4-BE49-F238E27FC236}">
                  <a16:creationId xmlns:a16="http://schemas.microsoft.com/office/drawing/2014/main" id="{D0CCB8A4-FA07-4E38-9896-6B21EC3AC45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ADC775EF-9A40-4A45-A9F1-9FC79F52310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8" name="Rectangle 26">
              <a:extLst>
                <a:ext uri="{FF2B5EF4-FFF2-40B4-BE49-F238E27FC236}">
                  <a16:creationId xmlns:a16="http://schemas.microsoft.com/office/drawing/2014/main" id="{17BABFB1-BBC0-4BF6-A93B-AD87FE35D00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FF86776A-C85C-4232-A86D-22EB23732D0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D2CFED23-DBE1-4DFD-9BE2-274107204C3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2E0EAB38-0C0E-4EF3-832F-FADE694CDB8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2" name="Rectangle 30">
              <a:extLst>
                <a:ext uri="{FF2B5EF4-FFF2-40B4-BE49-F238E27FC236}">
                  <a16:creationId xmlns:a16="http://schemas.microsoft.com/office/drawing/2014/main" id="{7CA497F2-329C-4ACA-B10E-62ECC88EC57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3" name="Rectangle 31">
              <a:extLst>
                <a:ext uri="{FF2B5EF4-FFF2-40B4-BE49-F238E27FC236}">
                  <a16:creationId xmlns:a16="http://schemas.microsoft.com/office/drawing/2014/main" id="{556DD688-41FD-4F0D-A580-56271AC467C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4" name="Rectangle 32">
              <a:extLst>
                <a:ext uri="{FF2B5EF4-FFF2-40B4-BE49-F238E27FC236}">
                  <a16:creationId xmlns:a16="http://schemas.microsoft.com/office/drawing/2014/main" id="{D0EC3F7B-3364-4C8C-94C7-39A30D529A0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5" name="Rectangle 33">
              <a:extLst>
                <a:ext uri="{FF2B5EF4-FFF2-40B4-BE49-F238E27FC236}">
                  <a16:creationId xmlns:a16="http://schemas.microsoft.com/office/drawing/2014/main" id="{8E5955DF-116D-4372-97DE-ED5D6F39F83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6" name="Rectangle 34">
              <a:extLst>
                <a:ext uri="{FF2B5EF4-FFF2-40B4-BE49-F238E27FC236}">
                  <a16:creationId xmlns:a16="http://schemas.microsoft.com/office/drawing/2014/main" id="{0084F3E7-F5A4-4909-AD0A-C5898760590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7" name="Oval 35">
              <a:extLst>
                <a:ext uri="{FF2B5EF4-FFF2-40B4-BE49-F238E27FC236}">
                  <a16:creationId xmlns:a16="http://schemas.microsoft.com/office/drawing/2014/main" id="{14B2E4B1-3957-438E-A99B-5EFA5954587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38" name="Oval 36">
              <a:extLst>
                <a:ext uri="{FF2B5EF4-FFF2-40B4-BE49-F238E27FC236}">
                  <a16:creationId xmlns:a16="http://schemas.microsoft.com/office/drawing/2014/main" id="{13AF7DDE-108F-4D54-85D2-7681A2D59E8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39" name="Oval 37">
              <a:extLst>
                <a:ext uri="{FF2B5EF4-FFF2-40B4-BE49-F238E27FC236}">
                  <a16:creationId xmlns:a16="http://schemas.microsoft.com/office/drawing/2014/main" id="{7ACFA696-39AF-482D-89DE-8860A5EA31D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0" name="Oval 38">
              <a:extLst>
                <a:ext uri="{FF2B5EF4-FFF2-40B4-BE49-F238E27FC236}">
                  <a16:creationId xmlns:a16="http://schemas.microsoft.com/office/drawing/2014/main" id="{5A01BCD4-1870-4AF7-A179-E83C1DD8C09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" name="Oval 39">
              <a:extLst>
                <a:ext uri="{FF2B5EF4-FFF2-40B4-BE49-F238E27FC236}">
                  <a16:creationId xmlns:a16="http://schemas.microsoft.com/office/drawing/2014/main" id="{292BB5AD-36E2-44BF-B3E1-6C2FC020205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" name="Oval 40">
              <a:extLst>
                <a:ext uri="{FF2B5EF4-FFF2-40B4-BE49-F238E27FC236}">
                  <a16:creationId xmlns:a16="http://schemas.microsoft.com/office/drawing/2014/main" id="{75D71773-C67A-4A52-B9FB-C3150057B04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3" name="Oval 41">
              <a:extLst>
                <a:ext uri="{FF2B5EF4-FFF2-40B4-BE49-F238E27FC236}">
                  <a16:creationId xmlns:a16="http://schemas.microsoft.com/office/drawing/2014/main" id="{A1AF501D-5D03-4BA4-86AE-475A3601D42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4" name="Oval 42">
              <a:extLst>
                <a:ext uri="{FF2B5EF4-FFF2-40B4-BE49-F238E27FC236}">
                  <a16:creationId xmlns:a16="http://schemas.microsoft.com/office/drawing/2014/main" id="{F7349A33-F167-45D9-AE9E-AC9450D7936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5" name="Oval 43">
              <a:extLst>
                <a:ext uri="{FF2B5EF4-FFF2-40B4-BE49-F238E27FC236}">
                  <a16:creationId xmlns:a16="http://schemas.microsoft.com/office/drawing/2014/main" id="{5D1A50B3-4BEB-440D-A18D-28A6C896016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6" name="Oval 44">
              <a:extLst>
                <a:ext uri="{FF2B5EF4-FFF2-40B4-BE49-F238E27FC236}">
                  <a16:creationId xmlns:a16="http://schemas.microsoft.com/office/drawing/2014/main" id="{609F29F5-2FE3-4FA7-8FC1-EBFB4419AF8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7" name="Oval 45">
              <a:extLst>
                <a:ext uri="{FF2B5EF4-FFF2-40B4-BE49-F238E27FC236}">
                  <a16:creationId xmlns:a16="http://schemas.microsoft.com/office/drawing/2014/main" id="{CAA55E3D-883B-4952-B5E7-154CB3D8199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8" name="Oval 46">
              <a:extLst>
                <a:ext uri="{FF2B5EF4-FFF2-40B4-BE49-F238E27FC236}">
                  <a16:creationId xmlns:a16="http://schemas.microsoft.com/office/drawing/2014/main" id="{21EB7718-9604-4908-87A1-2D33B0542A8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9" name="Oval 47">
              <a:extLst>
                <a:ext uri="{FF2B5EF4-FFF2-40B4-BE49-F238E27FC236}">
                  <a16:creationId xmlns:a16="http://schemas.microsoft.com/office/drawing/2014/main" id="{35B29DA6-6DCC-4C8A-84C1-6EAB4D48848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0" name="Oval 48">
              <a:extLst>
                <a:ext uri="{FF2B5EF4-FFF2-40B4-BE49-F238E27FC236}">
                  <a16:creationId xmlns:a16="http://schemas.microsoft.com/office/drawing/2014/main" id="{008B2F49-FC2E-4E9B-BF05-69AF8C265C6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" name="Oval 49">
              <a:extLst>
                <a:ext uri="{FF2B5EF4-FFF2-40B4-BE49-F238E27FC236}">
                  <a16:creationId xmlns:a16="http://schemas.microsoft.com/office/drawing/2014/main" id="{CCF70097-EF17-4771-9025-F4DFA3288D7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" name="Oval 50">
              <a:extLst>
                <a:ext uri="{FF2B5EF4-FFF2-40B4-BE49-F238E27FC236}">
                  <a16:creationId xmlns:a16="http://schemas.microsoft.com/office/drawing/2014/main" id="{4777AEDF-5103-4A97-9093-1E00D560CDE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" name="Oval 51">
              <a:extLst>
                <a:ext uri="{FF2B5EF4-FFF2-40B4-BE49-F238E27FC236}">
                  <a16:creationId xmlns:a16="http://schemas.microsoft.com/office/drawing/2014/main" id="{DDC8488C-9446-4BE1-9EF1-B5A9235FA47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4" name="Oval 52">
              <a:extLst>
                <a:ext uri="{FF2B5EF4-FFF2-40B4-BE49-F238E27FC236}">
                  <a16:creationId xmlns:a16="http://schemas.microsoft.com/office/drawing/2014/main" id="{F6918D15-83B7-4B6B-A65A-40277EEE9AA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5" name="Oval 53">
              <a:extLst>
                <a:ext uri="{FF2B5EF4-FFF2-40B4-BE49-F238E27FC236}">
                  <a16:creationId xmlns:a16="http://schemas.microsoft.com/office/drawing/2014/main" id="{A6AFD298-35B9-4373-9B6E-1C05DD576F3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6" name="Oval 54">
              <a:extLst>
                <a:ext uri="{FF2B5EF4-FFF2-40B4-BE49-F238E27FC236}">
                  <a16:creationId xmlns:a16="http://schemas.microsoft.com/office/drawing/2014/main" id="{FA1398BE-6694-4026-92F6-B2305139D2A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7" name="Oval 55">
              <a:extLst>
                <a:ext uri="{FF2B5EF4-FFF2-40B4-BE49-F238E27FC236}">
                  <a16:creationId xmlns:a16="http://schemas.microsoft.com/office/drawing/2014/main" id="{74EA7502-8139-4626-BBD6-F379EC24175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8" name="Oval 56">
              <a:extLst>
                <a:ext uri="{FF2B5EF4-FFF2-40B4-BE49-F238E27FC236}">
                  <a16:creationId xmlns:a16="http://schemas.microsoft.com/office/drawing/2014/main" id="{330FB76C-F964-4E6F-8A4A-C1DB29A08CB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9" name="Oval 57">
              <a:extLst>
                <a:ext uri="{FF2B5EF4-FFF2-40B4-BE49-F238E27FC236}">
                  <a16:creationId xmlns:a16="http://schemas.microsoft.com/office/drawing/2014/main" id="{8A8207A2-44C6-4547-BE9B-E73B02016A1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0" name="Oval 58">
              <a:extLst>
                <a:ext uri="{FF2B5EF4-FFF2-40B4-BE49-F238E27FC236}">
                  <a16:creationId xmlns:a16="http://schemas.microsoft.com/office/drawing/2014/main" id="{2404AE36-729A-4FA4-9411-121AF55B67C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1" name="Oval 59">
              <a:extLst>
                <a:ext uri="{FF2B5EF4-FFF2-40B4-BE49-F238E27FC236}">
                  <a16:creationId xmlns:a16="http://schemas.microsoft.com/office/drawing/2014/main" id="{56AE0842-BA1A-4C41-9038-485BE0E9E6D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2" name="Oval 60">
              <a:extLst>
                <a:ext uri="{FF2B5EF4-FFF2-40B4-BE49-F238E27FC236}">
                  <a16:creationId xmlns:a16="http://schemas.microsoft.com/office/drawing/2014/main" id="{159314E4-7896-485A-86D7-58BD809602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3" name="Oval 61">
              <a:extLst>
                <a:ext uri="{FF2B5EF4-FFF2-40B4-BE49-F238E27FC236}">
                  <a16:creationId xmlns:a16="http://schemas.microsoft.com/office/drawing/2014/main" id="{B2F5A801-0829-4286-BDBA-37D2D9734C8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4" name="Oval 62">
              <a:extLst>
                <a:ext uri="{FF2B5EF4-FFF2-40B4-BE49-F238E27FC236}">
                  <a16:creationId xmlns:a16="http://schemas.microsoft.com/office/drawing/2014/main" id="{E74F1859-E70E-4DA2-B6DC-8180AFDA4EE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5" name="Oval 63">
              <a:extLst>
                <a:ext uri="{FF2B5EF4-FFF2-40B4-BE49-F238E27FC236}">
                  <a16:creationId xmlns:a16="http://schemas.microsoft.com/office/drawing/2014/main" id="{0D89D39C-BE16-49F8-A96C-666C5E31DC9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6" name="Oval 64">
              <a:extLst>
                <a:ext uri="{FF2B5EF4-FFF2-40B4-BE49-F238E27FC236}">
                  <a16:creationId xmlns:a16="http://schemas.microsoft.com/office/drawing/2014/main" id="{B1948E4A-A312-4B98-8AA9-7CA096FC774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7" name="Oval 65">
              <a:extLst>
                <a:ext uri="{FF2B5EF4-FFF2-40B4-BE49-F238E27FC236}">
                  <a16:creationId xmlns:a16="http://schemas.microsoft.com/office/drawing/2014/main" id="{0CD4FA86-2C5F-4DE7-B1E8-972DEF4831C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8" name="Oval 66">
              <a:extLst>
                <a:ext uri="{FF2B5EF4-FFF2-40B4-BE49-F238E27FC236}">
                  <a16:creationId xmlns:a16="http://schemas.microsoft.com/office/drawing/2014/main" id="{A2E12FBB-3D00-4FC5-B1E7-F0711281996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9" name="Oval 67">
              <a:extLst>
                <a:ext uri="{FF2B5EF4-FFF2-40B4-BE49-F238E27FC236}">
                  <a16:creationId xmlns:a16="http://schemas.microsoft.com/office/drawing/2014/main" id="{FC52564E-E89F-4BB7-80A7-A7BA1873A58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0" name="Oval 68">
              <a:extLst>
                <a:ext uri="{FF2B5EF4-FFF2-40B4-BE49-F238E27FC236}">
                  <a16:creationId xmlns:a16="http://schemas.microsoft.com/office/drawing/2014/main" id="{F1AA6F31-862F-4BAE-9BFF-570F24D969A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1" name="Oval 69">
              <a:extLst>
                <a:ext uri="{FF2B5EF4-FFF2-40B4-BE49-F238E27FC236}">
                  <a16:creationId xmlns:a16="http://schemas.microsoft.com/office/drawing/2014/main" id="{BF0A540E-DCD8-456E-8EC4-EF108A0CC34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2" name="Oval 70">
              <a:extLst>
                <a:ext uri="{FF2B5EF4-FFF2-40B4-BE49-F238E27FC236}">
                  <a16:creationId xmlns:a16="http://schemas.microsoft.com/office/drawing/2014/main" id="{C9ED9093-D877-4684-BD63-2373CF9342B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3" name="Oval 71">
              <a:extLst>
                <a:ext uri="{FF2B5EF4-FFF2-40B4-BE49-F238E27FC236}">
                  <a16:creationId xmlns:a16="http://schemas.microsoft.com/office/drawing/2014/main" id="{0A35E4E0-C0BA-4E85-8E84-27D6E2AE7D9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4" name="Oval 72">
              <a:extLst>
                <a:ext uri="{FF2B5EF4-FFF2-40B4-BE49-F238E27FC236}">
                  <a16:creationId xmlns:a16="http://schemas.microsoft.com/office/drawing/2014/main" id="{BE3BFD1A-C957-476F-AC90-178C87104CB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5" name="Oval 73">
              <a:extLst>
                <a:ext uri="{FF2B5EF4-FFF2-40B4-BE49-F238E27FC236}">
                  <a16:creationId xmlns:a16="http://schemas.microsoft.com/office/drawing/2014/main" id="{17EE9625-01A7-4A9F-9CA1-0B70FDDD26D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6" name="Oval 74">
              <a:extLst>
                <a:ext uri="{FF2B5EF4-FFF2-40B4-BE49-F238E27FC236}">
                  <a16:creationId xmlns:a16="http://schemas.microsoft.com/office/drawing/2014/main" id="{2DAA8093-0D95-4145-A145-1CE910C8F06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7" name="Oval 75">
              <a:extLst>
                <a:ext uri="{FF2B5EF4-FFF2-40B4-BE49-F238E27FC236}">
                  <a16:creationId xmlns:a16="http://schemas.microsoft.com/office/drawing/2014/main" id="{5BB9D7E9-D30E-46F5-8075-D6D6FD3DEB3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8" name="Oval 76">
              <a:extLst>
                <a:ext uri="{FF2B5EF4-FFF2-40B4-BE49-F238E27FC236}">
                  <a16:creationId xmlns:a16="http://schemas.microsoft.com/office/drawing/2014/main" id="{6D764693-47E2-412E-B2F1-23B46B62064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9" name="Oval 77">
              <a:extLst>
                <a:ext uri="{FF2B5EF4-FFF2-40B4-BE49-F238E27FC236}">
                  <a16:creationId xmlns:a16="http://schemas.microsoft.com/office/drawing/2014/main" id="{E0D6DB9E-3A03-4DF4-A6DF-B00FDAD12A5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0" name="Oval 78">
              <a:extLst>
                <a:ext uri="{FF2B5EF4-FFF2-40B4-BE49-F238E27FC236}">
                  <a16:creationId xmlns:a16="http://schemas.microsoft.com/office/drawing/2014/main" id="{7DD582CA-9976-43CB-90DF-E7F6F3AC3EB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1" name="Oval 79">
              <a:extLst>
                <a:ext uri="{FF2B5EF4-FFF2-40B4-BE49-F238E27FC236}">
                  <a16:creationId xmlns:a16="http://schemas.microsoft.com/office/drawing/2014/main" id="{1486437F-2262-43A8-B340-9F8108F228B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" name="Oval 80">
              <a:extLst>
                <a:ext uri="{FF2B5EF4-FFF2-40B4-BE49-F238E27FC236}">
                  <a16:creationId xmlns:a16="http://schemas.microsoft.com/office/drawing/2014/main" id="{F0C07120-4EEA-42C1-BB3E-C23A259A414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" name="Oval 81">
              <a:extLst>
                <a:ext uri="{FF2B5EF4-FFF2-40B4-BE49-F238E27FC236}">
                  <a16:creationId xmlns:a16="http://schemas.microsoft.com/office/drawing/2014/main" id="{7D3A480C-11E4-4BE3-AD33-5A3A929CB77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4" name="Oval 82">
              <a:extLst>
                <a:ext uri="{FF2B5EF4-FFF2-40B4-BE49-F238E27FC236}">
                  <a16:creationId xmlns:a16="http://schemas.microsoft.com/office/drawing/2014/main" id="{D3F25EDC-EF0A-4194-9BAA-3A4691252E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5" name="Oval 83">
              <a:extLst>
                <a:ext uri="{FF2B5EF4-FFF2-40B4-BE49-F238E27FC236}">
                  <a16:creationId xmlns:a16="http://schemas.microsoft.com/office/drawing/2014/main" id="{941FD4F1-A715-4FED-B838-F26D65BFC86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6" name="Oval 84">
              <a:extLst>
                <a:ext uri="{FF2B5EF4-FFF2-40B4-BE49-F238E27FC236}">
                  <a16:creationId xmlns:a16="http://schemas.microsoft.com/office/drawing/2014/main" id="{9AC02233-DE77-45B1-A197-7581CE55EA2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7" name="Oval 85">
              <a:extLst>
                <a:ext uri="{FF2B5EF4-FFF2-40B4-BE49-F238E27FC236}">
                  <a16:creationId xmlns:a16="http://schemas.microsoft.com/office/drawing/2014/main" id="{C5604AA3-763E-4267-B8F0-FD00CBA8F33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8" name="Oval 86">
              <a:extLst>
                <a:ext uri="{FF2B5EF4-FFF2-40B4-BE49-F238E27FC236}">
                  <a16:creationId xmlns:a16="http://schemas.microsoft.com/office/drawing/2014/main" id="{50F7393E-7A19-441F-A3C4-FB609457113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9" name="Oval 87">
              <a:extLst>
                <a:ext uri="{FF2B5EF4-FFF2-40B4-BE49-F238E27FC236}">
                  <a16:creationId xmlns:a16="http://schemas.microsoft.com/office/drawing/2014/main" id="{47EAB354-F37D-4FC2-86A9-EBD2CFE08FB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0" name="Oval 88">
              <a:extLst>
                <a:ext uri="{FF2B5EF4-FFF2-40B4-BE49-F238E27FC236}">
                  <a16:creationId xmlns:a16="http://schemas.microsoft.com/office/drawing/2014/main" id="{35E3351D-E0CF-4DF6-B5D9-95BC2FFCA16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1" name="Oval 89">
              <a:extLst>
                <a:ext uri="{FF2B5EF4-FFF2-40B4-BE49-F238E27FC236}">
                  <a16:creationId xmlns:a16="http://schemas.microsoft.com/office/drawing/2014/main" id="{35C658E8-1734-4A7A-A097-A1104BFBF1E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2" name="Oval 90">
              <a:extLst>
                <a:ext uri="{FF2B5EF4-FFF2-40B4-BE49-F238E27FC236}">
                  <a16:creationId xmlns:a16="http://schemas.microsoft.com/office/drawing/2014/main" id="{EDC43D8E-9D88-4D49-A8E1-9EF9B7468A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3" name="Oval 91">
              <a:extLst>
                <a:ext uri="{FF2B5EF4-FFF2-40B4-BE49-F238E27FC236}">
                  <a16:creationId xmlns:a16="http://schemas.microsoft.com/office/drawing/2014/main" id="{0ED7B8A8-B832-4028-9D01-038E14AA461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4" name="Oval 92">
              <a:extLst>
                <a:ext uri="{FF2B5EF4-FFF2-40B4-BE49-F238E27FC236}">
                  <a16:creationId xmlns:a16="http://schemas.microsoft.com/office/drawing/2014/main" id="{3FC389FF-8816-48BC-A451-D8355B3B80A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5" name="Oval 93">
              <a:extLst>
                <a:ext uri="{FF2B5EF4-FFF2-40B4-BE49-F238E27FC236}">
                  <a16:creationId xmlns:a16="http://schemas.microsoft.com/office/drawing/2014/main" id="{F6C03108-614F-42E7-B844-1926748CAA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6" name="Oval 94">
              <a:extLst>
                <a:ext uri="{FF2B5EF4-FFF2-40B4-BE49-F238E27FC236}">
                  <a16:creationId xmlns:a16="http://schemas.microsoft.com/office/drawing/2014/main" id="{87B340C1-9661-4955-8E8D-2F93D45696C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7" name="Oval 95">
              <a:extLst>
                <a:ext uri="{FF2B5EF4-FFF2-40B4-BE49-F238E27FC236}">
                  <a16:creationId xmlns:a16="http://schemas.microsoft.com/office/drawing/2014/main" id="{133C5F0F-EC86-4567-80C7-D57CBCFF064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8" name="Oval 96">
              <a:extLst>
                <a:ext uri="{FF2B5EF4-FFF2-40B4-BE49-F238E27FC236}">
                  <a16:creationId xmlns:a16="http://schemas.microsoft.com/office/drawing/2014/main" id="{B168856C-E1E8-43A5-B7B0-B42DBB7A279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9" name="Oval 97">
              <a:extLst>
                <a:ext uri="{FF2B5EF4-FFF2-40B4-BE49-F238E27FC236}">
                  <a16:creationId xmlns:a16="http://schemas.microsoft.com/office/drawing/2014/main" id="{32A0CF1A-A581-4F50-9546-7D26E67CD8A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0" name="Oval 98">
              <a:extLst>
                <a:ext uri="{FF2B5EF4-FFF2-40B4-BE49-F238E27FC236}">
                  <a16:creationId xmlns:a16="http://schemas.microsoft.com/office/drawing/2014/main" id="{8ADF90ED-BDF1-49A9-B7EA-A930B263465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1" name="Oval 99">
              <a:extLst>
                <a:ext uri="{FF2B5EF4-FFF2-40B4-BE49-F238E27FC236}">
                  <a16:creationId xmlns:a16="http://schemas.microsoft.com/office/drawing/2014/main" id="{C315E230-0A92-450A-A197-9989FA8810C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2" name="Oval 100">
              <a:extLst>
                <a:ext uri="{FF2B5EF4-FFF2-40B4-BE49-F238E27FC236}">
                  <a16:creationId xmlns:a16="http://schemas.microsoft.com/office/drawing/2014/main" id="{5C5D7DCE-5236-4FAB-9BC5-83CD1FEFD4D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3" name="Oval 101">
              <a:extLst>
                <a:ext uri="{FF2B5EF4-FFF2-40B4-BE49-F238E27FC236}">
                  <a16:creationId xmlns:a16="http://schemas.microsoft.com/office/drawing/2014/main" id="{072B095F-8591-4C4E-AE6B-C62A30ADEE4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4" name="Oval 102">
              <a:extLst>
                <a:ext uri="{FF2B5EF4-FFF2-40B4-BE49-F238E27FC236}">
                  <a16:creationId xmlns:a16="http://schemas.microsoft.com/office/drawing/2014/main" id="{38CCC41B-B652-4514-A6D8-7B8C51E57A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5" name="Oval 103">
              <a:extLst>
                <a:ext uri="{FF2B5EF4-FFF2-40B4-BE49-F238E27FC236}">
                  <a16:creationId xmlns:a16="http://schemas.microsoft.com/office/drawing/2014/main" id="{84FFA2B6-3D46-474A-BD6A-B6B774DD2BA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6" name="Oval 104">
              <a:extLst>
                <a:ext uri="{FF2B5EF4-FFF2-40B4-BE49-F238E27FC236}">
                  <a16:creationId xmlns:a16="http://schemas.microsoft.com/office/drawing/2014/main" id="{BF4017C4-123A-467E-B1AF-3E348483A2A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7" name="Oval 105">
              <a:extLst>
                <a:ext uri="{FF2B5EF4-FFF2-40B4-BE49-F238E27FC236}">
                  <a16:creationId xmlns:a16="http://schemas.microsoft.com/office/drawing/2014/main" id="{BCABF67F-3107-4305-96C8-71B80AD904B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8" name="Oval 106">
              <a:extLst>
                <a:ext uri="{FF2B5EF4-FFF2-40B4-BE49-F238E27FC236}">
                  <a16:creationId xmlns:a16="http://schemas.microsoft.com/office/drawing/2014/main" id="{D88CAD36-FC0D-4704-95CE-9F1B83FD384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9" name="Oval 107">
              <a:extLst>
                <a:ext uri="{FF2B5EF4-FFF2-40B4-BE49-F238E27FC236}">
                  <a16:creationId xmlns:a16="http://schemas.microsoft.com/office/drawing/2014/main" id="{128F0321-C831-4E13-AFC9-E355DE92440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0" name="Oval 108">
              <a:extLst>
                <a:ext uri="{FF2B5EF4-FFF2-40B4-BE49-F238E27FC236}">
                  <a16:creationId xmlns:a16="http://schemas.microsoft.com/office/drawing/2014/main" id="{19B1495F-23C7-4A17-A3E4-C80C0063059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1" name="Oval 109">
              <a:extLst>
                <a:ext uri="{FF2B5EF4-FFF2-40B4-BE49-F238E27FC236}">
                  <a16:creationId xmlns:a16="http://schemas.microsoft.com/office/drawing/2014/main" id="{5E407F78-F46B-4208-902D-5AFE775238A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2" name="Oval 110">
              <a:extLst>
                <a:ext uri="{FF2B5EF4-FFF2-40B4-BE49-F238E27FC236}">
                  <a16:creationId xmlns:a16="http://schemas.microsoft.com/office/drawing/2014/main" id="{E21DA054-E73E-4FF5-A9D4-2C9B8F279E2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3" name="Oval 111">
              <a:extLst>
                <a:ext uri="{FF2B5EF4-FFF2-40B4-BE49-F238E27FC236}">
                  <a16:creationId xmlns:a16="http://schemas.microsoft.com/office/drawing/2014/main" id="{62B37F38-4A45-4E04-8166-A5D04EFFEFA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4" name="Oval 112">
              <a:extLst>
                <a:ext uri="{FF2B5EF4-FFF2-40B4-BE49-F238E27FC236}">
                  <a16:creationId xmlns:a16="http://schemas.microsoft.com/office/drawing/2014/main" id="{C7C4E498-33E6-444E-A92F-F26AADDA0F6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5" name="Oval 113">
              <a:extLst>
                <a:ext uri="{FF2B5EF4-FFF2-40B4-BE49-F238E27FC236}">
                  <a16:creationId xmlns:a16="http://schemas.microsoft.com/office/drawing/2014/main" id="{ADA1D752-5ACC-477E-8F46-00F53882B0D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6" name="Oval 114">
              <a:extLst>
                <a:ext uri="{FF2B5EF4-FFF2-40B4-BE49-F238E27FC236}">
                  <a16:creationId xmlns:a16="http://schemas.microsoft.com/office/drawing/2014/main" id="{1F8198C5-BA31-491C-B0D7-AF3B8C3AC1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7" name="Oval 115">
              <a:extLst>
                <a:ext uri="{FF2B5EF4-FFF2-40B4-BE49-F238E27FC236}">
                  <a16:creationId xmlns:a16="http://schemas.microsoft.com/office/drawing/2014/main" id="{4E71C55F-2BED-4590-8BA8-CD42F1B9A6C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8" name="Oval 116">
              <a:extLst>
                <a:ext uri="{FF2B5EF4-FFF2-40B4-BE49-F238E27FC236}">
                  <a16:creationId xmlns:a16="http://schemas.microsoft.com/office/drawing/2014/main" id="{102BE2E1-4469-446E-BB61-ABCFCE7F5D1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9" name="Oval 117">
              <a:extLst>
                <a:ext uri="{FF2B5EF4-FFF2-40B4-BE49-F238E27FC236}">
                  <a16:creationId xmlns:a16="http://schemas.microsoft.com/office/drawing/2014/main" id="{B8721AD0-6D4B-447E-96FD-A7CB5F8FD12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0" name="Oval 118">
              <a:extLst>
                <a:ext uri="{FF2B5EF4-FFF2-40B4-BE49-F238E27FC236}">
                  <a16:creationId xmlns:a16="http://schemas.microsoft.com/office/drawing/2014/main" id="{8E8D206D-7D70-4254-9310-B15F1AA0069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1" name="Oval 119">
              <a:extLst>
                <a:ext uri="{FF2B5EF4-FFF2-40B4-BE49-F238E27FC236}">
                  <a16:creationId xmlns:a16="http://schemas.microsoft.com/office/drawing/2014/main" id="{3CCB7ED6-8EAF-48F8-A441-8BA0430D38B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2" name="Oval 120">
              <a:extLst>
                <a:ext uri="{FF2B5EF4-FFF2-40B4-BE49-F238E27FC236}">
                  <a16:creationId xmlns:a16="http://schemas.microsoft.com/office/drawing/2014/main" id="{D1B62D2B-630A-4B38-99F9-2CA9A0A8D5D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3" name="Oval 121">
              <a:extLst>
                <a:ext uri="{FF2B5EF4-FFF2-40B4-BE49-F238E27FC236}">
                  <a16:creationId xmlns:a16="http://schemas.microsoft.com/office/drawing/2014/main" id="{7292FE2D-9F35-465E-A761-E3F12336BE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4" name="Oval 122">
              <a:extLst>
                <a:ext uri="{FF2B5EF4-FFF2-40B4-BE49-F238E27FC236}">
                  <a16:creationId xmlns:a16="http://schemas.microsoft.com/office/drawing/2014/main" id="{EC45A5C1-1BFF-4329-8E35-6A9F5120108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5" name="Oval 123">
              <a:extLst>
                <a:ext uri="{FF2B5EF4-FFF2-40B4-BE49-F238E27FC236}">
                  <a16:creationId xmlns:a16="http://schemas.microsoft.com/office/drawing/2014/main" id="{52A8381A-6D78-4356-9DAF-85505411FDA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6" name="Oval 124">
              <a:extLst>
                <a:ext uri="{FF2B5EF4-FFF2-40B4-BE49-F238E27FC236}">
                  <a16:creationId xmlns:a16="http://schemas.microsoft.com/office/drawing/2014/main" id="{F2E3A53D-1346-4995-9FFE-9039CF16FCA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7" name="Oval 125">
              <a:extLst>
                <a:ext uri="{FF2B5EF4-FFF2-40B4-BE49-F238E27FC236}">
                  <a16:creationId xmlns:a16="http://schemas.microsoft.com/office/drawing/2014/main" id="{3B43EC76-33B0-4F46-9851-C4034A64469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8" name="Oval 126">
              <a:extLst>
                <a:ext uri="{FF2B5EF4-FFF2-40B4-BE49-F238E27FC236}">
                  <a16:creationId xmlns:a16="http://schemas.microsoft.com/office/drawing/2014/main" id="{68EC6FCD-7AFB-4C0E-9CD2-FEE124EC691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9" name="Oval 127">
              <a:extLst>
                <a:ext uri="{FF2B5EF4-FFF2-40B4-BE49-F238E27FC236}">
                  <a16:creationId xmlns:a16="http://schemas.microsoft.com/office/drawing/2014/main" id="{F5E81749-41E9-430E-94D3-89961E3AF0A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0" name="Oval 128">
              <a:extLst>
                <a:ext uri="{FF2B5EF4-FFF2-40B4-BE49-F238E27FC236}">
                  <a16:creationId xmlns:a16="http://schemas.microsoft.com/office/drawing/2014/main" id="{607789E2-54E1-4A3A-9C2F-3E89207874A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1" name="Oval 129">
              <a:extLst>
                <a:ext uri="{FF2B5EF4-FFF2-40B4-BE49-F238E27FC236}">
                  <a16:creationId xmlns:a16="http://schemas.microsoft.com/office/drawing/2014/main" id="{F3F2248A-E045-4CC3-AFC5-00DCF1849AA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2" name="Oval 130">
              <a:extLst>
                <a:ext uri="{FF2B5EF4-FFF2-40B4-BE49-F238E27FC236}">
                  <a16:creationId xmlns:a16="http://schemas.microsoft.com/office/drawing/2014/main" id="{83CBC570-D6B8-46EA-AD28-BF11CC388DA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3" name="Oval 131">
              <a:extLst>
                <a:ext uri="{FF2B5EF4-FFF2-40B4-BE49-F238E27FC236}">
                  <a16:creationId xmlns:a16="http://schemas.microsoft.com/office/drawing/2014/main" id="{26159F6C-1D82-47D7-8BCC-BFB7BFFCF29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4" name="Oval 132">
              <a:extLst>
                <a:ext uri="{FF2B5EF4-FFF2-40B4-BE49-F238E27FC236}">
                  <a16:creationId xmlns:a16="http://schemas.microsoft.com/office/drawing/2014/main" id="{FE338D83-8480-44FE-B9A3-490641829EE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5" name="Oval 133">
              <a:extLst>
                <a:ext uri="{FF2B5EF4-FFF2-40B4-BE49-F238E27FC236}">
                  <a16:creationId xmlns:a16="http://schemas.microsoft.com/office/drawing/2014/main" id="{45347163-CDC9-4B2A-BE79-8F9B9EC2FAB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6" name="Oval 134">
              <a:extLst>
                <a:ext uri="{FF2B5EF4-FFF2-40B4-BE49-F238E27FC236}">
                  <a16:creationId xmlns:a16="http://schemas.microsoft.com/office/drawing/2014/main" id="{FB2A96B9-0E5E-4603-9B86-E291A698C21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7" name="Oval 135">
              <a:extLst>
                <a:ext uri="{FF2B5EF4-FFF2-40B4-BE49-F238E27FC236}">
                  <a16:creationId xmlns:a16="http://schemas.microsoft.com/office/drawing/2014/main" id="{F45E1654-7CBB-45AF-B03B-46AB3897205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8" name="Oval 136">
              <a:extLst>
                <a:ext uri="{FF2B5EF4-FFF2-40B4-BE49-F238E27FC236}">
                  <a16:creationId xmlns:a16="http://schemas.microsoft.com/office/drawing/2014/main" id="{EEE34B4D-36FF-4D17-B3D9-DABB4F00B93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9" name="Oval 137">
              <a:extLst>
                <a:ext uri="{FF2B5EF4-FFF2-40B4-BE49-F238E27FC236}">
                  <a16:creationId xmlns:a16="http://schemas.microsoft.com/office/drawing/2014/main" id="{BF5393AF-3109-482F-9382-3320BE62FA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0" name="Oval 138">
              <a:extLst>
                <a:ext uri="{FF2B5EF4-FFF2-40B4-BE49-F238E27FC236}">
                  <a16:creationId xmlns:a16="http://schemas.microsoft.com/office/drawing/2014/main" id="{84757EB6-92DB-43BC-9D92-53C930B6894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1" name="Oval 139">
              <a:extLst>
                <a:ext uri="{FF2B5EF4-FFF2-40B4-BE49-F238E27FC236}">
                  <a16:creationId xmlns:a16="http://schemas.microsoft.com/office/drawing/2014/main" id="{ADC7EE75-BDD0-4CD1-B37F-A69661E1E9F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2" name="Oval 140">
              <a:extLst>
                <a:ext uri="{FF2B5EF4-FFF2-40B4-BE49-F238E27FC236}">
                  <a16:creationId xmlns:a16="http://schemas.microsoft.com/office/drawing/2014/main" id="{9FC529BB-DD34-4F72-B178-D2401C0C1B8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3" name="Oval 141">
              <a:extLst>
                <a:ext uri="{FF2B5EF4-FFF2-40B4-BE49-F238E27FC236}">
                  <a16:creationId xmlns:a16="http://schemas.microsoft.com/office/drawing/2014/main" id="{9C12EC16-C9B6-4541-9BFE-C258352D1E7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4" name="Oval 142">
              <a:extLst>
                <a:ext uri="{FF2B5EF4-FFF2-40B4-BE49-F238E27FC236}">
                  <a16:creationId xmlns:a16="http://schemas.microsoft.com/office/drawing/2014/main" id="{05942F7E-CC22-45D1-8D8B-647BFCB1D6F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5" name="Oval 143">
              <a:extLst>
                <a:ext uri="{FF2B5EF4-FFF2-40B4-BE49-F238E27FC236}">
                  <a16:creationId xmlns:a16="http://schemas.microsoft.com/office/drawing/2014/main" id="{10D864EF-82E1-4809-A190-C6513388E15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6" name="Oval 144">
              <a:extLst>
                <a:ext uri="{FF2B5EF4-FFF2-40B4-BE49-F238E27FC236}">
                  <a16:creationId xmlns:a16="http://schemas.microsoft.com/office/drawing/2014/main" id="{8D7D41D6-22A7-496B-BE9F-B6CFB9BD2EE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7" name="Oval 145">
              <a:extLst>
                <a:ext uri="{FF2B5EF4-FFF2-40B4-BE49-F238E27FC236}">
                  <a16:creationId xmlns:a16="http://schemas.microsoft.com/office/drawing/2014/main" id="{CB246365-A1BC-457E-AD87-ADDB0603C78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8" name="Oval 146">
              <a:extLst>
                <a:ext uri="{FF2B5EF4-FFF2-40B4-BE49-F238E27FC236}">
                  <a16:creationId xmlns:a16="http://schemas.microsoft.com/office/drawing/2014/main" id="{8671D9B9-BF8A-4823-A35F-2D779B5B053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9" name="Oval 147">
              <a:extLst>
                <a:ext uri="{FF2B5EF4-FFF2-40B4-BE49-F238E27FC236}">
                  <a16:creationId xmlns:a16="http://schemas.microsoft.com/office/drawing/2014/main" id="{15155712-AE2E-488B-BD56-517B2D9943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0" name="Oval 148">
              <a:extLst>
                <a:ext uri="{FF2B5EF4-FFF2-40B4-BE49-F238E27FC236}">
                  <a16:creationId xmlns:a16="http://schemas.microsoft.com/office/drawing/2014/main" id="{84FFDF26-5401-4C33-887E-8CF2437C9E6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1" name="Oval 149">
              <a:extLst>
                <a:ext uri="{FF2B5EF4-FFF2-40B4-BE49-F238E27FC236}">
                  <a16:creationId xmlns:a16="http://schemas.microsoft.com/office/drawing/2014/main" id="{B9125B7B-E1EE-4139-BBD7-E347449AAE3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2" name="Oval 150">
              <a:extLst>
                <a:ext uri="{FF2B5EF4-FFF2-40B4-BE49-F238E27FC236}">
                  <a16:creationId xmlns:a16="http://schemas.microsoft.com/office/drawing/2014/main" id="{B2F3A9A8-F613-4160-BD75-2D1B7F82136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3" name="Oval 151">
              <a:extLst>
                <a:ext uri="{FF2B5EF4-FFF2-40B4-BE49-F238E27FC236}">
                  <a16:creationId xmlns:a16="http://schemas.microsoft.com/office/drawing/2014/main" id="{3F6A1845-A397-45EA-B341-029AF582195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4" name="Oval 152">
              <a:extLst>
                <a:ext uri="{FF2B5EF4-FFF2-40B4-BE49-F238E27FC236}">
                  <a16:creationId xmlns:a16="http://schemas.microsoft.com/office/drawing/2014/main" id="{BE8E6CA4-09CE-408F-88FB-5EAA58EC537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5" name="Oval 153">
              <a:extLst>
                <a:ext uri="{FF2B5EF4-FFF2-40B4-BE49-F238E27FC236}">
                  <a16:creationId xmlns:a16="http://schemas.microsoft.com/office/drawing/2014/main" id="{2FED4C8B-A984-42E9-9AED-60CF1A19143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6" name="Oval 154">
              <a:extLst>
                <a:ext uri="{FF2B5EF4-FFF2-40B4-BE49-F238E27FC236}">
                  <a16:creationId xmlns:a16="http://schemas.microsoft.com/office/drawing/2014/main" id="{E2E8E196-7303-4E0A-BB19-A6579E51A26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7" name="Oval 155">
              <a:extLst>
                <a:ext uri="{FF2B5EF4-FFF2-40B4-BE49-F238E27FC236}">
                  <a16:creationId xmlns:a16="http://schemas.microsoft.com/office/drawing/2014/main" id="{98839CEB-CAAC-462C-A6F4-879B581AED7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8" name="Oval 156">
              <a:extLst>
                <a:ext uri="{FF2B5EF4-FFF2-40B4-BE49-F238E27FC236}">
                  <a16:creationId xmlns:a16="http://schemas.microsoft.com/office/drawing/2014/main" id="{3B205AEF-0919-4A35-A0B0-D928B111EFB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9" name="Oval 157">
              <a:extLst>
                <a:ext uri="{FF2B5EF4-FFF2-40B4-BE49-F238E27FC236}">
                  <a16:creationId xmlns:a16="http://schemas.microsoft.com/office/drawing/2014/main" id="{5E7CE2D4-E03A-439E-8EB8-209C9FEDDBB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0" name="Oval 158">
              <a:extLst>
                <a:ext uri="{FF2B5EF4-FFF2-40B4-BE49-F238E27FC236}">
                  <a16:creationId xmlns:a16="http://schemas.microsoft.com/office/drawing/2014/main" id="{2EE8A1F5-2CDA-4169-B959-0E1C180F29B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1" name="Oval 159">
              <a:extLst>
                <a:ext uri="{FF2B5EF4-FFF2-40B4-BE49-F238E27FC236}">
                  <a16:creationId xmlns:a16="http://schemas.microsoft.com/office/drawing/2014/main" id="{54288C12-63F2-4CAA-B69D-CC12E4CEA1F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2" name="Oval 160">
              <a:extLst>
                <a:ext uri="{FF2B5EF4-FFF2-40B4-BE49-F238E27FC236}">
                  <a16:creationId xmlns:a16="http://schemas.microsoft.com/office/drawing/2014/main" id="{6579346B-0F4A-4242-B154-FBE0183C509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3" name="Oval 161">
              <a:extLst>
                <a:ext uri="{FF2B5EF4-FFF2-40B4-BE49-F238E27FC236}">
                  <a16:creationId xmlns:a16="http://schemas.microsoft.com/office/drawing/2014/main" id="{224429E4-F18F-4EBE-89B7-CFAE1E714D1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4" name="Oval 162">
              <a:extLst>
                <a:ext uri="{FF2B5EF4-FFF2-40B4-BE49-F238E27FC236}">
                  <a16:creationId xmlns:a16="http://schemas.microsoft.com/office/drawing/2014/main" id="{205FD8B3-01F0-4E66-A01A-4AE68F6A49D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5" name="Oval 163">
              <a:extLst>
                <a:ext uri="{FF2B5EF4-FFF2-40B4-BE49-F238E27FC236}">
                  <a16:creationId xmlns:a16="http://schemas.microsoft.com/office/drawing/2014/main" id="{68B54BF2-94DC-438F-ACEB-4A4FDB9F94C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6" name="Oval 164">
              <a:extLst>
                <a:ext uri="{FF2B5EF4-FFF2-40B4-BE49-F238E27FC236}">
                  <a16:creationId xmlns:a16="http://schemas.microsoft.com/office/drawing/2014/main" id="{CA10E2C1-1BE8-4793-A345-7AF3DE88AA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7" name="Oval 165">
              <a:extLst>
                <a:ext uri="{FF2B5EF4-FFF2-40B4-BE49-F238E27FC236}">
                  <a16:creationId xmlns:a16="http://schemas.microsoft.com/office/drawing/2014/main" id="{47888F56-CF8C-4D62-A275-902E1AB2E0E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8" name="Oval 166">
              <a:extLst>
                <a:ext uri="{FF2B5EF4-FFF2-40B4-BE49-F238E27FC236}">
                  <a16:creationId xmlns:a16="http://schemas.microsoft.com/office/drawing/2014/main" id="{BD3143D8-4886-4D15-8C08-139A5782E8D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9" name="Oval 167">
              <a:extLst>
                <a:ext uri="{FF2B5EF4-FFF2-40B4-BE49-F238E27FC236}">
                  <a16:creationId xmlns:a16="http://schemas.microsoft.com/office/drawing/2014/main" id="{50F0FD79-CF14-4C5F-A9A4-F0B51A21164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0" name="Oval 168">
              <a:extLst>
                <a:ext uri="{FF2B5EF4-FFF2-40B4-BE49-F238E27FC236}">
                  <a16:creationId xmlns:a16="http://schemas.microsoft.com/office/drawing/2014/main" id="{FB755BF4-3A50-41E8-B6EB-19E78392FCD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1" name="Oval 169">
              <a:extLst>
                <a:ext uri="{FF2B5EF4-FFF2-40B4-BE49-F238E27FC236}">
                  <a16:creationId xmlns:a16="http://schemas.microsoft.com/office/drawing/2014/main" id="{520C5393-D98F-40A4-BE11-E6804A3E102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2" name="Oval 170">
              <a:extLst>
                <a:ext uri="{FF2B5EF4-FFF2-40B4-BE49-F238E27FC236}">
                  <a16:creationId xmlns:a16="http://schemas.microsoft.com/office/drawing/2014/main" id="{970C8066-78F7-434B-B891-8D751AEE447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3" name="Oval 171">
              <a:extLst>
                <a:ext uri="{FF2B5EF4-FFF2-40B4-BE49-F238E27FC236}">
                  <a16:creationId xmlns:a16="http://schemas.microsoft.com/office/drawing/2014/main" id="{49486144-0B64-4336-B965-D5514B3A894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4" name="Oval 172">
              <a:extLst>
                <a:ext uri="{FF2B5EF4-FFF2-40B4-BE49-F238E27FC236}">
                  <a16:creationId xmlns:a16="http://schemas.microsoft.com/office/drawing/2014/main" id="{97109F3D-3B80-482E-8707-37AB5CD8279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5" name="Oval 173">
              <a:extLst>
                <a:ext uri="{FF2B5EF4-FFF2-40B4-BE49-F238E27FC236}">
                  <a16:creationId xmlns:a16="http://schemas.microsoft.com/office/drawing/2014/main" id="{739EC754-8862-4B51-AFB7-7D509BC0E37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6" name="Oval 174">
              <a:extLst>
                <a:ext uri="{FF2B5EF4-FFF2-40B4-BE49-F238E27FC236}">
                  <a16:creationId xmlns:a16="http://schemas.microsoft.com/office/drawing/2014/main" id="{8C62EE8D-FBE2-4A2A-95A9-B37494502A3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7" name="Oval 175">
              <a:extLst>
                <a:ext uri="{FF2B5EF4-FFF2-40B4-BE49-F238E27FC236}">
                  <a16:creationId xmlns:a16="http://schemas.microsoft.com/office/drawing/2014/main" id="{E217A936-B8CE-40E5-8F40-E96AA69BE28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8" name="Oval 176">
              <a:extLst>
                <a:ext uri="{FF2B5EF4-FFF2-40B4-BE49-F238E27FC236}">
                  <a16:creationId xmlns:a16="http://schemas.microsoft.com/office/drawing/2014/main" id="{0DB6B1E7-8177-4D84-9731-AC957E7E07A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9" name="Oval 177">
              <a:extLst>
                <a:ext uri="{FF2B5EF4-FFF2-40B4-BE49-F238E27FC236}">
                  <a16:creationId xmlns:a16="http://schemas.microsoft.com/office/drawing/2014/main" id="{46682A51-493C-48FC-8EE8-10F4DA9B733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0" name="Oval 178">
              <a:extLst>
                <a:ext uri="{FF2B5EF4-FFF2-40B4-BE49-F238E27FC236}">
                  <a16:creationId xmlns:a16="http://schemas.microsoft.com/office/drawing/2014/main" id="{BCF16961-9116-4626-9F2B-E9FA34C00C9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1" name="Oval 179">
              <a:extLst>
                <a:ext uri="{FF2B5EF4-FFF2-40B4-BE49-F238E27FC236}">
                  <a16:creationId xmlns:a16="http://schemas.microsoft.com/office/drawing/2014/main" id="{06699322-42FD-4B3E-9ABC-085DC88C150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2" name="Oval 180">
              <a:extLst>
                <a:ext uri="{FF2B5EF4-FFF2-40B4-BE49-F238E27FC236}">
                  <a16:creationId xmlns:a16="http://schemas.microsoft.com/office/drawing/2014/main" id="{00BB0215-33C7-4466-9068-69EB7D9E1B9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3" name="Oval 181">
              <a:extLst>
                <a:ext uri="{FF2B5EF4-FFF2-40B4-BE49-F238E27FC236}">
                  <a16:creationId xmlns:a16="http://schemas.microsoft.com/office/drawing/2014/main" id="{BF524678-BF08-43D0-AA4D-14A92F32177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4" name="Oval 182">
              <a:extLst>
                <a:ext uri="{FF2B5EF4-FFF2-40B4-BE49-F238E27FC236}">
                  <a16:creationId xmlns:a16="http://schemas.microsoft.com/office/drawing/2014/main" id="{71A96E9A-ED17-40EE-B1E5-1B591FA0239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5" name="Oval 183">
              <a:extLst>
                <a:ext uri="{FF2B5EF4-FFF2-40B4-BE49-F238E27FC236}">
                  <a16:creationId xmlns:a16="http://schemas.microsoft.com/office/drawing/2014/main" id="{EAA701A7-87D5-477A-AA1C-9E395D0C78B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6" name="Oval 184">
              <a:extLst>
                <a:ext uri="{FF2B5EF4-FFF2-40B4-BE49-F238E27FC236}">
                  <a16:creationId xmlns:a16="http://schemas.microsoft.com/office/drawing/2014/main" id="{44C1EC0E-42B3-41B9-8DD6-A4582A62AC5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7" name="Oval 185">
              <a:extLst>
                <a:ext uri="{FF2B5EF4-FFF2-40B4-BE49-F238E27FC236}">
                  <a16:creationId xmlns:a16="http://schemas.microsoft.com/office/drawing/2014/main" id="{5761D7CD-39F0-4AC3-A821-9EE6567EA3E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8" name="Oval 186">
              <a:extLst>
                <a:ext uri="{FF2B5EF4-FFF2-40B4-BE49-F238E27FC236}">
                  <a16:creationId xmlns:a16="http://schemas.microsoft.com/office/drawing/2014/main" id="{A85421FF-DDFD-4BE5-A088-A09D40496E3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9" name="Oval 187">
              <a:extLst>
                <a:ext uri="{FF2B5EF4-FFF2-40B4-BE49-F238E27FC236}">
                  <a16:creationId xmlns:a16="http://schemas.microsoft.com/office/drawing/2014/main" id="{CA094905-ABE6-495F-9584-DC2CE8F8F92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0" name="Oval 188">
              <a:extLst>
                <a:ext uri="{FF2B5EF4-FFF2-40B4-BE49-F238E27FC236}">
                  <a16:creationId xmlns:a16="http://schemas.microsoft.com/office/drawing/2014/main" id="{6473A9C2-FBFD-4815-A0CD-BCB5381FD1E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1" name="Oval 189">
              <a:extLst>
                <a:ext uri="{FF2B5EF4-FFF2-40B4-BE49-F238E27FC236}">
                  <a16:creationId xmlns:a16="http://schemas.microsoft.com/office/drawing/2014/main" id="{F4503D9F-1E4E-439F-B792-613CD72A753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2" name="Oval 190">
              <a:extLst>
                <a:ext uri="{FF2B5EF4-FFF2-40B4-BE49-F238E27FC236}">
                  <a16:creationId xmlns:a16="http://schemas.microsoft.com/office/drawing/2014/main" id="{79F91526-2B87-48DC-9D8D-ED521B1B958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3" name="Oval 191">
              <a:extLst>
                <a:ext uri="{FF2B5EF4-FFF2-40B4-BE49-F238E27FC236}">
                  <a16:creationId xmlns:a16="http://schemas.microsoft.com/office/drawing/2014/main" id="{1131ACD5-68C7-4C3D-A401-AD9CEE48DD9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4" name="Oval 192">
              <a:extLst>
                <a:ext uri="{FF2B5EF4-FFF2-40B4-BE49-F238E27FC236}">
                  <a16:creationId xmlns:a16="http://schemas.microsoft.com/office/drawing/2014/main" id="{F005B28E-24EE-4E3A-9D75-0C7DD0D300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5" name="Oval 193">
              <a:extLst>
                <a:ext uri="{FF2B5EF4-FFF2-40B4-BE49-F238E27FC236}">
                  <a16:creationId xmlns:a16="http://schemas.microsoft.com/office/drawing/2014/main" id="{5828731C-93C7-4F78-9EA0-4F31E33F9F5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6" name="Oval 194">
              <a:extLst>
                <a:ext uri="{FF2B5EF4-FFF2-40B4-BE49-F238E27FC236}">
                  <a16:creationId xmlns:a16="http://schemas.microsoft.com/office/drawing/2014/main" id="{6B0BD377-A20B-4A38-B023-B6D2B000B21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7" name="Oval 195">
              <a:extLst>
                <a:ext uri="{FF2B5EF4-FFF2-40B4-BE49-F238E27FC236}">
                  <a16:creationId xmlns:a16="http://schemas.microsoft.com/office/drawing/2014/main" id="{B7101679-18C2-452A-AE6E-97C5436CC31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8" name="Oval 196">
              <a:extLst>
                <a:ext uri="{FF2B5EF4-FFF2-40B4-BE49-F238E27FC236}">
                  <a16:creationId xmlns:a16="http://schemas.microsoft.com/office/drawing/2014/main" id="{D11DB005-7B9A-451A-8FFC-7152DE5635F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9" name="Oval 197">
              <a:extLst>
                <a:ext uri="{FF2B5EF4-FFF2-40B4-BE49-F238E27FC236}">
                  <a16:creationId xmlns:a16="http://schemas.microsoft.com/office/drawing/2014/main" id="{79D367B6-2596-4AC3-9396-EC26EE4735C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0" name="Oval 198">
              <a:extLst>
                <a:ext uri="{FF2B5EF4-FFF2-40B4-BE49-F238E27FC236}">
                  <a16:creationId xmlns:a16="http://schemas.microsoft.com/office/drawing/2014/main" id="{3C10D651-D7C6-4CDD-B674-B464A0C0777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1" name="Oval 199">
              <a:extLst>
                <a:ext uri="{FF2B5EF4-FFF2-40B4-BE49-F238E27FC236}">
                  <a16:creationId xmlns:a16="http://schemas.microsoft.com/office/drawing/2014/main" id="{9314AE7D-803C-48EF-A1A9-5AF8703B17B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2" name="Oval 200">
              <a:extLst>
                <a:ext uri="{FF2B5EF4-FFF2-40B4-BE49-F238E27FC236}">
                  <a16:creationId xmlns:a16="http://schemas.microsoft.com/office/drawing/2014/main" id="{03C5FEF4-B663-4AB8-86A9-DB34D34F14B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3" name="Oval 201">
              <a:extLst>
                <a:ext uri="{FF2B5EF4-FFF2-40B4-BE49-F238E27FC236}">
                  <a16:creationId xmlns:a16="http://schemas.microsoft.com/office/drawing/2014/main" id="{A2A7DC58-9969-4BA9-AEC8-96B2578A2B2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4" name="Oval 202">
              <a:extLst>
                <a:ext uri="{FF2B5EF4-FFF2-40B4-BE49-F238E27FC236}">
                  <a16:creationId xmlns:a16="http://schemas.microsoft.com/office/drawing/2014/main" id="{FF1FBA40-C5BA-427D-AD59-9B0DB12EBAE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5" name="Oval 203">
              <a:extLst>
                <a:ext uri="{FF2B5EF4-FFF2-40B4-BE49-F238E27FC236}">
                  <a16:creationId xmlns:a16="http://schemas.microsoft.com/office/drawing/2014/main" id="{8866A4AE-FE72-4C1D-B123-9FFE8EB5650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6" name="Oval 204">
              <a:extLst>
                <a:ext uri="{FF2B5EF4-FFF2-40B4-BE49-F238E27FC236}">
                  <a16:creationId xmlns:a16="http://schemas.microsoft.com/office/drawing/2014/main" id="{ED239895-1A15-42F6-92D0-EC2C569FA3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7" name="Oval 205">
              <a:extLst>
                <a:ext uri="{FF2B5EF4-FFF2-40B4-BE49-F238E27FC236}">
                  <a16:creationId xmlns:a16="http://schemas.microsoft.com/office/drawing/2014/main" id="{C1E70F07-FDFB-4F14-8B78-42667AE6BEF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8" name="Oval 206">
              <a:extLst>
                <a:ext uri="{FF2B5EF4-FFF2-40B4-BE49-F238E27FC236}">
                  <a16:creationId xmlns:a16="http://schemas.microsoft.com/office/drawing/2014/main" id="{7901B55C-C854-480F-833C-4C2CBCE7061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9" name="Oval 207">
              <a:extLst>
                <a:ext uri="{FF2B5EF4-FFF2-40B4-BE49-F238E27FC236}">
                  <a16:creationId xmlns:a16="http://schemas.microsoft.com/office/drawing/2014/main" id="{E4021CAF-62B0-4A93-A31B-8E16905C5AB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0" name="Oval 208">
              <a:extLst>
                <a:ext uri="{FF2B5EF4-FFF2-40B4-BE49-F238E27FC236}">
                  <a16:creationId xmlns:a16="http://schemas.microsoft.com/office/drawing/2014/main" id="{EFEE9465-ACF1-4A70-8FDC-06A1CAA9664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1" name="Oval 209">
              <a:extLst>
                <a:ext uri="{FF2B5EF4-FFF2-40B4-BE49-F238E27FC236}">
                  <a16:creationId xmlns:a16="http://schemas.microsoft.com/office/drawing/2014/main" id="{F5B0C3EA-E963-4B93-8137-2EA6B3BC972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2" name="Oval 210">
              <a:extLst>
                <a:ext uri="{FF2B5EF4-FFF2-40B4-BE49-F238E27FC236}">
                  <a16:creationId xmlns:a16="http://schemas.microsoft.com/office/drawing/2014/main" id="{CD3EB2EA-EDCB-45A2-B4E8-59C3F867535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3" name="Oval 211">
              <a:extLst>
                <a:ext uri="{FF2B5EF4-FFF2-40B4-BE49-F238E27FC236}">
                  <a16:creationId xmlns:a16="http://schemas.microsoft.com/office/drawing/2014/main" id="{2EA4CA01-09F1-4418-95A7-CF643D4BAA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4" name="Oval 212">
              <a:extLst>
                <a:ext uri="{FF2B5EF4-FFF2-40B4-BE49-F238E27FC236}">
                  <a16:creationId xmlns:a16="http://schemas.microsoft.com/office/drawing/2014/main" id="{E7637B18-C53C-4DCD-8546-2B6DB8165D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5" name="Oval 213">
              <a:extLst>
                <a:ext uri="{FF2B5EF4-FFF2-40B4-BE49-F238E27FC236}">
                  <a16:creationId xmlns:a16="http://schemas.microsoft.com/office/drawing/2014/main" id="{CC110713-3576-4296-B16D-60480E96336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6" name="Oval 214">
              <a:extLst>
                <a:ext uri="{FF2B5EF4-FFF2-40B4-BE49-F238E27FC236}">
                  <a16:creationId xmlns:a16="http://schemas.microsoft.com/office/drawing/2014/main" id="{D7BF5CCA-E70D-4D29-B4A8-8E1BDA8AFE2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7" name="Oval 215">
              <a:extLst>
                <a:ext uri="{FF2B5EF4-FFF2-40B4-BE49-F238E27FC236}">
                  <a16:creationId xmlns:a16="http://schemas.microsoft.com/office/drawing/2014/main" id="{8FD8DEDA-C470-4AE9-88B3-B0174A01DD8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8" name="Oval 216">
              <a:extLst>
                <a:ext uri="{FF2B5EF4-FFF2-40B4-BE49-F238E27FC236}">
                  <a16:creationId xmlns:a16="http://schemas.microsoft.com/office/drawing/2014/main" id="{DC6141D5-CEE3-48B1-93DC-B3DCADAE2E1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9" name="Oval 217">
              <a:extLst>
                <a:ext uri="{FF2B5EF4-FFF2-40B4-BE49-F238E27FC236}">
                  <a16:creationId xmlns:a16="http://schemas.microsoft.com/office/drawing/2014/main" id="{D1ED03FF-2746-4BAF-BFF5-8268E2F95DF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</p:grpSp>
      <p:sp>
        <p:nvSpPr>
          <p:cNvPr id="5338" name="Rectangle 2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cs-CZ" altLang="cs-CZ" noProof="0"/>
              <a:t>Klepnutím lze upravit styl předlohy nadpisů.</a:t>
            </a:r>
          </a:p>
        </p:txBody>
      </p:sp>
      <p:sp>
        <p:nvSpPr>
          <p:cNvPr id="5339" name="Rectangle 2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cs-CZ" altLang="cs-CZ" noProof="0"/>
              <a:t>Klepnutím lze upravit styl předlohy podnadpisů.</a:t>
            </a:r>
          </a:p>
        </p:txBody>
      </p:sp>
      <p:sp>
        <p:nvSpPr>
          <p:cNvPr id="220" name="Rectangle 220">
            <a:extLst>
              <a:ext uri="{FF2B5EF4-FFF2-40B4-BE49-F238E27FC236}">
                <a16:creationId xmlns:a16="http://schemas.microsoft.com/office/drawing/2014/main" id="{C123464F-CFBB-41BD-A363-880D3071921C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221" name="Rectangle 221">
            <a:extLst>
              <a:ext uri="{FF2B5EF4-FFF2-40B4-BE49-F238E27FC236}">
                <a16:creationId xmlns:a16="http://schemas.microsoft.com/office/drawing/2014/main" id="{A5061222-400C-429E-A3B9-6102919E8C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222" name="Rectangle 222">
            <a:extLst>
              <a:ext uri="{FF2B5EF4-FFF2-40B4-BE49-F238E27FC236}">
                <a16:creationId xmlns:a16="http://schemas.microsoft.com/office/drawing/2014/main" id="{927903D9-1005-4ABB-893A-9EC375C608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113753-C272-47EA-8D53-1489AA5F515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22599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803112B7-9F2B-4E94-81D5-65D0283213E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BABDC3-A067-4D3A-9BEA-DD9AFA6B94F3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C0B5975E-095E-44BB-BBB4-3C8498D59E18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0C1E5B39-D7F8-4BB2-A153-FED4BB258F6C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602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8C6952E3-BF11-42DD-8DE7-42A448F3B75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32CE1B-3F18-414F-8DCD-24C43200E7B8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422D70AE-B010-4E5E-97A5-1392249DFC6E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3DC845D3-6F13-45C7-A484-5C2B8964648C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77105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0C291C1A-ED06-478B-9DBA-98271401981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4CB1A-F20A-4A46-8928-CD95E4180EAA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5034C48C-B3C2-4B5B-8AAD-06863E926F6F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0611C70A-8B47-4CB7-9801-666037FB61D2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77959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218">
            <a:extLst>
              <a:ext uri="{FF2B5EF4-FFF2-40B4-BE49-F238E27FC236}">
                <a16:creationId xmlns:a16="http://schemas.microsoft.com/office/drawing/2014/main" id="{D4E488E3-BD00-4A56-88E5-2C19581821B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F542B-6A90-40AE-BDCA-DB247372851F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8" name="Rectangle 219">
            <a:extLst>
              <a:ext uri="{FF2B5EF4-FFF2-40B4-BE49-F238E27FC236}">
                <a16:creationId xmlns:a16="http://schemas.microsoft.com/office/drawing/2014/main" id="{B29FD881-8FE6-4F97-A6D5-DA37CD3D4EB4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9" name="Rectangle 220">
            <a:extLst>
              <a:ext uri="{FF2B5EF4-FFF2-40B4-BE49-F238E27FC236}">
                <a16:creationId xmlns:a16="http://schemas.microsoft.com/office/drawing/2014/main" id="{FECB1508-3F8E-485F-A7B1-E3CACD1E1AE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0769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Rectangle 218">
            <a:extLst>
              <a:ext uri="{FF2B5EF4-FFF2-40B4-BE49-F238E27FC236}">
                <a16:creationId xmlns:a16="http://schemas.microsoft.com/office/drawing/2014/main" id="{06DF5B52-29A4-4D6E-9D81-0F404E0E82E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4E133-32C4-42AC-BEBD-B9096EFC0FFE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4" name="Rectangle 219">
            <a:extLst>
              <a:ext uri="{FF2B5EF4-FFF2-40B4-BE49-F238E27FC236}">
                <a16:creationId xmlns:a16="http://schemas.microsoft.com/office/drawing/2014/main" id="{48C92505-F015-4318-84B8-178A4D5372AB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220">
            <a:extLst>
              <a:ext uri="{FF2B5EF4-FFF2-40B4-BE49-F238E27FC236}">
                <a16:creationId xmlns:a16="http://schemas.microsoft.com/office/drawing/2014/main" id="{EA335D8C-5BB0-4344-A169-9D88953E1B66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116112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8">
            <a:extLst>
              <a:ext uri="{FF2B5EF4-FFF2-40B4-BE49-F238E27FC236}">
                <a16:creationId xmlns:a16="http://schemas.microsoft.com/office/drawing/2014/main" id="{9590587B-9503-40A7-98F2-7417A586BD1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FFDB25-6248-4469-B0CD-61D663D17776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3" name="Rectangle 219">
            <a:extLst>
              <a:ext uri="{FF2B5EF4-FFF2-40B4-BE49-F238E27FC236}">
                <a16:creationId xmlns:a16="http://schemas.microsoft.com/office/drawing/2014/main" id="{42AECAD9-EB00-4427-A975-EE2392D2A0EA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220">
            <a:extLst>
              <a:ext uri="{FF2B5EF4-FFF2-40B4-BE49-F238E27FC236}">
                <a16:creationId xmlns:a16="http://schemas.microsoft.com/office/drawing/2014/main" id="{3C624060-371A-4038-B5B4-EB6E6268C0B4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79905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8FBB4313-E329-4BF7-A0E0-955F00F0945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89A50B-FA5D-48AC-A432-205A2366881C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B1C81590-404F-47AF-8CFA-AA95A30BA6F1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F9E74E76-FF3C-4504-982B-E3883E723098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56898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2A07A614-7C37-4D2B-A0A6-3DA642BB5D5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06F6FE-278A-4C0C-B8F1-ECC9B8CF10B2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C7509A53-2E66-4A9D-BD31-A3144D3DAEE2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9F640DF5-F5C5-4A77-A703-877D866EB758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13952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3053FE6A-37EA-4B87-948E-BD9315364F0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B5E394-B35A-4BC3-98E2-4C5CD090125A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09C97AF7-80A0-4B4C-A658-DF93479FA9FD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D7A49444-DEF4-4D8A-A681-F8D88F2F6F08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210647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5A012AE1-92BF-4A6E-8E41-E71C37F2891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E3FC8E-0618-47CC-A204-28B6DA181C1F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99C5567E-C8F6-4255-A46F-660DCBF2F22B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851A4ABC-E4A9-40B5-8478-674381390460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682934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56312788-7D0E-4A08-85C3-4ADB7718B27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6B2E19-F356-452A-9039-59DD66AFC480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C29F5D42-3A34-46A8-9AB2-431DAB02D165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7B29B4DC-BBA4-4636-8EE2-EFC5DF842DFA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824931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Nadpis a text nad obsah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3943350"/>
            <a:ext cx="8229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825A146B-C7C8-494C-94CA-56EA3CE4845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E2BF6A-8623-4D46-A505-DE55E8063F6F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A011D1D1-8F96-4405-B582-FABD6081EA1C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6838B7D5-89E4-4513-A2A7-0C9F13A00D39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734423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Nadpis, text a 2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3943350"/>
            <a:ext cx="4038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Rectangle 218">
            <a:extLst>
              <a:ext uri="{FF2B5EF4-FFF2-40B4-BE49-F238E27FC236}">
                <a16:creationId xmlns:a16="http://schemas.microsoft.com/office/drawing/2014/main" id="{2C2691EB-3111-44C9-969F-776A4D92A25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A36418-93E3-4E43-81C3-C6AD7D2AE655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Rectangle 219">
            <a:extLst>
              <a:ext uri="{FF2B5EF4-FFF2-40B4-BE49-F238E27FC236}">
                <a16:creationId xmlns:a16="http://schemas.microsoft.com/office/drawing/2014/main" id="{4B4943DB-64D2-4819-9802-C2068D3B8213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" name="Rectangle 220">
            <a:extLst>
              <a:ext uri="{FF2B5EF4-FFF2-40B4-BE49-F238E27FC236}">
                <a16:creationId xmlns:a16="http://schemas.microsoft.com/office/drawing/2014/main" id="{CB915E5C-138D-47C0-B1AF-EFF85C25D9B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18904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2F2F47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5D049894-60CF-4884-8205-C8DEEC7D7406}"/>
              </a:ext>
            </a:extLst>
          </p:cNvPr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4099" name="Rectangle 3">
              <a:extLst>
                <a:ext uri="{FF2B5EF4-FFF2-40B4-BE49-F238E27FC236}">
                  <a16:creationId xmlns:a16="http://schemas.microsoft.com/office/drawing/2014/main" id="{9E3F456F-DBB1-4F7B-BB81-AF5D559858E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00" name="Rectangle 4">
              <a:extLst>
                <a:ext uri="{FF2B5EF4-FFF2-40B4-BE49-F238E27FC236}">
                  <a16:creationId xmlns:a16="http://schemas.microsoft.com/office/drawing/2014/main" id="{5FDF0084-F932-47AB-8CBB-A9B17727C65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01" name="Rectangle 5">
              <a:extLst>
                <a:ext uri="{FF2B5EF4-FFF2-40B4-BE49-F238E27FC236}">
                  <a16:creationId xmlns:a16="http://schemas.microsoft.com/office/drawing/2014/main" id="{99FB5664-3C76-4B05-AAA3-580C3B66F05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02" name="Rectangle 6">
              <a:extLst>
                <a:ext uri="{FF2B5EF4-FFF2-40B4-BE49-F238E27FC236}">
                  <a16:creationId xmlns:a16="http://schemas.microsoft.com/office/drawing/2014/main" id="{5432D2A7-7BD7-47B6-9042-947CE034AA5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03" name="Rectangle 7">
              <a:extLst>
                <a:ext uri="{FF2B5EF4-FFF2-40B4-BE49-F238E27FC236}">
                  <a16:creationId xmlns:a16="http://schemas.microsoft.com/office/drawing/2014/main" id="{A908C18A-4ABC-45C9-9BFF-4CF01F4FEFF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04" name="Rectangle 8">
              <a:extLst>
                <a:ext uri="{FF2B5EF4-FFF2-40B4-BE49-F238E27FC236}">
                  <a16:creationId xmlns:a16="http://schemas.microsoft.com/office/drawing/2014/main" id="{E7349C20-9233-4647-A0C2-EFFF157E781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05" name="Rectangle 9">
              <a:extLst>
                <a:ext uri="{FF2B5EF4-FFF2-40B4-BE49-F238E27FC236}">
                  <a16:creationId xmlns:a16="http://schemas.microsoft.com/office/drawing/2014/main" id="{EC6BDDD7-6AC0-41BA-A7E6-8AA09FD1471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06" name="Rectangle 10">
              <a:extLst>
                <a:ext uri="{FF2B5EF4-FFF2-40B4-BE49-F238E27FC236}">
                  <a16:creationId xmlns:a16="http://schemas.microsoft.com/office/drawing/2014/main" id="{27ADA860-6163-4EA5-BC3A-0B79EEB3A98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07" name="Rectangle 11">
              <a:extLst>
                <a:ext uri="{FF2B5EF4-FFF2-40B4-BE49-F238E27FC236}">
                  <a16:creationId xmlns:a16="http://schemas.microsoft.com/office/drawing/2014/main" id="{001B4890-3783-45E9-88BE-0D18E60748B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08" name="Rectangle 12">
              <a:extLst>
                <a:ext uri="{FF2B5EF4-FFF2-40B4-BE49-F238E27FC236}">
                  <a16:creationId xmlns:a16="http://schemas.microsoft.com/office/drawing/2014/main" id="{6D4714DC-5A38-49D7-B647-EEF1D497A6F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09" name="Rectangle 13">
              <a:extLst>
                <a:ext uri="{FF2B5EF4-FFF2-40B4-BE49-F238E27FC236}">
                  <a16:creationId xmlns:a16="http://schemas.microsoft.com/office/drawing/2014/main" id="{CEBD949A-01EB-4EA2-B1F7-1E48F301416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10" name="Rectangle 14">
              <a:extLst>
                <a:ext uri="{FF2B5EF4-FFF2-40B4-BE49-F238E27FC236}">
                  <a16:creationId xmlns:a16="http://schemas.microsoft.com/office/drawing/2014/main" id="{1AB92FF6-5071-404B-B261-98755BF9E31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11" name="Rectangle 15">
              <a:extLst>
                <a:ext uri="{FF2B5EF4-FFF2-40B4-BE49-F238E27FC236}">
                  <a16:creationId xmlns:a16="http://schemas.microsoft.com/office/drawing/2014/main" id="{01313705-489B-406E-95C3-D69D9AF2446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12" name="Rectangle 16">
              <a:extLst>
                <a:ext uri="{FF2B5EF4-FFF2-40B4-BE49-F238E27FC236}">
                  <a16:creationId xmlns:a16="http://schemas.microsoft.com/office/drawing/2014/main" id="{B1744C90-0CA3-4F27-82D2-6E315161C12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13" name="Rectangle 17">
              <a:extLst>
                <a:ext uri="{FF2B5EF4-FFF2-40B4-BE49-F238E27FC236}">
                  <a16:creationId xmlns:a16="http://schemas.microsoft.com/office/drawing/2014/main" id="{DCBF02B8-4911-44FE-8D38-1353C7EE968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603245" flipV="1">
              <a:off x="4053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14" name="Rectangle 18">
              <a:extLst>
                <a:ext uri="{FF2B5EF4-FFF2-40B4-BE49-F238E27FC236}">
                  <a16:creationId xmlns:a16="http://schemas.microsoft.com/office/drawing/2014/main" id="{3DB2A931-674D-46E1-BD8F-A1B1FE38700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15" name="Rectangle 19">
              <a:extLst>
                <a:ext uri="{FF2B5EF4-FFF2-40B4-BE49-F238E27FC236}">
                  <a16:creationId xmlns:a16="http://schemas.microsoft.com/office/drawing/2014/main" id="{2443B7EE-0753-4345-AD47-82EB2406C0E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16" name="Rectangle 20">
              <a:extLst>
                <a:ext uri="{FF2B5EF4-FFF2-40B4-BE49-F238E27FC236}">
                  <a16:creationId xmlns:a16="http://schemas.microsoft.com/office/drawing/2014/main" id="{2CE92299-F6B7-4EB6-9C16-3913E249664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17" name="Rectangle 21">
              <a:extLst>
                <a:ext uri="{FF2B5EF4-FFF2-40B4-BE49-F238E27FC236}">
                  <a16:creationId xmlns:a16="http://schemas.microsoft.com/office/drawing/2014/main" id="{626A15D5-5B77-402D-B90D-DB915C955C7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18" name="Rectangle 22">
              <a:extLst>
                <a:ext uri="{FF2B5EF4-FFF2-40B4-BE49-F238E27FC236}">
                  <a16:creationId xmlns:a16="http://schemas.microsoft.com/office/drawing/2014/main" id="{E7C1729C-9E17-41A3-B318-8E3A18D54B4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19" name="Rectangle 23">
              <a:extLst>
                <a:ext uri="{FF2B5EF4-FFF2-40B4-BE49-F238E27FC236}">
                  <a16:creationId xmlns:a16="http://schemas.microsoft.com/office/drawing/2014/main" id="{CCA422A8-3100-4250-A0C3-5503509E00B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20" name="Rectangle 24">
              <a:extLst>
                <a:ext uri="{FF2B5EF4-FFF2-40B4-BE49-F238E27FC236}">
                  <a16:creationId xmlns:a16="http://schemas.microsoft.com/office/drawing/2014/main" id="{79C9F001-B425-4829-9639-923249C49C3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21" name="Rectangle 25">
              <a:extLst>
                <a:ext uri="{FF2B5EF4-FFF2-40B4-BE49-F238E27FC236}">
                  <a16:creationId xmlns:a16="http://schemas.microsoft.com/office/drawing/2014/main" id="{560B9E7B-5475-432D-9603-D015855D713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22" name="Rectangle 26">
              <a:extLst>
                <a:ext uri="{FF2B5EF4-FFF2-40B4-BE49-F238E27FC236}">
                  <a16:creationId xmlns:a16="http://schemas.microsoft.com/office/drawing/2014/main" id="{C2621097-D3DB-4F65-97F6-967E20EC5B1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23" name="Rectangle 27">
              <a:extLst>
                <a:ext uri="{FF2B5EF4-FFF2-40B4-BE49-F238E27FC236}">
                  <a16:creationId xmlns:a16="http://schemas.microsoft.com/office/drawing/2014/main" id="{9933AED9-8D29-4835-9D3B-EF9452B35C6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24" name="Rectangle 28">
              <a:extLst>
                <a:ext uri="{FF2B5EF4-FFF2-40B4-BE49-F238E27FC236}">
                  <a16:creationId xmlns:a16="http://schemas.microsoft.com/office/drawing/2014/main" id="{9C7231FF-F2DB-47F5-90EF-6BC23AD32D6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25" name="Rectangle 29">
              <a:extLst>
                <a:ext uri="{FF2B5EF4-FFF2-40B4-BE49-F238E27FC236}">
                  <a16:creationId xmlns:a16="http://schemas.microsoft.com/office/drawing/2014/main" id="{E8B5CC97-73F3-499B-A57C-3482E3C2024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26" name="Rectangle 30">
              <a:extLst>
                <a:ext uri="{FF2B5EF4-FFF2-40B4-BE49-F238E27FC236}">
                  <a16:creationId xmlns:a16="http://schemas.microsoft.com/office/drawing/2014/main" id="{ED765416-681A-41F2-B592-BB11C5E007A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27" name="Rectangle 31">
              <a:extLst>
                <a:ext uri="{FF2B5EF4-FFF2-40B4-BE49-F238E27FC236}">
                  <a16:creationId xmlns:a16="http://schemas.microsoft.com/office/drawing/2014/main" id="{2C3D5E40-6CFD-4BCA-9C2A-A6DE138BF93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28" name="Rectangle 32">
              <a:extLst>
                <a:ext uri="{FF2B5EF4-FFF2-40B4-BE49-F238E27FC236}">
                  <a16:creationId xmlns:a16="http://schemas.microsoft.com/office/drawing/2014/main" id="{0A6EBC59-F8C2-4338-8F7E-3EC6B495D2C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29" name="Rectangle 33">
              <a:extLst>
                <a:ext uri="{FF2B5EF4-FFF2-40B4-BE49-F238E27FC236}">
                  <a16:creationId xmlns:a16="http://schemas.microsoft.com/office/drawing/2014/main" id="{ED36134C-0D37-418A-A25E-759046791E2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30" name="Rectangle 34">
              <a:extLst>
                <a:ext uri="{FF2B5EF4-FFF2-40B4-BE49-F238E27FC236}">
                  <a16:creationId xmlns:a16="http://schemas.microsoft.com/office/drawing/2014/main" id="{2F63F829-4FDC-4D85-8753-1A1A159CF7A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131" name="Oval 35">
              <a:extLst>
                <a:ext uri="{FF2B5EF4-FFF2-40B4-BE49-F238E27FC236}">
                  <a16:creationId xmlns:a16="http://schemas.microsoft.com/office/drawing/2014/main" id="{2C8F26F5-68D7-41DA-9BD5-C4612320C34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32" name="Oval 36">
              <a:extLst>
                <a:ext uri="{FF2B5EF4-FFF2-40B4-BE49-F238E27FC236}">
                  <a16:creationId xmlns:a16="http://schemas.microsoft.com/office/drawing/2014/main" id="{BEFA0E8E-CE94-43FC-B5A8-66613AC0057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33" name="Oval 37">
              <a:extLst>
                <a:ext uri="{FF2B5EF4-FFF2-40B4-BE49-F238E27FC236}">
                  <a16:creationId xmlns:a16="http://schemas.microsoft.com/office/drawing/2014/main" id="{B3DCB018-10C6-442A-9A37-72CB91D3092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34" name="Oval 38">
              <a:extLst>
                <a:ext uri="{FF2B5EF4-FFF2-40B4-BE49-F238E27FC236}">
                  <a16:creationId xmlns:a16="http://schemas.microsoft.com/office/drawing/2014/main" id="{1926A85F-20C7-437A-ABF6-39950EAC8F1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35" name="Oval 39">
              <a:extLst>
                <a:ext uri="{FF2B5EF4-FFF2-40B4-BE49-F238E27FC236}">
                  <a16:creationId xmlns:a16="http://schemas.microsoft.com/office/drawing/2014/main" id="{388BA5D1-06D8-4268-A754-72CF6B808BA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36" name="Oval 40">
              <a:extLst>
                <a:ext uri="{FF2B5EF4-FFF2-40B4-BE49-F238E27FC236}">
                  <a16:creationId xmlns:a16="http://schemas.microsoft.com/office/drawing/2014/main" id="{E0506E99-64D9-4A7B-B454-A283628CB93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37" name="Oval 41">
              <a:extLst>
                <a:ext uri="{FF2B5EF4-FFF2-40B4-BE49-F238E27FC236}">
                  <a16:creationId xmlns:a16="http://schemas.microsoft.com/office/drawing/2014/main" id="{03A1E2BC-81E7-4BF7-9CBD-9504F837DC0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38" name="Oval 42">
              <a:extLst>
                <a:ext uri="{FF2B5EF4-FFF2-40B4-BE49-F238E27FC236}">
                  <a16:creationId xmlns:a16="http://schemas.microsoft.com/office/drawing/2014/main" id="{1338817B-5A2B-4F6B-BAF9-B50A3D56977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39" name="Oval 43">
              <a:extLst>
                <a:ext uri="{FF2B5EF4-FFF2-40B4-BE49-F238E27FC236}">
                  <a16:creationId xmlns:a16="http://schemas.microsoft.com/office/drawing/2014/main" id="{A537C62E-6D1E-483A-B207-919A1E6E471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40" name="Oval 44">
              <a:extLst>
                <a:ext uri="{FF2B5EF4-FFF2-40B4-BE49-F238E27FC236}">
                  <a16:creationId xmlns:a16="http://schemas.microsoft.com/office/drawing/2014/main" id="{C65B1073-35D4-4F66-BF4E-C11CFEDAABF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41" name="Oval 45">
              <a:extLst>
                <a:ext uri="{FF2B5EF4-FFF2-40B4-BE49-F238E27FC236}">
                  <a16:creationId xmlns:a16="http://schemas.microsoft.com/office/drawing/2014/main" id="{2B7083C6-4354-4008-8188-6C5BA4DEF5B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42" name="Oval 46">
              <a:extLst>
                <a:ext uri="{FF2B5EF4-FFF2-40B4-BE49-F238E27FC236}">
                  <a16:creationId xmlns:a16="http://schemas.microsoft.com/office/drawing/2014/main" id="{3577B586-3BAD-4BC5-804A-C30E4E8842F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43" name="Oval 47">
              <a:extLst>
                <a:ext uri="{FF2B5EF4-FFF2-40B4-BE49-F238E27FC236}">
                  <a16:creationId xmlns:a16="http://schemas.microsoft.com/office/drawing/2014/main" id="{ACFDC2A8-E7CA-4126-A9D0-2D352C193CC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44" name="Oval 48">
              <a:extLst>
                <a:ext uri="{FF2B5EF4-FFF2-40B4-BE49-F238E27FC236}">
                  <a16:creationId xmlns:a16="http://schemas.microsoft.com/office/drawing/2014/main" id="{35F6EA52-FF94-4B31-9029-8D66B47C1BB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45" name="Oval 49">
              <a:extLst>
                <a:ext uri="{FF2B5EF4-FFF2-40B4-BE49-F238E27FC236}">
                  <a16:creationId xmlns:a16="http://schemas.microsoft.com/office/drawing/2014/main" id="{628F95BE-793D-48E5-973F-318DCDC823E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46" name="Oval 50">
              <a:extLst>
                <a:ext uri="{FF2B5EF4-FFF2-40B4-BE49-F238E27FC236}">
                  <a16:creationId xmlns:a16="http://schemas.microsoft.com/office/drawing/2014/main" id="{E483A50B-C24E-46D8-A35C-B92B8B8C85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47" name="Oval 51">
              <a:extLst>
                <a:ext uri="{FF2B5EF4-FFF2-40B4-BE49-F238E27FC236}">
                  <a16:creationId xmlns:a16="http://schemas.microsoft.com/office/drawing/2014/main" id="{EF032A88-5C69-4491-BBF6-30FB07F3EBA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48" name="Oval 52">
              <a:extLst>
                <a:ext uri="{FF2B5EF4-FFF2-40B4-BE49-F238E27FC236}">
                  <a16:creationId xmlns:a16="http://schemas.microsoft.com/office/drawing/2014/main" id="{0F8E3D77-5726-47CE-AD36-A49850534A8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49" name="Oval 53">
              <a:extLst>
                <a:ext uri="{FF2B5EF4-FFF2-40B4-BE49-F238E27FC236}">
                  <a16:creationId xmlns:a16="http://schemas.microsoft.com/office/drawing/2014/main" id="{0E92C545-B56F-4B42-964D-DA4D1F87CB5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50" name="Oval 54">
              <a:extLst>
                <a:ext uri="{FF2B5EF4-FFF2-40B4-BE49-F238E27FC236}">
                  <a16:creationId xmlns:a16="http://schemas.microsoft.com/office/drawing/2014/main" id="{A1E8ED59-A3F3-4BD8-BD32-4AC24FB645E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51" name="Oval 55">
              <a:extLst>
                <a:ext uri="{FF2B5EF4-FFF2-40B4-BE49-F238E27FC236}">
                  <a16:creationId xmlns:a16="http://schemas.microsoft.com/office/drawing/2014/main" id="{88F3A327-FF89-4A42-90B8-06389C1EAB6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52" name="Oval 56">
              <a:extLst>
                <a:ext uri="{FF2B5EF4-FFF2-40B4-BE49-F238E27FC236}">
                  <a16:creationId xmlns:a16="http://schemas.microsoft.com/office/drawing/2014/main" id="{BE3A4D06-931F-4193-A756-2D777379D70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53" name="Oval 57">
              <a:extLst>
                <a:ext uri="{FF2B5EF4-FFF2-40B4-BE49-F238E27FC236}">
                  <a16:creationId xmlns:a16="http://schemas.microsoft.com/office/drawing/2014/main" id="{1629B472-3254-4845-A094-8ADB3756F89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54" name="Oval 58">
              <a:extLst>
                <a:ext uri="{FF2B5EF4-FFF2-40B4-BE49-F238E27FC236}">
                  <a16:creationId xmlns:a16="http://schemas.microsoft.com/office/drawing/2014/main" id="{F16BC97E-3868-4961-B321-0AB5D81DEFC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55" name="Oval 59">
              <a:extLst>
                <a:ext uri="{FF2B5EF4-FFF2-40B4-BE49-F238E27FC236}">
                  <a16:creationId xmlns:a16="http://schemas.microsoft.com/office/drawing/2014/main" id="{86674C91-8419-495B-BB44-01F233B9E2E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56" name="Oval 60">
              <a:extLst>
                <a:ext uri="{FF2B5EF4-FFF2-40B4-BE49-F238E27FC236}">
                  <a16:creationId xmlns:a16="http://schemas.microsoft.com/office/drawing/2014/main" id="{8F6C8551-5AB1-4614-B5B1-CC2A190C3AE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57" name="Oval 61">
              <a:extLst>
                <a:ext uri="{FF2B5EF4-FFF2-40B4-BE49-F238E27FC236}">
                  <a16:creationId xmlns:a16="http://schemas.microsoft.com/office/drawing/2014/main" id="{F44DFB23-E6C1-4D84-9173-A0E17FC8131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58" name="Oval 62">
              <a:extLst>
                <a:ext uri="{FF2B5EF4-FFF2-40B4-BE49-F238E27FC236}">
                  <a16:creationId xmlns:a16="http://schemas.microsoft.com/office/drawing/2014/main" id="{36DE6BE5-90DB-483A-B31F-D843314BBD6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59" name="Oval 63">
              <a:extLst>
                <a:ext uri="{FF2B5EF4-FFF2-40B4-BE49-F238E27FC236}">
                  <a16:creationId xmlns:a16="http://schemas.microsoft.com/office/drawing/2014/main" id="{EE30C7F7-5B90-402F-A4E0-DC95135D937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60" name="Oval 64">
              <a:extLst>
                <a:ext uri="{FF2B5EF4-FFF2-40B4-BE49-F238E27FC236}">
                  <a16:creationId xmlns:a16="http://schemas.microsoft.com/office/drawing/2014/main" id="{ECF095F9-30B9-422C-B9DB-E56614B49BD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61" name="Oval 65">
              <a:extLst>
                <a:ext uri="{FF2B5EF4-FFF2-40B4-BE49-F238E27FC236}">
                  <a16:creationId xmlns:a16="http://schemas.microsoft.com/office/drawing/2014/main" id="{6B9D0491-AABB-43CB-846C-459463391BD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62" name="Oval 66">
              <a:extLst>
                <a:ext uri="{FF2B5EF4-FFF2-40B4-BE49-F238E27FC236}">
                  <a16:creationId xmlns:a16="http://schemas.microsoft.com/office/drawing/2014/main" id="{65EAACF3-15A4-45BE-A133-567B9345EA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63" name="Oval 67">
              <a:extLst>
                <a:ext uri="{FF2B5EF4-FFF2-40B4-BE49-F238E27FC236}">
                  <a16:creationId xmlns:a16="http://schemas.microsoft.com/office/drawing/2014/main" id="{53213DDC-50DC-4283-BD09-4E4401F8FB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64" name="Oval 68">
              <a:extLst>
                <a:ext uri="{FF2B5EF4-FFF2-40B4-BE49-F238E27FC236}">
                  <a16:creationId xmlns:a16="http://schemas.microsoft.com/office/drawing/2014/main" id="{3C7687DA-AC9A-4738-9A5C-C17D5638482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65" name="Oval 69">
              <a:extLst>
                <a:ext uri="{FF2B5EF4-FFF2-40B4-BE49-F238E27FC236}">
                  <a16:creationId xmlns:a16="http://schemas.microsoft.com/office/drawing/2014/main" id="{BDF8FA8D-7F97-4EBF-84CD-D61E8FC117C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66" name="Oval 70">
              <a:extLst>
                <a:ext uri="{FF2B5EF4-FFF2-40B4-BE49-F238E27FC236}">
                  <a16:creationId xmlns:a16="http://schemas.microsoft.com/office/drawing/2014/main" id="{B986161E-2B28-4A00-953A-2E4171AADB6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67" name="Oval 71">
              <a:extLst>
                <a:ext uri="{FF2B5EF4-FFF2-40B4-BE49-F238E27FC236}">
                  <a16:creationId xmlns:a16="http://schemas.microsoft.com/office/drawing/2014/main" id="{B67F6DD1-D67D-4951-A9A3-1A078EFF730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68" name="Oval 72">
              <a:extLst>
                <a:ext uri="{FF2B5EF4-FFF2-40B4-BE49-F238E27FC236}">
                  <a16:creationId xmlns:a16="http://schemas.microsoft.com/office/drawing/2014/main" id="{68F211B1-9E4E-4953-A533-D694AB8F7DC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69" name="Oval 73">
              <a:extLst>
                <a:ext uri="{FF2B5EF4-FFF2-40B4-BE49-F238E27FC236}">
                  <a16:creationId xmlns:a16="http://schemas.microsoft.com/office/drawing/2014/main" id="{A8C7188F-1747-4B1B-917A-0DB7E82E965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70" name="Oval 74">
              <a:extLst>
                <a:ext uri="{FF2B5EF4-FFF2-40B4-BE49-F238E27FC236}">
                  <a16:creationId xmlns:a16="http://schemas.microsoft.com/office/drawing/2014/main" id="{9E812FBE-0057-4355-A480-5A1E1BB5B62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71" name="Oval 75">
              <a:extLst>
                <a:ext uri="{FF2B5EF4-FFF2-40B4-BE49-F238E27FC236}">
                  <a16:creationId xmlns:a16="http://schemas.microsoft.com/office/drawing/2014/main" id="{B20ABD98-F541-4AC2-949F-A3D9B645F6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72" name="Oval 76">
              <a:extLst>
                <a:ext uri="{FF2B5EF4-FFF2-40B4-BE49-F238E27FC236}">
                  <a16:creationId xmlns:a16="http://schemas.microsoft.com/office/drawing/2014/main" id="{AD26EFC8-8AE7-4F4B-8841-FB1073732C1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73" name="Oval 77">
              <a:extLst>
                <a:ext uri="{FF2B5EF4-FFF2-40B4-BE49-F238E27FC236}">
                  <a16:creationId xmlns:a16="http://schemas.microsoft.com/office/drawing/2014/main" id="{E385C0E8-04E6-481C-BD05-76A13EE50A5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74" name="Oval 78">
              <a:extLst>
                <a:ext uri="{FF2B5EF4-FFF2-40B4-BE49-F238E27FC236}">
                  <a16:creationId xmlns:a16="http://schemas.microsoft.com/office/drawing/2014/main" id="{0E567C3A-6B68-49C6-8592-95A72284896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75" name="Oval 79">
              <a:extLst>
                <a:ext uri="{FF2B5EF4-FFF2-40B4-BE49-F238E27FC236}">
                  <a16:creationId xmlns:a16="http://schemas.microsoft.com/office/drawing/2014/main" id="{5D4FDB35-8D62-42D1-874A-0B9B4062777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76" name="Oval 80">
              <a:extLst>
                <a:ext uri="{FF2B5EF4-FFF2-40B4-BE49-F238E27FC236}">
                  <a16:creationId xmlns:a16="http://schemas.microsoft.com/office/drawing/2014/main" id="{4AD8697E-A159-4D81-8042-37B13B1DB22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77" name="Oval 81">
              <a:extLst>
                <a:ext uri="{FF2B5EF4-FFF2-40B4-BE49-F238E27FC236}">
                  <a16:creationId xmlns:a16="http://schemas.microsoft.com/office/drawing/2014/main" id="{ABAA0F86-6844-4F36-8CAB-168026F8432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78" name="Oval 82">
              <a:extLst>
                <a:ext uri="{FF2B5EF4-FFF2-40B4-BE49-F238E27FC236}">
                  <a16:creationId xmlns:a16="http://schemas.microsoft.com/office/drawing/2014/main" id="{E35F3A1D-91F4-41D8-AA79-E8751404D9B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79" name="Oval 83">
              <a:extLst>
                <a:ext uri="{FF2B5EF4-FFF2-40B4-BE49-F238E27FC236}">
                  <a16:creationId xmlns:a16="http://schemas.microsoft.com/office/drawing/2014/main" id="{B4C8A5B4-DB96-4204-A509-E01CD3C295F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80" name="Oval 84">
              <a:extLst>
                <a:ext uri="{FF2B5EF4-FFF2-40B4-BE49-F238E27FC236}">
                  <a16:creationId xmlns:a16="http://schemas.microsoft.com/office/drawing/2014/main" id="{CBB95E2A-F2C0-4A69-AA43-6AAD00B7319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81" name="Oval 85">
              <a:extLst>
                <a:ext uri="{FF2B5EF4-FFF2-40B4-BE49-F238E27FC236}">
                  <a16:creationId xmlns:a16="http://schemas.microsoft.com/office/drawing/2014/main" id="{0A90CD87-15EB-4BDD-96B1-C041B50E8B7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82" name="Oval 86">
              <a:extLst>
                <a:ext uri="{FF2B5EF4-FFF2-40B4-BE49-F238E27FC236}">
                  <a16:creationId xmlns:a16="http://schemas.microsoft.com/office/drawing/2014/main" id="{B1F6717F-A212-450E-A535-57F66F9B5A3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83" name="Oval 87">
              <a:extLst>
                <a:ext uri="{FF2B5EF4-FFF2-40B4-BE49-F238E27FC236}">
                  <a16:creationId xmlns:a16="http://schemas.microsoft.com/office/drawing/2014/main" id="{18B00422-954E-4A4A-A0BE-FE38AC42A48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84" name="Oval 88">
              <a:extLst>
                <a:ext uri="{FF2B5EF4-FFF2-40B4-BE49-F238E27FC236}">
                  <a16:creationId xmlns:a16="http://schemas.microsoft.com/office/drawing/2014/main" id="{0C6682E6-B350-461F-AAAF-8C7850F7F99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85" name="Oval 89">
              <a:extLst>
                <a:ext uri="{FF2B5EF4-FFF2-40B4-BE49-F238E27FC236}">
                  <a16:creationId xmlns:a16="http://schemas.microsoft.com/office/drawing/2014/main" id="{268C83C9-DE8A-49A2-B272-28F3F17DC5A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86" name="Oval 90">
              <a:extLst>
                <a:ext uri="{FF2B5EF4-FFF2-40B4-BE49-F238E27FC236}">
                  <a16:creationId xmlns:a16="http://schemas.microsoft.com/office/drawing/2014/main" id="{4CE397DA-B3D2-4C2C-A633-DA3C043DF2D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87" name="Oval 91">
              <a:extLst>
                <a:ext uri="{FF2B5EF4-FFF2-40B4-BE49-F238E27FC236}">
                  <a16:creationId xmlns:a16="http://schemas.microsoft.com/office/drawing/2014/main" id="{68D130E9-D832-4AA7-B8BB-C0812758AB4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88" name="Oval 92">
              <a:extLst>
                <a:ext uri="{FF2B5EF4-FFF2-40B4-BE49-F238E27FC236}">
                  <a16:creationId xmlns:a16="http://schemas.microsoft.com/office/drawing/2014/main" id="{842D0699-8F6E-45EC-B073-050429DD7AA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89" name="Oval 93">
              <a:extLst>
                <a:ext uri="{FF2B5EF4-FFF2-40B4-BE49-F238E27FC236}">
                  <a16:creationId xmlns:a16="http://schemas.microsoft.com/office/drawing/2014/main" id="{13D652DB-46CD-4ADC-A4C9-A5312782BEF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90" name="Oval 94">
              <a:extLst>
                <a:ext uri="{FF2B5EF4-FFF2-40B4-BE49-F238E27FC236}">
                  <a16:creationId xmlns:a16="http://schemas.microsoft.com/office/drawing/2014/main" id="{2AEC11E2-EFF1-4CB8-80F9-FF4B9912193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91" name="Oval 95">
              <a:extLst>
                <a:ext uri="{FF2B5EF4-FFF2-40B4-BE49-F238E27FC236}">
                  <a16:creationId xmlns:a16="http://schemas.microsoft.com/office/drawing/2014/main" id="{DE2FBDC2-2832-4774-A1D2-BF862763D79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92" name="Oval 96">
              <a:extLst>
                <a:ext uri="{FF2B5EF4-FFF2-40B4-BE49-F238E27FC236}">
                  <a16:creationId xmlns:a16="http://schemas.microsoft.com/office/drawing/2014/main" id="{C197BB80-9DA0-44B3-83BC-97C7C30B804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93" name="Oval 97">
              <a:extLst>
                <a:ext uri="{FF2B5EF4-FFF2-40B4-BE49-F238E27FC236}">
                  <a16:creationId xmlns:a16="http://schemas.microsoft.com/office/drawing/2014/main" id="{57ADEC1A-DD9F-455B-B697-D72CDEBA4B9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94" name="Oval 98">
              <a:extLst>
                <a:ext uri="{FF2B5EF4-FFF2-40B4-BE49-F238E27FC236}">
                  <a16:creationId xmlns:a16="http://schemas.microsoft.com/office/drawing/2014/main" id="{C6D85546-7C6C-4D21-8229-4AC1028645E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95" name="Oval 99">
              <a:extLst>
                <a:ext uri="{FF2B5EF4-FFF2-40B4-BE49-F238E27FC236}">
                  <a16:creationId xmlns:a16="http://schemas.microsoft.com/office/drawing/2014/main" id="{3E32640A-3741-4A8F-BF8E-C41E0C985DA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96" name="Oval 100">
              <a:extLst>
                <a:ext uri="{FF2B5EF4-FFF2-40B4-BE49-F238E27FC236}">
                  <a16:creationId xmlns:a16="http://schemas.microsoft.com/office/drawing/2014/main" id="{A6E5445B-30CF-4EF4-B0C5-0B9D433EDC4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97" name="Oval 101">
              <a:extLst>
                <a:ext uri="{FF2B5EF4-FFF2-40B4-BE49-F238E27FC236}">
                  <a16:creationId xmlns:a16="http://schemas.microsoft.com/office/drawing/2014/main" id="{A72A3226-B2F5-43D3-999D-808837C5AC2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98" name="Oval 102">
              <a:extLst>
                <a:ext uri="{FF2B5EF4-FFF2-40B4-BE49-F238E27FC236}">
                  <a16:creationId xmlns:a16="http://schemas.microsoft.com/office/drawing/2014/main" id="{AC651DBA-EA1A-48F6-9324-61BF3BF1084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99" name="Oval 103">
              <a:extLst>
                <a:ext uri="{FF2B5EF4-FFF2-40B4-BE49-F238E27FC236}">
                  <a16:creationId xmlns:a16="http://schemas.microsoft.com/office/drawing/2014/main" id="{67ADBC50-5C3B-4E42-A957-EF213656647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00" name="Oval 104">
              <a:extLst>
                <a:ext uri="{FF2B5EF4-FFF2-40B4-BE49-F238E27FC236}">
                  <a16:creationId xmlns:a16="http://schemas.microsoft.com/office/drawing/2014/main" id="{56CF9A10-DE15-4015-8F31-A0483C2BFF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01" name="Oval 105">
              <a:extLst>
                <a:ext uri="{FF2B5EF4-FFF2-40B4-BE49-F238E27FC236}">
                  <a16:creationId xmlns:a16="http://schemas.microsoft.com/office/drawing/2014/main" id="{FD53A2E3-C23C-4E81-A72A-0E1ABDD6BB7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02" name="Oval 106">
              <a:extLst>
                <a:ext uri="{FF2B5EF4-FFF2-40B4-BE49-F238E27FC236}">
                  <a16:creationId xmlns:a16="http://schemas.microsoft.com/office/drawing/2014/main" id="{7EC1111C-DEBD-4701-AE48-2D8367A7AE1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03" name="Oval 107">
              <a:extLst>
                <a:ext uri="{FF2B5EF4-FFF2-40B4-BE49-F238E27FC236}">
                  <a16:creationId xmlns:a16="http://schemas.microsoft.com/office/drawing/2014/main" id="{D341B284-268F-44BD-9ABB-212D04E8EC7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04" name="Oval 108">
              <a:extLst>
                <a:ext uri="{FF2B5EF4-FFF2-40B4-BE49-F238E27FC236}">
                  <a16:creationId xmlns:a16="http://schemas.microsoft.com/office/drawing/2014/main" id="{8F5F5A56-DB26-42FD-BC10-111811E2EC8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05" name="Oval 109">
              <a:extLst>
                <a:ext uri="{FF2B5EF4-FFF2-40B4-BE49-F238E27FC236}">
                  <a16:creationId xmlns:a16="http://schemas.microsoft.com/office/drawing/2014/main" id="{4356E419-222B-4BE8-88C4-FC366B26FFD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06" name="Oval 110">
              <a:extLst>
                <a:ext uri="{FF2B5EF4-FFF2-40B4-BE49-F238E27FC236}">
                  <a16:creationId xmlns:a16="http://schemas.microsoft.com/office/drawing/2014/main" id="{C8AB61BD-1D3C-49FF-A483-55E5581987B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07" name="Oval 111">
              <a:extLst>
                <a:ext uri="{FF2B5EF4-FFF2-40B4-BE49-F238E27FC236}">
                  <a16:creationId xmlns:a16="http://schemas.microsoft.com/office/drawing/2014/main" id="{3B0E6FB5-9640-49C5-BEC8-C4CDAF15A8E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08" name="Oval 112">
              <a:extLst>
                <a:ext uri="{FF2B5EF4-FFF2-40B4-BE49-F238E27FC236}">
                  <a16:creationId xmlns:a16="http://schemas.microsoft.com/office/drawing/2014/main" id="{1872A1B4-28F2-4D26-83EE-535CFB4855B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09" name="Oval 113">
              <a:extLst>
                <a:ext uri="{FF2B5EF4-FFF2-40B4-BE49-F238E27FC236}">
                  <a16:creationId xmlns:a16="http://schemas.microsoft.com/office/drawing/2014/main" id="{6F078DAC-7CA8-4DB4-A955-12C965087F9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10" name="Oval 114">
              <a:extLst>
                <a:ext uri="{FF2B5EF4-FFF2-40B4-BE49-F238E27FC236}">
                  <a16:creationId xmlns:a16="http://schemas.microsoft.com/office/drawing/2014/main" id="{9DF93D6A-C79C-42FB-9CD6-41E01E3AB8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11" name="Oval 115">
              <a:extLst>
                <a:ext uri="{FF2B5EF4-FFF2-40B4-BE49-F238E27FC236}">
                  <a16:creationId xmlns:a16="http://schemas.microsoft.com/office/drawing/2014/main" id="{49DA4853-C09A-4AA0-970D-5BDFD6C0C85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12" name="Oval 116">
              <a:extLst>
                <a:ext uri="{FF2B5EF4-FFF2-40B4-BE49-F238E27FC236}">
                  <a16:creationId xmlns:a16="http://schemas.microsoft.com/office/drawing/2014/main" id="{12CCC2B2-1E8D-4743-AA54-342DC6EA80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13" name="Oval 117">
              <a:extLst>
                <a:ext uri="{FF2B5EF4-FFF2-40B4-BE49-F238E27FC236}">
                  <a16:creationId xmlns:a16="http://schemas.microsoft.com/office/drawing/2014/main" id="{7D700EFD-FB44-4611-9657-5018F965DCC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14" name="Oval 118">
              <a:extLst>
                <a:ext uri="{FF2B5EF4-FFF2-40B4-BE49-F238E27FC236}">
                  <a16:creationId xmlns:a16="http://schemas.microsoft.com/office/drawing/2014/main" id="{A2C0F505-5BC5-44F6-9503-F765FE823A9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15" name="Oval 119">
              <a:extLst>
                <a:ext uri="{FF2B5EF4-FFF2-40B4-BE49-F238E27FC236}">
                  <a16:creationId xmlns:a16="http://schemas.microsoft.com/office/drawing/2014/main" id="{3B7BFFF7-D984-4FCA-91BE-9362718669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16" name="Oval 120">
              <a:extLst>
                <a:ext uri="{FF2B5EF4-FFF2-40B4-BE49-F238E27FC236}">
                  <a16:creationId xmlns:a16="http://schemas.microsoft.com/office/drawing/2014/main" id="{657A89F2-B0FB-4249-B8FC-9D1A237B990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17" name="Oval 121">
              <a:extLst>
                <a:ext uri="{FF2B5EF4-FFF2-40B4-BE49-F238E27FC236}">
                  <a16:creationId xmlns:a16="http://schemas.microsoft.com/office/drawing/2014/main" id="{68F3D0C3-6CA5-4F72-B31E-B6BD36FF7B3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18" name="Oval 122">
              <a:extLst>
                <a:ext uri="{FF2B5EF4-FFF2-40B4-BE49-F238E27FC236}">
                  <a16:creationId xmlns:a16="http://schemas.microsoft.com/office/drawing/2014/main" id="{1322525E-0D33-435F-8D50-35B0D8E4436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19" name="Oval 123">
              <a:extLst>
                <a:ext uri="{FF2B5EF4-FFF2-40B4-BE49-F238E27FC236}">
                  <a16:creationId xmlns:a16="http://schemas.microsoft.com/office/drawing/2014/main" id="{AD3BEF85-CAF0-4D86-878E-F0891BBF80F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20" name="Oval 124">
              <a:extLst>
                <a:ext uri="{FF2B5EF4-FFF2-40B4-BE49-F238E27FC236}">
                  <a16:creationId xmlns:a16="http://schemas.microsoft.com/office/drawing/2014/main" id="{1EFBB00C-CA02-45B5-AFE5-D925EC50B15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21" name="Oval 125">
              <a:extLst>
                <a:ext uri="{FF2B5EF4-FFF2-40B4-BE49-F238E27FC236}">
                  <a16:creationId xmlns:a16="http://schemas.microsoft.com/office/drawing/2014/main" id="{3DACCC61-475B-4BA0-8ABD-2E04946D8F3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22" name="Oval 126">
              <a:extLst>
                <a:ext uri="{FF2B5EF4-FFF2-40B4-BE49-F238E27FC236}">
                  <a16:creationId xmlns:a16="http://schemas.microsoft.com/office/drawing/2014/main" id="{65CD306F-A8C5-43F3-B664-5949ED854DB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23" name="Oval 127">
              <a:extLst>
                <a:ext uri="{FF2B5EF4-FFF2-40B4-BE49-F238E27FC236}">
                  <a16:creationId xmlns:a16="http://schemas.microsoft.com/office/drawing/2014/main" id="{BBD8481E-2D59-40BD-8DE1-ED387E5B865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24" name="Oval 128">
              <a:extLst>
                <a:ext uri="{FF2B5EF4-FFF2-40B4-BE49-F238E27FC236}">
                  <a16:creationId xmlns:a16="http://schemas.microsoft.com/office/drawing/2014/main" id="{F4E7B45E-A992-4814-A737-1B267DE4986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25" name="Oval 129">
              <a:extLst>
                <a:ext uri="{FF2B5EF4-FFF2-40B4-BE49-F238E27FC236}">
                  <a16:creationId xmlns:a16="http://schemas.microsoft.com/office/drawing/2014/main" id="{8BC47B69-30BA-449D-B82F-295891B1C45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26" name="Oval 130">
              <a:extLst>
                <a:ext uri="{FF2B5EF4-FFF2-40B4-BE49-F238E27FC236}">
                  <a16:creationId xmlns:a16="http://schemas.microsoft.com/office/drawing/2014/main" id="{C229FFA7-5677-402E-8861-1245BF7F9BE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27" name="Oval 131">
              <a:extLst>
                <a:ext uri="{FF2B5EF4-FFF2-40B4-BE49-F238E27FC236}">
                  <a16:creationId xmlns:a16="http://schemas.microsoft.com/office/drawing/2014/main" id="{0B05F174-6BF1-459D-AD31-266704140B0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28" name="Oval 132">
              <a:extLst>
                <a:ext uri="{FF2B5EF4-FFF2-40B4-BE49-F238E27FC236}">
                  <a16:creationId xmlns:a16="http://schemas.microsoft.com/office/drawing/2014/main" id="{C74EE1E5-92EA-4ED2-B262-A7E1D14A008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29" name="Oval 133">
              <a:extLst>
                <a:ext uri="{FF2B5EF4-FFF2-40B4-BE49-F238E27FC236}">
                  <a16:creationId xmlns:a16="http://schemas.microsoft.com/office/drawing/2014/main" id="{304E62C5-009C-48A8-8C47-7D963308AB8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30" name="Oval 134">
              <a:extLst>
                <a:ext uri="{FF2B5EF4-FFF2-40B4-BE49-F238E27FC236}">
                  <a16:creationId xmlns:a16="http://schemas.microsoft.com/office/drawing/2014/main" id="{C2D84777-6F68-4E02-BD02-C0913F3661D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31" name="Oval 135">
              <a:extLst>
                <a:ext uri="{FF2B5EF4-FFF2-40B4-BE49-F238E27FC236}">
                  <a16:creationId xmlns:a16="http://schemas.microsoft.com/office/drawing/2014/main" id="{543455EE-B563-4E44-8A2C-657A0143AF3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32" name="Oval 136">
              <a:extLst>
                <a:ext uri="{FF2B5EF4-FFF2-40B4-BE49-F238E27FC236}">
                  <a16:creationId xmlns:a16="http://schemas.microsoft.com/office/drawing/2014/main" id="{FFF11123-888B-4A68-867D-9C9318825E0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33" name="Oval 137">
              <a:extLst>
                <a:ext uri="{FF2B5EF4-FFF2-40B4-BE49-F238E27FC236}">
                  <a16:creationId xmlns:a16="http://schemas.microsoft.com/office/drawing/2014/main" id="{B08EE2DC-8289-4F71-A235-0648CA93B61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34" name="Oval 138">
              <a:extLst>
                <a:ext uri="{FF2B5EF4-FFF2-40B4-BE49-F238E27FC236}">
                  <a16:creationId xmlns:a16="http://schemas.microsoft.com/office/drawing/2014/main" id="{B4461A92-FE91-4191-AD9E-29A66894CCF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35" name="Oval 139">
              <a:extLst>
                <a:ext uri="{FF2B5EF4-FFF2-40B4-BE49-F238E27FC236}">
                  <a16:creationId xmlns:a16="http://schemas.microsoft.com/office/drawing/2014/main" id="{10203944-A5FC-4F37-B123-94A64E4A31F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36" name="Oval 140">
              <a:extLst>
                <a:ext uri="{FF2B5EF4-FFF2-40B4-BE49-F238E27FC236}">
                  <a16:creationId xmlns:a16="http://schemas.microsoft.com/office/drawing/2014/main" id="{D7BA2F91-AC7A-4A40-AC21-E44F58C23D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37" name="Oval 141">
              <a:extLst>
                <a:ext uri="{FF2B5EF4-FFF2-40B4-BE49-F238E27FC236}">
                  <a16:creationId xmlns:a16="http://schemas.microsoft.com/office/drawing/2014/main" id="{5A374A4F-6E3C-4102-97DF-3C1025886B3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38" name="Oval 142">
              <a:extLst>
                <a:ext uri="{FF2B5EF4-FFF2-40B4-BE49-F238E27FC236}">
                  <a16:creationId xmlns:a16="http://schemas.microsoft.com/office/drawing/2014/main" id="{7E64DB49-4CD0-4FB1-A2FC-FBCF9670997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39" name="Oval 143">
              <a:extLst>
                <a:ext uri="{FF2B5EF4-FFF2-40B4-BE49-F238E27FC236}">
                  <a16:creationId xmlns:a16="http://schemas.microsoft.com/office/drawing/2014/main" id="{5C092816-D91A-4B7A-BFD4-095B63F81F1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40" name="Oval 144">
              <a:extLst>
                <a:ext uri="{FF2B5EF4-FFF2-40B4-BE49-F238E27FC236}">
                  <a16:creationId xmlns:a16="http://schemas.microsoft.com/office/drawing/2014/main" id="{A4D1DD76-B56C-4588-A904-D865EBF57F1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41" name="Oval 145">
              <a:extLst>
                <a:ext uri="{FF2B5EF4-FFF2-40B4-BE49-F238E27FC236}">
                  <a16:creationId xmlns:a16="http://schemas.microsoft.com/office/drawing/2014/main" id="{519D3808-C1FD-4CE8-A1E3-F8B12B3E2D4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42" name="Oval 146">
              <a:extLst>
                <a:ext uri="{FF2B5EF4-FFF2-40B4-BE49-F238E27FC236}">
                  <a16:creationId xmlns:a16="http://schemas.microsoft.com/office/drawing/2014/main" id="{B56F12AC-E8EF-4323-BF24-5A2ECC2AD8E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43" name="Oval 147">
              <a:extLst>
                <a:ext uri="{FF2B5EF4-FFF2-40B4-BE49-F238E27FC236}">
                  <a16:creationId xmlns:a16="http://schemas.microsoft.com/office/drawing/2014/main" id="{808BC830-FEB6-487C-AC34-F5D3B32E71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44" name="Oval 148">
              <a:extLst>
                <a:ext uri="{FF2B5EF4-FFF2-40B4-BE49-F238E27FC236}">
                  <a16:creationId xmlns:a16="http://schemas.microsoft.com/office/drawing/2014/main" id="{E030DBE5-738B-4699-9E79-F3AB58A99B1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45" name="Oval 149">
              <a:extLst>
                <a:ext uri="{FF2B5EF4-FFF2-40B4-BE49-F238E27FC236}">
                  <a16:creationId xmlns:a16="http://schemas.microsoft.com/office/drawing/2014/main" id="{E2967369-617C-4199-B5C0-2092479D158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46" name="Oval 150">
              <a:extLst>
                <a:ext uri="{FF2B5EF4-FFF2-40B4-BE49-F238E27FC236}">
                  <a16:creationId xmlns:a16="http://schemas.microsoft.com/office/drawing/2014/main" id="{5BAAF03A-6B84-4A27-8B86-C08046C18EA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47" name="Oval 151">
              <a:extLst>
                <a:ext uri="{FF2B5EF4-FFF2-40B4-BE49-F238E27FC236}">
                  <a16:creationId xmlns:a16="http://schemas.microsoft.com/office/drawing/2014/main" id="{87E936A3-7F39-4B35-A7CC-710444B885A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48" name="Oval 152">
              <a:extLst>
                <a:ext uri="{FF2B5EF4-FFF2-40B4-BE49-F238E27FC236}">
                  <a16:creationId xmlns:a16="http://schemas.microsoft.com/office/drawing/2014/main" id="{23876A3E-C7F2-4D1C-B918-A2C1F00266C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49" name="Oval 153">
              <a:extLst>
                <a:ext uri="{FF2B5EF4-FFF2-40B4-BE49-F238E27FC236}">
                  <a16:creationId xmlns:a16="http://schemas.microsoft.com/office/drawing/2014/main" id="{6538595C-29B5-4F32-884A-14BF5781740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50" name="Oval 154">
              <a:extLst>
                <a:ext uri="{FF2B5EF4-FFF2-40B4-BE49-F238E27FC236}">
                  <a16:creationId xmlns:a16="http://schemas.microsoft.com/office/drawing/2014/main" id="{A29D2E06-C8DC-4A8B-85B4-0706D3A765F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51" name="Oval 155">
              <a:extLst>
                <a:ext uri="{FF2B5EF4-FFF2-40B4-BE49-F238E27FC236}">
                  <a16:creationId xmlns:a16="http://schemas.microsoft.com/office/drawing/2014/main" id="{9AA92D87-E8D2-4153-836C-2D700D0B073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52" name="Oval 156">
              <a:extLst>
                <a:ext uri="{FF2B5EF4-FFF2-40B4-BE49-F238E27FC236}">
                  <a16:creationId xmlns:a16="http://schemas.microsoft.com/office/drawing/2014/main" id="{8F1C60A1-F034-48FD-9E27-61E24632A84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53" name="Oval 157">
              <a:extLst>
                <a:ext uri="{FF2B5EF4-FFF2-40B4-BE49-F238E27FC236}">
                  <a16:creationId xmlns:a16="http://schemas.microsoft.com/office/drawing/2014/main" id="{433D55A7-E39C-49DF-A950-D974A522269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54" name="Oval 158">
              <a:extLst>
                <a:ext uri="{FF2B5EF4-FFF2-40B4-BE49-F238E27FC236}">
                  <a16:creationId xmlns:a16="http://schemas.microsoft.com/office/drawing/2014/main" id="{31FD26BB-5A3A-4AF4-A207-53AD7706731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55" name="Oval 159">
              <a:extLst>
                <a:ext uri="{FF2B5EF4-FFF2-40B4-BE49-F238E27FC236}">
                  <a16:creationId xmlns:a16="http://schemas.microsoft.com/office/drawing/2014/main" id="{7B05512D-9108-4A12-9CDC-8FF001D735E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56" name="Oval 160">
              <a:extLst>
                <a:ext uri="{FF2B5EF4-FFF2-40B4-BE49-F238E27FC236}">
                  <a16:creationId xmlns:a16="http://schemas.microsoft.com/office/drawing/2014/main" id="{531C7ED2-A906-4F5A-871A-0E9FC854A8A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57" name="Oval 161">
              <a:extLst>
                <a:ext uri="{FF2B5EF4-FFF2-40B4-BE49-F238E27FC236}">
                  <a16:creationId xmlns:a16="http://schemas.microsoft.com/office/drawing/2014/main" id="{953510CE-9813-4DF1-B756-473556EFD14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58" name="Oval 162">
              <a:extLst>
                <a:ext uri="{FF2B5EF4-FFF2-40B4-BE49-F238E27FC236}">
                  <a16:creationId xmlns:a16="http://schemas.microsoft.com/office/drawing/2014/main" id="{92796770-FAA9-400F-BCA1-4FBBE7BB731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59" name="Oval 163">
              <a:extLst>
                <a:ext uri="{FF2B5EF4-FFF2-40B4-BE49-F238E27FC236}">
                  <a16:creationId xmlns:a16="http://schemas.microsoft.com/office/drawing/2014/main" id="{1AD81BAB-2045-4667-9486-C08591EFAB0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60" name="Oval 164">
              <a:extLst>
                <a:ext uri="{FF2B5EF4-FFF2-40B4-BE49-F238E27FC236}">
                  <a16:creationId xmlns:a16="http://schemas.microsoft.com/office/drawing/2014/main" id="{90EF5E4C-D34F-4706-93C4-78A0594BCE4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61" name="Oval 165">
              <a:extLst>
                <a:ext uri="{FF2B5EF4-FFF2-40B4-BE49-F238E27FC236}">
                  <a16:creationId xmlns:a16="http://schemas.microsoft.com/office/drawing/2014/main" id="{AEB8B765-B799-4523-9819-469AD46B465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62" name="Oval 166">
              <a:extLst>
                <a:ext uri="{FF2B5EF4-FFF2-40B4-BE49-F238E27FC236}">
                  <a16:creationId xmlns:a16="http://schemas.microsoft.com/office/drawing/2014/main" id="{513F9018-D1FB-4CF9-BBA6-49663155A64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63" name="Oval 167">
              <a:extLst>
                <a:ext uri="{FF2B5EF4-FFF2-40B4-BE49-F238E27FC236}">
                  <a16:creationId xmlns:a16="http://schemas.microsoft.com/office/drawing/2014/main" id="{8710447B-EDBE-4E56-B801-F5A36BD1512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64" name="Oval 168">
              <a:extLst>
                <a:ext uri="{FF2B5EF4-FFF2-40B4-BE49-F238E27FC236}">
                  <a16:creationId xmlns:a16="http://schemas.microsoft.com/office/drawing/2014/main" id="{3AC9CA5E-45B1-4368-9702-BC1E16F30DA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65" name="Oval 169">
              <a:extLst>
                <a:ext uri="{FF2B5EF4-FFF2-40B4-BE49-F238E27FC236}">
                  <a16:creationId xmlns:a16="http://schemas.microsoft.com/office/drawing/2014/main" id="{3C7CF86F-FE19-4A1D-8ADB-02393A432B7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66" name="Oval 170">
              <a:extLst>
                <a:ext uri="{FF2B5EF4-FFF2-40B4-BE49-F238E27FC236}">
                  <a16:creationId xmlns:a16="http://schemas.microsoft.com/office/drawing/2014/main" id="{862E7BE6-B24F-4EE3-B919-6FB106CF145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67" name="Oval 171">
              <a:extLst>
                <a:ext uri="{FF2B5EF4-FFF2-40B4-BE49-F238E27FC236}">
                  <a16:creationId xmlns:a16="http://schemas.microsoft.com/office/drawing/2014/main" id="{184F0548-21E7-4117-B559-A24DC24627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68" name="Oval 172">
              <a:extLst>
                <a:ext uri="{FF2B5EF4-FFF2-40B4-BE49-F238E27FC236}">
                  <a16:creationId xmlns:a16="http://schemas.microsoft.com/office/drawing/2014/main" id="{542CB973-FE15-4DD1-9395-12D055DD08B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69" name="Oval 173">
              <a:extLst>
                <a:ext uri="{FF2B5EF4-FFF2-40B4-BE49-F238E27FC236}">
                  <a16:creationId xmlns:a16="http://schemas.microsoft.com/office/drawing/2014/main" id="{7754B551-B50F-4073-AE16-5498BC3DC4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70" name="Oval 174">
              <a:extLst>
                <a:ext uri="{FF2B5EF4-FFF2-40B4-BE49-F238E27FC236}">
                  <a16:creationId xmlns:a16="http://schemas.microsoft.com/office/drawing/2014/main" id="{4760C13C-548F-44AB-A6B9-53599D6B035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71" name="Oval 175">
              <a:extLst>
                <a:ext uri="{FF2B5EF4-FFF2-40B4-BE49-F238E27FC236}">
                  <a16:creationId xmlns:a16="http://schemas.microsoft.com/office/drawing/2014/main" id="{3E2958CA-23D8-44BB-853E-0EBF057BE98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72" name="Oval 176">
              <a:extLst>
                <a:ext uri="{FF2B5EF4-FFF2-40B4-BE49-F238E27FC236}">
                  <a16:creationId xmlns:a16="http://schemas.microsoft.com/office/drawing/2014/main" id="{AB4B88E7-E211-4046-AF92-7107033F436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73" name="Oval 177">
              <a:extLst>
                <a:ext uri="{FF2B5EF4-FFF2-40B4-BE49-F238E27FC236}">
                  <a16:creationId xmlns:a16="http://schemas.microsoft.com/office/drawing/2014/main" id="{7ACB14E8-89C5-4099-9E52-3C58C61ECAB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74" name="Oval 178">
              <a:extLst>
                <a:ext uri="{FF2B5EF4-FFF2-40B4-BE49-F238E27FC236}">
                  <a16:creationId xmlns:a16="http://schemas.microsoft.com/office/drawing/2014/main" id="{0C91FE80-AD0B-4B3D-9B87-26528DA4F5E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75" name="Oval 179">
              <a:extLst>
                <a:ext uri="{FF2B5EF4-FFF2-40B4-BE49-F238E27FC236}">
                  <a16:creationId xmlns:a16="http://schemas.microsoft.com/office/drawing/2014/main" id="{7CB67FCE-1F8D-4EC1-A5B9-C654EEAC527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76" name="Oval 180">
              <a:extLst>
                <a:ext uri="{FF2B5EF4-FFF2-40B4-BE49-F238E27FC236}">
                  <a16:creationId xmlns:a16="http://schemas.microsoft.com/office/drawing/2014/main" id="{AFBC1F0C-77C2-4917-86C0-3668191C7B6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77" name="Oval 181">
              <a:extLst>
                <a:ext uri="{FF2B5EF4-FFF2-40B4-BE49-F238E27FC236}">
                  <a16:creationId xmlns:a16="http://schemas.microsoft.com/office/drawing/2014/main" id="{DC82E602-1BB5-4E0C-8642-A22F6D94A2B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78" name="Oval 182">
              <a:extLst>
                <a:ext uri="{FF2B5EF4-FFF2-40B4-BE49-F238E27FC236}">
                  <a16:creationId xmlns:a16="http://schemas.microsoft.com/office/drawing/2014/main" id="{5FBD1C17-7591-4268-9545-6532C63CEA9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79" name="Oval 183">
              <a:extLst>
                <a:ext uri="{FF2B5EF4-FFF2-40B4-BE49-F238E27FC236}">
                  <a16:creationId xmlns:a16="http://schemas.microsoft.com/office/drawing/2014/main" id="{A9B31A8A-8A16-4878-A226-BAD8C8AA6E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80" name="Oval 184">
              <a:extLst>
                <a:ext uri="{FF2B5EF4-FFF2-40B4-BE49-F238E27FC236}">
                  <a16:creationId xmlns:a16="http://schemas.microsoft.com/office/drawing/2014/main" id="{4F1979C0-5570-44F2-91CE-3791239FA7B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81" name="Oval 185">
              <a:extLst>
                <a:ext uri="{FF2B5EF4-FFF2-40B4-BE49-F238E27FC236}">
                  <a16:creationId xmlns:a16="http://schemas.microsoft.com/office/drawing/2014/main" id="{5D5EE341-05D2-4A1F-B66D-6443DA9471A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82" name="Oval 186">
              <a:extLst>
                <a:ext uri="{FF2B5EF4-FFF2-40B4-BE49-F238E27FC236}">
                  <a16:creationId xmlns:a16="http://schemas.microsoft.com/office/drawing/2014/main" id="{8C22B85E-C0A1-4C87-90CD-7DED4AEC851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83" name="Oval 187">
              <a:extLst>
                <a:ext uri="{FF2B5EF4-FFF2-40B4-BE49-F238E27FC236}">
                  <a16:creationId xmlns:a16="http://schemas.microsoft.com/office/drawing/2014/main" id="{9C187EE0-51AB-4277-AD05-E3B7923346F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84" name="Oval 188">
              <a:extLst>
                <a:ext uri="{FF2B5EF4-FFF2-40B4-BE49-F238E27FC236}">
                  <a16:creationId xmlns:a16="http://schemas.microsoft.com/office/drawing/2014/main" id="{2E4E9A35-50FB-4EB5-9604-4DF60FCC824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85" name="Oval 189">
              <a:extLst>
                <a:ext uri="{FF2B5EF4-FFF2-40B4-BE49-F238E27FC236}">
                  <a16:creationId xmlns:a16="http://schemas.microsoft.com/office/drawing/2014/main" id="{C492AFEA-92FD-4FC1-A27A-89C32661CDB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86" name="Oval 190">
              <a:extLst>
                <a:ext uri="{FF2B5EF4-FFF2-40B4-BE49-F238E27FC236}">
                  <a16:creationId xmlns:a16="http://schemas.microsoft.com/office/drawing/2014/main" id="{702E218C-08F5-4DEC-8926-4F35EA8AFC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87" name="Oval 191">
              <a:extLst>
                <a:ext uri="{FF2B5EF4-FFF2-40B4-BE49-F238E27FC236}">
                  <a16:creationId xmlns:a16="http://schemas.microsoft.com/office/drawing/2014/main" id="{D931ED74-20F4-4810-BCAD-0310D7E4A17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88" name="Oval 192">
              <a:extLst>
                <a:ext uri="{FF2B5EF4-FFF2-40B4-BE49-F238E27FC236}">
                  <a16:creationId xmlns:a16="http://schemas.microsoft.com/office/drawing/2014/main" id="{93ACADAC-DF71-4D74-8AA1-2BFF6F39EE5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89" name="Oval 193">
              <a:extLst>
                <a:ext uri="{FF2B5EF4-FFF2-40B4-BE49-F238E27FC236}">
                  <a16:creationId xmlns:a16="http://schemas.microsoft.com/office/drawing/2014/main" id="{5A782EEF-B0DB-4B0E-AE4F-F6A8BC386E2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90" name="Oval 194">
              <a:extLst>
                <a:ext uri="{FF2B5EF4-FFF2-40B4-BE49-F238E27FC236}">
                  <a16:creationId xmlns:a16="http://schemas.microsoft.com/office/drawing/2014/main" id="{62C23535-93CF-4539-965E-89D47162236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91" name="Oval 195">
              <a:extLst>
                <a:ext uri="{FF2B5EF4-FFF2-40B4-BE49-F238E27FC236}">
                  <a16:creationId xmlns:a16="http://schemas.microsoft.com/office/drawing/2014/main" id="{727DE33C-6FD4-4C93-9809-B71224A48E5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92" name="Oval 196">
              <a:extLst>
                <a:ext uri="{FF2B5EF4-FFF2-40B4-BE49-F238E27FC236}">
                  <a16:creationId xmlns:a16="http://schemas.microsoft.com/office/drawing/2014/main" id="{137FA132-1A3E-4ED5-9483-BCD21D55AD2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93" name="Oval 197">
              <a:extLst>
                <a:ext uri="{FF2B5EF4-FFF2-40B4-BE49-F238E27FC236}">
                  <a16:creationId xmlns:a16="http://schemas.microsoft.com/office/drawing/2014/main" id="{76E19296-3AF4-42B8-862E-B9DEEB91CD9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94" name="Oval 198">
              <a:extLst>
                <a:ext uri="{FF2B5EF4-FFF2-40B4-BE49-F238E27FC236}">
                  <a16:creationId xmlns:a16="http://schemas.microsoft.com/office/drawing/2014/main" id="{D4334FE3-B88A-4DF2-9F5B-F990772C452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95" name="Oval 199">
              <a:extLst>
                <a:ext uri="{FF2B5EF4-FFF2-40B4-BE49-F238E27FC236}">
                  <a16:creationId xmlns:a16="http://schemas.microsoft.com/office/drawing/2014/main" id="{E78830D7-FEFC-4AC4-B867-B2E7092D201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96" name="Oval 200">
              <a:extLst>
                <a:ext uri="{FF2B5EF4-FFF2-40B4-BE49-F238E27FC236}">
                  <a16:creationId xmlns:a16="http://schemas.microsoft.com/office/drawing/2014/main" id="{C95B4018-F548-4F8D-A611-3AAE643CBD2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97" name="Oval 201">
              <a:extLst>
                <a:ext uri="{FF2B5EF4-FFF2-40B4-BE49-F238E27FC236}">
                  <a16:creationId xmlns:a16="http://schemas.microsoft.com/office/drawing/2014/main" id="{BB65880F-38CA-412D-937C-9598B6B4881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98" name="Oval 202">
              <a:extLst>
                <a:ext uri="{FF2B5EF4-FFF2-40B4-BE49-F238E27FC236}">
                  <a16:creationId xmlns:a16="http://schemas.microsoft.com/office/drawing/2014/main" id="{CF76A84F-8036-47F5-B2E8-DB1517972E0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99" name="Oval 203">
              <a:extLst>
                <a:ext uri="{FF2B5EF4-FFF2-40B4-BE49-F238E27FC236}">
                  <a16:creationId xmlns:a16="http://schemas.microsoft.com/office/drawing/2014/main" id="{1BF42D80-4749-41B1-8290-3BDFF03BA6E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300" name="Oval 204">
              <a:extLst>
                <a:ext uri="{FF2B5EF4-FFF2-40B4-BE49-F238E27FC236}">
                  <a16:creationId xmlns:a16="http://schemas.microsoft.com/office/drawing/2014/main" id="{68B7ECFE-592C-4757-A56A-638E2844A43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301" name="Oval 205">
              <a:extLst>
                <a:ext uri="{FF2B5EF4-FFF2-40B4-BE49-F238E27FC236}">
                  <a16:creationId xmlns:a16="http://schemas.microsoft.com/office/drawing/2014/main" id="{9D094A49-03D9-4F6B-B6CC-AFD4845D5B1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302" name="Oval 206">
              <a:extLst>
                <a:ext uri="{FF2B5EF4-FFF2-40B4-BE49-F238E27FC236}">
                  <a16:creationId xmlns:a16="http://schemas.microsoft.com/office/drawing/2014/main" id="{191FE2DF-CB6A-4324-94FD-B08C62B695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303" name="Oval 207">
              <a:extLst>
                <a:ext uri="{FF2B5EF4-FFF2-40B4-BE49-F238E27FC236}">
                  <a16:creationId xmlns:a16="http://schemas.microsoft.com/office/drawing/2014/main" id="{C33DEC68-C7F0-4AC0-AF8E-57B991F65BB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304" name="Oval 208">
              <a:extLst>
                <a:ext uri="{FF2B5EF4-FFF2-40B4-BE49-F238E27FC236}">
                  <a16:creationId xmlns:a16="http://schemas.microsoft.com/office/drawing/2014/main" id="{25A3799F-747B-4977-99DA-02AF865B7C0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305" name="Oval 209">
              <a:extLst>
                <a:ext uri="{FF2B5EF4-FFF2-40B4-BE49-F238E27FC236}">
                  <a16:creationId xmlns:a16="http://schemas.microsoft.com/office/drawing/2014/main" id="{0AFB4CED-E6D9-4C64-8F3B-080FEA682AC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306" name="Oval 210">
              <a:extLst>
                <a:ext uri="{FF2B5EF4-FFF2-40B4-BE49-F238E27FC236}">
                  <a16:creationId xmlns:a16="http://schemas.microsoft.com/office/drawing/2014/main" id="{084E4D84-A8C3-40FE-982C-E700B59194C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307" name="Oval 211">
              <a:extLst>
                <a:ext uri="{FF2B5EF4-FFF2-40B4-BE49-F238E27FC236}">
                  <a16:creationId xmlns:a16="http://schemas.microsoft.com/office/drawing/2014/main" id="{C86E6315-EB3C-4741-9D39-6C9BB18EC4C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308" name="Oval 212">
              <a:extLst>
                <a:ext uri="{FF2B5EF4-FFF2-40B4-BE49-F238E27FC236}">
                  <a16:creationId xmlns:a16="http://schemas.microsoft.com/office/drawing/2014/main" id="{A54BFDE9-C6F6-4568-96C9-56D97305564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309" name="Oval 213">
              <a:extLst>
                <a:ext uri="{FF2B5EF4-FFF2-40B4-BE49-F238E27FC236}">
                  <a16:creationId xmlns:a16="http://schemas.microsoft.com/office/drawing/2014/main" id="{6067D296-AE24-49A2-AE95-9C21E178BAD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310" name="Oval 214">
              <a:extLst>
                <a:ext uri="{FF2B5EF4-FFF2-40B4-BE49-F238E27FC236}">
                  <a16:creationId xmlns:a16="http://schemas.microsoft.com/office/drawing/2014/main" id="{CF9A36AF-8BD7-46B9-88C2-015AF50F83F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311" name="Oval 215">
              <a:extLst>
                <a:ext uri="{FF2B5EF4-FFF2-40B4-BE49-F238E27FC236}">
                  <a16:creationId xmlns:a16="http://schemas.microsoft.com/office/drawing/2014/main" id="{C04A8E15-D9F3-4951-A4A0-FBBA6189A2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312" name="Oval 216">
              <a:extLst>
                <a:ext uri="{FF2B5EF4-FFF2-40B4-BE49-F238E27FC236}">
                  <a16:creationId xmlns:a16="http://schemas.microsoft.com/office/drawing/2014/main" id="{47B98275-BC8A-4533-A329-D221421871C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313" name="Oval 217">
              <a:extLst>
                <a:ext uri="{FF2B5EF4-FFF2-40B4-BE49-F238E27FC236}">
                  <a16:creationId xmlns:a16="http://schemas.microsoft.com/office/drawing/2014/main" id="{C1629F1E-3E28-4E46-92B3-D0E450944E9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</p:grpSp>
      <p:sp>
        <p:nvSpPr>
          <p:cNvPr id="4314" name="Rectangle 218">
            <a:extLst>
              <a:ext uri="{FF2B5EF4-FFF2-40B4-BE49-F238E27FC236}">
                <a16:creationId xmlns:a16="http://schemas.microsoft.com/office/drawing/2014/main" id="{7A85EBCE-DFF4-4F58-A50E-8FBC7F19DCB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1371E0B8-61E1-4316-9EC0-6E1282CDE691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4315" name="Rectangle 219">
            <a:extLst>
              <a:ext uri="{FF2B5EF4-FFF2-40B4-BE49-F238E27FC236}">
                <a16:creationId xmlns:a16="http://schemas.microsoft.com/office/drawing/2014/main" id="{43BE665C-1B98-4A9B-B7BB-A9393B319FB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316" name="Rectangle 220">
            <a:extLst>
              <a:ext uri="{FF2B5EF4-FFF2-40B4-BE49-F238E27FC236}">
                <a16:creationId xmlns:a16="http://schemas.microsoft.com/office/drawing/2014/main" id="{2131BD25-6597-44A7-9AEB-2422DC71540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317" name="Rectangle 221">
            <a:extLst>
              <a:ext uri="{FF2B5EF4-FFF2-40B4-BE49-F238E27FC236}">
                <a16:creationId xmlns:a16="http://schemas.microsoft.com/office/drawing/2014/main" id="{E5329E17-08F6-4DEF-8AAD-EEA1BBA433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318" name="Rectangle 222">
            <a:extLst>
              <a:ext uri="{FF2B5EF4-FFF2-40B4-BE49-F238E27FC236}">
                <a16:creationId xmlns:a16="http://schemas.microsoft.com/office/drawing/2014/main" id="{FCDF50BB-4093-4F37-9D6B-BC911D1FDA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8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6"/>
        </a:buBlip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6"/>
        </a:buBlip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6"/>
        </a:buBlip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2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24.jpeg"/><Relationship Id="rId4" Type="http://schemas.openxmlformats.org/officeDocument/2006/relationships/image" Target="../media/image2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25.jpeg"/><Relationship Id="rId4" Type="http://schemas.openxmlformats.org/officeDocument/2006/relationships/image" Target="../media/image2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7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26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2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28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22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9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27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23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32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26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3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2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9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30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3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2.vml"/><Relationship Id="rId5" Type="http://schemas.openxmlformats.org/officeDocument/2006/relationships/image" Target="../media/image39.jpeg"/><Relationship Id="rId4" Type="http://schemas.openxmlformats.org/officeDocument/2006/relationships/image" Target="../media/image2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40.jpeg"/><Relationship Id="rId4" Type="http://schemas.openxmlformats.org/officeDocument/2006/relationships/image" Target="../media/image2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41.jpeg"/><Relationship Id="rId4" Type="http://schemas.openxmlformats.org/officeDocument/2006/relationships/image" Target="../media/image2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4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43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36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8.vml"/><Relationship Id="rId5" Type="http://schemas.openxmlformats.org/officeDocument/2006/relationships/image" Target="../media/image46.jpeg"/><Relationship Id="rId4" Type="http://schemas.openxmlformats.org/officeDocument/2006/relationships/image" Target="../media/image2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4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0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40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49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41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51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42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53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52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43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4.vml"/><Relationship Id="rId4" Type="http://schemas.openxmlformats.org/officeDocument/2006/relationships/image" Target="../media/image2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5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55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56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57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58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notesSlide" Target="../notesSlides/notesSlide28.xml"/><Relationship Id="rId7" Type="http://schemas.openxmlformats.org/officeDocument/2006/relationships/oleObject" Target="../embeddings/oleObject5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movna.cz/" TargetMode="Externa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51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2.vml"/><Relationship Id="rId6" Type="http://schemas.openxmlformats.org/officeDocument/2006/relationships/image" Target="../media/image62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52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3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53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4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54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5.vml"/><Relationship Id="rId5" Type="http://schemas.openxmlformats.org/officeDocument/2006/relationships/image" Target="../media/image63.jpeg"/><Relationship Id="rId4" Type="http://schemas.openxmlformats.org/officeDocument/2006/relationships/image" Target="../media/image2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6.vml"/><Relationship Id="rId6" Type="http://schemas.openxmlformats.org/officeDocument/2006/relationships/image" Target="../media/image64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56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66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7.vml"/><Relationship Id="rId6" Type="http://schemas.openxmlformats.org/officeDocument/2006/relationships/image" Target="../media/image65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57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68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8.vml"/><Relationship Id="rId6" Type="http://schemas.openxmlformats.org/officeDocument/2006/relationships/image" Target="../media/image67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58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70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9.vml"/><Relationship Id="rId6" Type="http://schemas.openxmlformats.org/officeDocument/2006/relationships/image" Target="../media/image69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59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72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0.vml"/><Relationship Id="rId6" Type="http://schemas.openxmlformats.org/officeDocument/2006/relationships/image" Target="../media/image71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60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1.vml"/><Relationship Id="rId6" Type="http://schemas.openxmlformats.org/officeDocument/2006/relationships/image" Target="../media/image73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61.bin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2.vml"/><Relationship Id="rId6" Type="http://schemas.openxmlformats.org/officeDocument/2006/relationships/image" Target="../media/image74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62.bin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3.vml"/><Relationship Id="rId6" Type="http://schemas.openxmlformats.org/officeDocument/2006/relationships/image" Target="../media/image75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63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4.vml"/><Relationship Id="rId6" Type="http://schemas.openxmlformats.org/officeDocument/2006/relationships/image" Target="../media/image76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64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5.vml"/><Relationship Id="rId6" Type="http://schemas.openxmlformats.org/officeDocument/2006/relationships/image" Target="../media/image77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65.bin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7" Type="http://schemas.openxmlformats.org/officeDocument/2006/relationships/image" Target="../media/image79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6.vml"/><Relationship Id="rId6" Type="http://schemas.openxmlformats.org/officeDocument/2006/relationships/image" Target="../media/image78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66.bin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notesSlide" Target="../notesSlides/notesSlide43.xml"/><Relationship Id="rId7" Type="http://schemas.openxmlformats.org/officeDocument/2006/relationships/image" Target="../media/image81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7.vml"/><Relationship Id="rId6" Type="http://schemas.openxmlformats.org/officeDocument/2006/relationships/image" Target="../media/image80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67.bin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8.vml"/><Relationship Id="rId6" Type="http://schemas.openxmlformats.org/officeDocument/2006/relationships/image" Target="../media/image83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68.bin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9.vml"/><Relationship Id="rId4" Type="http://schemas.openxmlformats.org/officeDocument/2006/relationships/image" Target="../media/image2.w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0.vml"/><Relationship Id="rId4" Type="http://schemas.openxmlformats.org/officeDocument/2006/relationships/image" Target="../media/image2.w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1.vml"/><Relationship Id="rId4" Type="http://schemas.openxmlformats.org/officeDocument/2006/relationships/image" Target="../media/image2.w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2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72.bin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3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73.vml"/><Relationship Id="rId4" Type="http://schemas.openxmlformats.org/officeDocument/2006/relationships/image" Target="../media/image2.wmf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kondor.cz/" TargetMode="External"/><Relationship Id="rId3" Type="http://schemas.openxmlformats.org/officeDocument/2006/relationships/hyperlink" Target="http://www.betonserver.cz/" TargetMode="External"/><Relationship Id="rId7" Type="http://schemas.openxmlformats.org/officeDocument/2006/relationships/hyperlink" Target="http://www.armovna.cz/" TargetMode="External"/><Relationship Id="rId12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4.vml"/><Relationship Id="rId6" Type="http://schemas.openxmlformats.org/officeDocument/2006/relationships/hyperlink" Target="http://www.bostas.cz/" TargetMode="External"/><Relationship Id="rId11" Type="http://schemas.openxmlformats.org/officeDocument/2006/relationships/oleObject" Target="../embeddings/oleObject74.bin"/><Relationship Id="rId5" Type="http://schemas.openxmlformats.org/officeDocument/2006/relationships/hyperlink" Target="http://www.betonarska-vyztuz.cz/" TargetMode="External"/><Relationship Id="rId10" Type="http://schemas.openxmlformats.org/officeDocument/2006/relationships/hyperlink" Target="http://www.cebet.cz/" TargetMode="External"/><Relationship Id="rId4" Type="http://schemas.openxmlformats.org/officeDocument/2006/relationships/hyperlink" Target="http://www.stavebnictvi-eu.cz/" TargetMode="External"/><Relationship Id="rId9" Type="http://schemas.openxmlformats.org/officeDocument/2006/relationships/hyperlink" Target="http://www.ipsystem.cz/" TargetMode="Externa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5.vml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BE33CD95-0B6B-4CC8-BBCA-63F33C7AC1C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800"/>
              <a:t>Technologická etapa:</a:t>
            </a:r>
            <a:br>
              <a:rPr lang="cs-CZ" altLang="cs-CZ" sz="4800"/>
            </a:br>
            <a:r>
              <a:rPr lang="cs-CZ" altLang="cs-CZ" sz="4800"/>
              <a:t> Realizace monolitické železobetonové konstrukce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AE4A5A0C-7116-4FAB-8294-CB711B9DD83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Procesy:</a:t>
            </a:r>
          </a:p>
          <a:p>
            <a:pPr eaLnBrk="1" hangingPunct="1">
              <a:defRPr/>
            </a:pPr>
            <a:r>
              <a:rPr lang="cs-CZ" altLang="cs-CZ"/>
              <a:t>Bednění, vyztužování, betonáž konstrukcí</a:t>
            </a:r>
          </a:p>
        </p:txBody>
      </p:sp>
      <p:grpSp>
        <p:nvGrpSpPr>
          <p:cNvPr id="4100" name="Group 4">
            <a:extLst>
              <a:ext uri="{FF2B5EF4-FFF2-40B4-BE49-F238E27FC236}">
                <a16:creationId xmlns:a16="http://schemas.microsoft.com/office/drawing/2014/main" id="{76804DB9-8EB3-48F9-9DFC-A1C0E71B3DEB}"/>
              </a:ext>
            </a:extLst>
          </p:cNvPr>
          <p:cNvGrpSpPr>
            <a:grpSpLocks/>
          </p:cNvGrpSpPr>
          <p:nvPr/>
        </p:nvGrpSpPr>
        <p:grpSpPr bwMode="auto">
          <a:xfrm>
            <a:off x="3924300" y="188913"/>
            <a:ext cx="3676650" cy="842962"/>
            <a:chOff x="4591" y="720"/>
            <a:chExt cx="5789" cy="1327"/>
          </a:xfrm>
        </p:grpSpPr>
        <p:pic>
          <p:nvPicPr>
            <p:cNvPr id="4102" name="Picture 5" descr="msmt text">
              <a:extLst>
                <a:ext uri="{FF2B5EF4-FFF2-40B4-BE49-F238E27FC236}">
                  <a16:creationId xmlns:a16="http://schemas.microsoft.com/office/drawing/2014/main" id="{A42E6FE0-C663-470C-93FA-20B82C2189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5179" r="24005" b="27631"/>
            <a:stretch>
              <a:fillRect/>
            </a:stretch>
          </p:blipFill>
          <p:spPr bwMode="auto">
            <a:xfrm>
              <a:off x="4591" y="720"/>
              <a:ext cx="1977" cy="1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3" name="Picture 6" descr="vlajka_CR">
              <a:extLst>
                <a:ext uri="{FF2B5EF4-FFF2-40B4-BE49-F238E27FC236}">
                  <a16:creationId xmlns:a16="http://schemas.microsoft.com/office/drawing/2014/main" id="{39069994-20E7-4400-83BC-7EFCAADB54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9" y="766"/>
              <a:ext cx="825" cy="550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4" name="Picture 7" descr="zp%201">
              <a:extLst>
                <a:ext uri="{FF2B5EF4-FFF2-40B4-BE49-F238E27FC236}">
                  <a16:creationId xmlns:a16="http://schemas.microsoft.com/office/drawing/2014/main" id="{4EC45012-B336-4324-84A3-5810851757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24" y="724"/>
              <a:ext cx="2156" cy="1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4101" name="Object 8">
            <a:extLst>
              <a:ext uri="{FF2B5EF4-FFF2-40B4-BE49-F238E27FC236}">
                <a16:creationId xmlns:a16="http://schemas.microsoft.com/office/drawing/2014/main" id="{CF616E4C-C255-46D3-82E1-FA908DB6A4B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79613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Obrázek" r:id="rId6" imgW="1619187" imgH="827821" progId="Word.Picture.8">
                  <p:embed/>
                </p:oleObj>
              </mc:Choice>
              <mc:Fallback>
                <p:oleObj name="Obrázek" r:id="rId6" imgW="1619187" imgH="827821" progId="Word.Picture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C04F994B-E7C6-4C3A-8AC3-C135231CD3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Osnova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85FE98A3-538E-4E85-9046-F9BFE03A124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75613" cy="45339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 b="1">
                <a:solidFill>
                  <a:schemeClr val="accent2"/>
                </a:solidFill>
              </a:rPr>
              <a:t>1. Mechanizace</a:t>
            </a:r>
            <a:r>
              <a:rPr lang="cs-CZ" altLang="cs-CZ" sz="2800">
                <a:solidFill>
                  <a:schemeClr val="accent2"/>
                </a:solidFill>
              </a:rPr>
              <a:t> - stroje pro práci s betonářskou výztuží, pro výrobu a dopravu betonové  směsi</a:t>
            </a:r>
          </a:p>
          <a:p>
            <a:pPr eaLnBrk="1" hangingPunct="1">
              <a:defRPr/>
            </a:pPr>
            <a:r>
              <a:rPr lang="cs-CZ" altLang="cs-CZ" sz="2800" b="1">
                <a:solidFill>
                  <a:schemeClr val="accent2"/>
                </a:solidFill>
              </a:rPr>
              <a:t>2. Bednění</a:t>
            </a:r>
            <a:r>
              <a:rPr lang="cs-CZ" altLang="cs-CZ" sz="2800">
                <a:solidFill>
                  <a:schemeClr val="accent2"/>
                </a:solidFill>
              </a:rPr>
              <a:t> betonových konstrukcí (prvkové, systémové, speciální)</a:t>
            </a:r>
          </a:p>
          <a:p>
            <a:pPr eaLnBrk="1" hangingPunct="1">
              <a:defRPr/>
            </a:pPr>
            <a:r>
              <a:rPr lang="cs-CZ" altLang="cs-CZ" sz="2800" b="1"/>
              <a:t>3. Vyztužování</a:t>
            </a:r>
            <a:r>
              <a:rPr lang="cs-CZ" altLang="cs-CZ" sz="2800"/>
              <a:t> železobetonových konstrukcí</a:t>
            </a:r>
          </a:p>
          <a:p>
            <a:pPr eaLnBrk="1" hangingPunct="1">
              <a:defRPr/>
            </a:pPr>
            <a:r>
              <a:rPr lang="cs-CZ" altLang="cs-CZ" sz="2800" b="1">
                <a:solidFill>
                  <a:schemeClr val="accent2"/>
                </a:solidFill>
              </a:rPr>
              <a:t>4. Betonářské procesy</a:t>
            </a:r>
            <a:r>
              <a:rPr lang="cs-CZ" altLang="cs-CZ" sz="2800">
                <a:solidFill>
                  <a:schemeClr val="accent2"/>
                </a:solidFill>
              </a:rPr>
              <a:t> ( výroba a doprava, zpracování, ukládání a ošetřování b.s.)</a:t>
            </a:r>
          </a:p>
        </p:txBody>
      </p:sp>
      <p:graphicFrame>
        <p:nvGraphicFramePr>
          <p:cNvPr id="5124" name="Object 4">
            <a:extLst>
              <a:ext uri="{FF2B5EF4-FFF2-40B4-BE49-F238E27FC236}">
                <a16:creationId xmlns:a16="http://schemas.microsoft.com/office/drawing/2014/main" id="{EB5BC831-17C1-4409-ACC3-71C0293FB3D3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969CFDF-C056-425A-B1B8-AFA100AD2F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2275" y="274638"/>
            <a:ext cx="69945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 b="1"/>
              <a:t>3. Vyztužování</a:t>
            </a:r>
            <a:r>
              <a:rPr lang="cs-CZ" altLang="cs-CZ" sz="4000"/>
              <a:t> železobetonových konstrukcí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7BDD63CA-20A3-4EF2-A4A7-1327E5A1B6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U monolitických konstrukcí činí vyztužování: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/>
          </a:p>
          <a:p>
            <a:pPr eaLnBrk="1" hangingPunct="1">
              <a:defRPr/>
            </a:pPr>
            <a:r>
              <a:rPr lang="cs-CZ" altLang="cs-CZ"/>
              <a:t>cca 25% z pracnosti </a:t>
            </a:r>
          </a:p>
          <a:p>
            <a:pPr eaLnBrk="1" hangingPunct="1">
              <a:defRPr/>
            </a:pPr>
            <a:r>
              <a:rPr lang="cs-CZ" altLang="cs-CZ"/>
              <a:t>téměř 40% nákladů</a:t>
            </a:r>
          </a:p>
        </p:txBody>
      </p:sp>
      <p:graphicFrame>
        <p:nvGraphicFramePr>
          <p:cNvPr id="6148" name="Object 4">
            <a:extLst>
              <a:ext uri="{FF2B5EF4-FFF2-40B4-BE49-F238E27FC236}">
                <a16:creationId xmlns:a16="http://schemas.microsoft.com/office/drawing/2014/main" id="{6A9498E2-0C17-4C55-A34A-F1ABDB018472}"/>
              </a:ext>
            </a:extLst>
          </p:cNvPr>
          <p:cNvGraphicFramePr>
            <a:graphicFrameLocks noChangeAspect="1"/>
          </p:cNvGraphicFramePr>
          <p:nvPr>
            <p:ph idx="4294967295"/>
          </p:nvPr>
        </p:nvGraphicFramePr>
        <p:xfrm>
          <a:off x="0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>
            <a:extLst>
              <a:ext uri="{FF2B5EF4-FFF2-40B4-BE49-F238E27FC236}">
                <a16:creationId xmlns:a16="http://schemas.microsoft.com/office/drawing/2014/main" id="{8503DF5D-C3AD-4884-BB20-C0BFA6FB42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2275" y="274638"/>
            <a:ext cx="69945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 b="1"/>
              <a:t>3. Vyztužování</a:t>
            </a:r>
            <a:r>
              <a:rPr lang="cs-CZ" altLang="cs-CZ" sz="4000"/>
              <a:t> železobetonových konstrukcí</a:t>
            </a:r>
          </a:p>
        </p:txBody>
      </p:sp>
      <p:sp>
        <p:nvSpPr>
          <p:cNvPr id="144387" name="Rectangle 3">
            <a:extLst>
              <a:ext uri="{FF2B5EF4-FFF2-40B4-BE49-F238E27FC236}">
                <a16:creationId xmlns:a16="http://schemas.microsoft.com/office/drawing/2014/main" id="{D922C780-5F1B-4CA0-A8ED-6B647935EF8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18488" cy="45339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Příprava výztuže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defRPr/>
            </a:pPr>
            <a:r>
              <a:rPr lang="cs-CZ" altLang="cs-CZ" sz="2800"/>
              <a:t>Doprava a skladování výztuže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defRPr/>
            </a:pPr>
            <a:r>
              <a:rPr lang="cs-CZ" altLang="cs-CZ" sz="2800"/>
              <a:t>Ukládání výztuže a zajištění její předepsané polohy v bednění</a:t>
            </a:r>
          </a:p>
        </p:txBody>
      </p:sp>
      <p:sp>
        <p:nvSpPr>
          <p:cNvPr id="144388" name="Rectangle 4">
            <a:extLst>
              <a:ext uri="{FF2B5EF4-FFF2-40B4-BE49-F238E27FC236}">
                <a16:creationId xmlns:a16="http://schemas.microsoft.com/office/drawing/2014/main" id="{AEC201C6-EDAB-4BFC-B7EC-389DD250749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lvl="1" eaLnBrk="1" hangingPunct="1">
              <a:defRPr/>
            </a:pPr>
            <a:endParaRPr lang="cs-CZ" altLang="cs-CZ" sz="24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defRPr/>
            </a:pPr>
            <a:endParaRPr lang="cs-CZ" altLang="cs-CZ" sz="2800"/>
          </a:p>
          <a:p>
            <a:pPr eaLnBrk="1" hangingPunct="1">
              <a:defRPr/>
            </a:pPr>
            <a:endParaRPr lang="cs-CZ" altLang="cs-CZ" sz="2800"/>
          </a:p>
        </p:txBody>
      </p:sp>
      <p:graphicFrame>
        <p:nvGraphicFramePr>
          <p:cNvPr id="7173" name="Object 5">
            <a:extLst>
              <a:ext uri="{FF2B5EF4-FFF2-40B4-BE49-F238E27FC236}">
                <a16:creationId xmlns:a16="http://schemas.microsoft.com/office/drawing/2014/main" id="{6AAF82EB-4272-4096-9E50-630CA26AD5DC}"/>
              </a:ext>
            </a:extLst>
          </p:cNvPr>
          <p:cNvGraphicFramePr>
            <a:graphicFrameLocks noChangeAspect="1"/>
          </p:cNvGraphicFramePr>
          <p:nvPr>
            <p:ph idx="4294967295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>
            <a:extLst>
              <a:ext uri="{FF2B5EF4-FFF2-40B4-BE49-F238E27FC236}">
                <a16:creationId xmlns:a16="http://schemas.microsoft.com/office/drawing/2014/main" id="{32B65814-C136-4E49-94DE-84BAF34976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2275" y="274638"/>
            <a:ext cx="69945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 b="1"/>
              <a:t>3. Vyztužování</a:t>
            </a:r>
            <a:r>
              <a:rPr lang="cs-CZ" altLang="cs-CZ" sz="4000"/>
              <a:t> železobetonových konstrukcí</a:t>
            </a:r>
          </a:p>
        </p:txBody>
      </p:sp>
      <p:sp>
        <p:nvSpPr>
          <p:cNvPr id="146435" name="Rectangle 3">
            <a:extLst>
              <a:ext uri="{FF2B5EF4-FFF2-40B4-BE49-F238E27FC236}">
                <a16:creationId xmlns:a16="http://schemas.microsoft.com/office/drawing/2014/main" id="{6A135B0B-CB60-4160-8039-85468FD4094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3538538" cy="45339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sp>
        <p:nvSpPr>
          <p:cNvPr id="146436" name="Rectangle 4">
            <a:extLst>
              <a:ext uri="{FF2B5EF4-FFF2-40B4-BE49-F238E27FC236}">
                <a16:creationId xmlns:a16="http://schemas.microsoft.com/office/drawing/2014/main" id="{621F3B6C-61AC-44FD-8355-5A2375010FC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11188" y="1600200"/>
            <a:ext cx="8075612" cy="45339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cs-CZ" altLang="cs-CZ" sz="2800"/>
              <a:t>žebírková ocel</a:t>
            </a:r>
          </a:p>
          <a:p>
            <a:pPr eaLnBrk="1" hangingPunct="1">
              <a:lnSpc>
                <a:spcPct val="90000"/>
              </a:lnSpc>
              <a:defRPr/>
            </a:pPr>
            <a:endParaRPr lang="cs-CZ" altLang="cs-CZ" sz="2800"/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800" b="1"/>
              <a:t>Přímé podélné pruty</a:t>
            </a:r>
            <a:r>
              <a:rPr lang="cs-CZ" altLang="cs-CZ" sz="2800"/>
              <a:t>  - tah od ohybového momentu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800" b="1"/>
              <a:t>Ohyby prutů + třmínky</a:t>
            </a:r>
            <a:r>
              <a:rPr lang="cs-CZ" altLang="cs-CZ" sz="2800"/>
              <a:t> – smyk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800" b="1"/>
              <a:t>Rozdělovací v.</a:t>
            </a:r>
            <a:r>
              <a:rPr lang="cs-CZ" altLang="cs-CZ" sz="2800"/>
              <a:t> - mimo hlavní nosnou výztuž</a:t>
            </a:r>
          </a:p>
          <a:p>
            <a:pPr eaLnBrk="1" hangingPunct="1">
              <a:lnSpc>
                <a:spcPct val="90000"/>
              </a:lnSpc>
              <a:defRPr/>
            </a:pPr>
            <a:endParaRPr lang="cs-CZ" altLang="cs-CZ" sz="2800"/>
          </a:p>
          <a:p>
            <a:pPr eaLnBrk="1" hangingPunct="1">
              <a:lnSpc>
                <a:spcPct val="90000"/>
              </a:lnSpc>
              <a:defRPr/>
            </a:pPr>
            <a:endParaRPr lang="cs-CZ" altLang="cs-CZ" sz="2800"/>
          </a:p>
          <a:p>
            <a:pPr eaLnBrk="1" hangingPunct="1">
              <a:lnSpc>
                <a:spcPct val="90000"/>
              </a:lnSpc>
              <a:defRPr/>
            </a:pPr>
            <a:endParaRPr lang="cs-CZ" altLang="cs-CZ" sz="2800"/>
          </a:p>
        </p:txBody>
      </p:sp>
      <p:graphicFrame>
        <p:nvGraphicFramePr>
          <p:cNvPr id="9221" name="Object 5">
            <a:extLst>
              <a:ext uri="{FF2B5EF4-FFF2-40B4-BE49-F238E27FC236}">
                <a16:creationId xmlns:a16="http://schemas.microsoft.com/office/drawing/2014/main" id="{33791174-2A18-4EAB-9E44-50A5EECF16A3}"/>
              </a:ext>
            </a:extLst>
          </p:cNvPr>
          <p:cNvGraphicFramePr>
            <a:graphicFrameLocks noChangeAspect="1"/>
          </p:cNvGraphicFramePr>
          <p:nvPr>
            <p:ph idx="4294967295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>
            <a:extLst>
              <a:ext uri="{FF2B5EF4-FFF2-40B4-BE49-F238E27FC236}">
                <a16:creationId xmlns:a16="http://schemas.microsoft.com/office/drawing/2014/main" id="{E5EEF7D3-9852-40CE-85AD-D4E43508A7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Obecné informace</a:t>
            </a:r>
          </a:p>
        </p:txBody>
      </p:sp>
      <p:sp>
        <p:nvSpPr>
          <p:cNvPr id="148483" name="Rectangle 3">
            <a:extLst>
              <a:ext uri="{FF2B5EF4-FFF2-40B4-BE49-F238E27FC236}">
                <a16:creationId xmlns:a16="http://schemas.microsoft.com/office/drawing/2014/main" id="{E4931ADA-343B-4A69-86AD-140759D10BA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18488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Betonářská výztuž: </a:t>
            </a:r>
          </a:p>
          <a:p>
            <a:pPr eaLnBrk="1" hangingPunct="1">
              <a:defRPr/>
            </a:pPr>
            <a:r>
              <a:rPr lang="cs-CZ" altLang="cs-CZ" sz="2400"/>
              <a:t>norma pro ocel pro výztuž do betonu ČSN P ENV 10080</a:t>
            </a:r>
          </a:p>
          <a:p>
            <a:pPr eaLnBrk="1" hangingPunct="1">
              <a:defRPr/>
            </a:pPr>
            <a:r>
              <a:rPr lang="cs-CZ" altLang="cs-CZ" sz="2400"/>
              <a:t>Musí být dodávána s hutním atestem </a:t>
            </a:r>
          </a:p>
          <a:p>
            <a:pPr eaLnBrk="1" hangingPunct="1">
              <a:defRPr/>
            </a:pPr>
            <a:r>
              <a:rPr lang="cs-CZ" altLang="cs-CZ" sz="2400"/>
              <a:t>Důležité vlastnosti: mez pevnosti v tahu, mez kluzu, 				tažnost, lámavost, svařitelnost</a:t>
            </a: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C5413372-F3FA-40DC-AA76-969D13681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650" y="4149725"/>
            <a:ext cx="7777163" cy="2376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269" name="Object 5">
            <a:extLst>
              <a:ext uri="{FF2B5EF4-FFF2-40B4-BE49-F238E27FC236}">
                <a16:creationId xmlns:a16="http://schemas.microsoft.com/office/drawing/2014/main" id="{C500017F-6F5C-46EE-AC79-A717C5570423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0D809FB-667E-4725-8867-19565949E3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Vlastnosti a rozdělení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36028778-B098-4278-A9CF-B366DFFBEBA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18488" cy="4533900"/>
          </a:xfrm>
        </p:spPr>
        <p:txBody>
          <a:bodyPr/>
          <a:lstStyle/>
          <a:p>
            <a:pPr marL="609600" indent="-609600" algn="ctr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b="1" u="sng"/>
              <a:t>Typy výztuže pro betonové konstrukce(BK)</a:t>
            </a:r>
          </a:p>
          <a:p>
            <a:pPr marL="609600" indent="-609600" algn="ctr" eaLnBrk="1" hangingPunct="1">
              <a:buFont typeface="Wingdings" panose="05000000000000000000" pitchFamily="2" charset="2"/>
              <a:buNone/>
              <a:defRPr/>
            </a:pPr>
            <a:endParaRPr lang="cs-CZ" altLang="cs-CZ" sz="2800" b="1" u="sng"/>
          </a:p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AutoNum type="arabicParenR"/>
              <a:defRPr/>
            </a:pPr>
            <a:r>
              <a:rPr lang="cs-CZ" altLang="cs-CZ" sz="2400" b="1">
                <a:solidFill>
                  <a:srgbClr val="FFFF00"/>
                </a:solidFill>
              </a:rPr>
              <a:t>OCELOVÁ VÝZTUŽ</a:t>
            </a:r>
          </a:p>
          <a:p>
            <a:pPr marL="609600" indent="-609600" eaLnBrk="1" hangingPunct="1">
              <a:buClr>
                <a:schemeClr val="tx1"/>
              </a:buClr>
              <a:buFont typeface="Wingdings" panose="05000000000000000000" pitchFamily="2" charset="2"/>
              <a:buNone/>
              <a:defRPr/>
            </a:pPr>
            <a:r>
              <a:rPr lang="cs-CZ" altLang="cs-CZ" sz="2400" b="1"/>
              <a:t>Vlastnosti ocelové výztuže:</a:t>
            </a:r>
          </a:p>
          <a:p>
            <a:pPr marL="609600" indent="-609600" eaLnBrk="1" hangingPunct="1">
              <a:buClr>
                <a:schemeClr val="tx1"/>
              </a:buClr>
              <a:buFont typeface="Wingdings" panose="05000000000000000000" pitchFamily="2" charset="2"/>
              <a:buNone/>
              <a:defRPr/>
            </a:pPr>
            <a:r>
              <a:rPr lang="cs-CZ" altLang="cs-CZ" sz="2400" b="1"/>
              <a:t>	</a:t>
            </a:r>
            <a:r>
              <a:rPr lang="cs-CZ" altLang="cs-CZ" sz="2000" b="1"/>
              <a:t>- objemová(měrná) hmotnost 	        	7850 kg.m</a:t>
            </a:r>
            <a:r>
              <a:rPr lang="cs-CZ" altLang="cs-CZ" sz="2000" b="1" baseline="30000"/>
              <a:t>-3</a:t>
            </a:r>
            <a:endParaRPr lang="cs-CZ" altLang="cs-CZ" sz="2000" b="1"/>
          </a:p>
          <a:p>
            <a:pPr marL="609600" indent="-609600" eaLnBrk="1" hangingPunct="1">
              <a:buClr>
                <a:schemeClr val="tx1"/>
              </a:buClr>
              <a:buFont typeface="Wingdings" panose="05000000000000000000" pitchFamily="2" charset="2"/>
              <a:buNone/>
              <a:defRPr/>
            </a:pPr>
            <a:r>
              <a:rPr lang="cs-CZ" altLang="cs-CZ" sz="2000" b="1"/>
              <a:t>	- modul pružnosti 			210 000 Mpa</a:t>
            </a:r>
          </a:p>
          <a:p>
            <a:pPr marL="609600" indent="-609600" eaLnBrk="1" hangingPunct="1">
              <a:buClr>
                <a:schemeClr val="tx1"/>
              </a:buClr>
              <a:buFont typeface="Wingdings" panose="05000000000000000000" pitchFamily="2" charset="2"/>
              <a:buNone/>
              <a:defRPr/>
            </a:pPr>
            <a:r>
              <a:rPr lang="cs-CZ" altLang="cs-CZ" sz="2000" b="1"/>
              <a:t>	- modul pružnosti ve smyku 	        	81 000 Mpa</a:t>
            </a:r>
          </a:p>
          <a:p>
            <a:pPr marL="609600" indent="-609600" eaLnBrk="1" hangingPunct="1">
              <a:buClr>
                <a:schemeClr val="tx1"/>
              </a:buClr>
              <a:buFont typeface="Wingdings" panose="05000000000000000000" pitchFamily="2" charset="2"/>
              <a:buNone/>
              <a:defRPr/>
            </a:pPr>
            <a:r>
              <a:rPr lang="cs-CZ" altLang="cs-CZ" sz="2000" b="1"/>
              <a:t>	- součinitel délkové tepl. roztažnosti    	12.10</a:t>
            </a:r>
            <a:r>
              <a:rPr lang="cs-CZ" altLang="cs-CZ" sz="2000" b="1" baseline="30000"/>
              <a:t>-6</a:t>
            </a:r>
            <a:r>
              <a:rPr lang="cs-CZ" altLang="cs-CZ" sz="2000" b="1"/>
              <a:t> K</a:t>
            </a:r>
            <a:r>
              <a:rPr lang="cs-CZ" altLang="cs-CZ" sz="2000" b="1" baseline="30000"/>
              <a:t>-1</a:t>
            </a:r>
            <a:endParaRPr lang="cs-CZ" altLang="cs-CZ" sz="2000" b="1"/>
          </a:p>
          <a:p>
            <a:pPr marL="609600" indent="-609600" eaLnBrk="1" hangingPunct="1">
              <a:buClr>
                <a:schemeClr val="tx1"/>
              </a:buClr>
              <a:buFont typeface="Wingdings" panose="05000000000000000000" pitchFamily="2" charset="2"/>
              <a:buNone/>
              <a:defRPr/>
            </a:pPr>
            <a:r>
              <a:rPr lang="cs-CZ" altLang="cs-CZ" sz="2000" b="1"/>
              <a:t>	- součinitel příčné deformace 	        	0,3</a:t>
            </a:r>
          </a:p>
        </p:txBody>
      </p:sp>
      <p:graphicFrame>
        <p:nvGraphicFramePr>
          <p:cNvPr id="13316" name="Object 4">
            <a:extLst>
              <a:ext uri="{FF2B5EF4-FFF2-40B4-BE49-F238E27FC236}">
                <a16:creationId xmlns:a16="http://schemas.microsoft.com/office/drawing/2014/main" id="{3AC90039-3819-4FEB-AEE4-F33D7704393C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793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6EC9CA73-2F4E-4F37-BCE2-4303388E40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16238" y="274638"/>
            <a:ext cx="5770562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Vlastnosti a rozdělení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249EC0C1-81EE-4D05-8B38-79CE232DEB1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8218488" cy="48656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None/>
              <a:defRPr/>
            </a:pPr>
            <a:endParaRPr lang="cs-CZ" altLang="cs-CZ" sz="2400" b="1"/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None/>
              <a:defRPr/>
            </a:pPr>
            <a:r>
              <a:rPr lang="cs-CZ" altLang="cs-CZ" sz="2400" b="1"/>
              <a:t>		a) </a:t>
            </a:r>
            <a:r>
              <a:rPr lang="cs-CZ" altLang="cs-CZ" sz="2400" b="1" u="sng"/>
              <a:t>Betonářská výztuž (měkká výztuž)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None/>
              <a:defRPr/>
            </a:pPr>
            <a:r>
              <a:rPr lang="cs-CZ" altLang="cs-CZ" sz="2400"/>
              <a:t>			- pruty(tyče)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None/>
              <a:defRPr/>
            </a:pPr>
            <a:r>
              <a:rPr lang="cs-CZ" altLang="cs-CZ" sz="2400"/>
              <a:t>			- dráty ve svitcích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None/>
              <a:defRPr/>
            </a:pPr>
            <a:r>
              <a:rPr lang="cs-CZ" altLang="cs-CZ" sz="2400"/>
              <a:t>			- sítě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None/>
              <a:defRPr/>
            </a:pPr>
            <a:r>
              <a:rPr lang="cs-CZ" altLang="cs-CZ" sz="2400"/>
              <a:t>			- příhradoviny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None/>
              <a:defRPr/>
            </a:pPr>
            <a:r>
              <a:rPr lang="cs-CZ" altLang="cs-CZ" sz="2400" b="1"/>
              <a:t>		b) </a:t>
            </a:r>
            <a:r>
              <a:rPr lang="cs-CZ" altLang="cs-CZ" sz="2400" b="1" u="sng">
                <a:cs typeface="Arial" panose="020B0604020202020204" pitchFamily="34" charset="0"/>
              </a:rPr>
              <a:t>Předpínací výztuž (tvrdá výztuž)</a:t>
            </a:r>
          </a:p>
          <a:p>
            <a:pPr lvl="3" eaLnBrk="1" hangingPunct="1">
              <a:lnSpc>
                <a:spcPct val="80000"/>
              </a:lnSpc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>
                <a:cs typeface="Arial" panose="020B0604020202020204" pitchFamily="34" charset="0"/>
              </a:rPr>
              <a:t>		- patentované dráty</a:t>
            </a:r>
          </a:p>
          <a:p>
            <a:pPr lvl="3" eaLnBrk="1" hangingPunct="1">
              <a:lnSpc>
                <a:spcPct val="80000"/>
              </a:lnSpc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>
                <a:cs typeface="Arial" panose="020B0604020202020204" pitchFamily="34" charset="0"/>
              </a:rPr>
              <a:t>		- pramence(spletence) drátů, lan a kabelů</a:t>
            </a:r>
            <a:endParaRPr lang="cs-CZ" altLang="cs-CZ" sz="2400" b="1" u="sng"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None/>
              <a:defRPr/>
            </a:pPr>
            <a:r>
              <a:rPr lang="cs-CZ" altLang="cs-CZ" sz="2400" b="1"/>
              <a:t>		c) </a:t>
            </a:r>
            <a:r>
              <a:rPr lang="cs-CZ" altLang="cs-CZ" sz="2400" b="1" u="sng"/>
              <a:t>Tuhá výztuž (válcované profily)</a:t>
            </a:r>
            <a:r>
              <a:rPr lang="cs-CZ" altLang="cs-CZ" sz="2400"/>
              <a:t>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None/>
              <a:defRPr/>
            </a:pPr>
            <a:r>
              <a:rPr lang="cs-CZ" altLang="cs-CZ" sz="2400">
                <a:cs typeface="Arial" panose="020B0604020202020204" pitchFamily="34" charset="0"/>
              </a:rPr>
              <a:t>			- plné válcované průřezy typu I,H,U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None/>
              <a:defRPr/>
            </a:pPr>
            <a:r>
              <a:rPr lang="cs-CZ" altLang="cs-CZ" sz="2400">
                <a:cs typeface="Arial" panose="020B0604020202020204" pitchFamily="34" charset="0"/>
              </a:rPr>
              <a:t>		d) </a:t>
            </a:r>
            <a:r>
              <a:rPr lang="cs-CZ" altLang="cs-CZ" sz="2400" u="sng">
                <a:cs typeface="Arial" panose="020B0604020202020204" pitchFamily="34" charset="0"/>
              </a:rPr>
              <a:t>Rozptýlená výztuž</a:t>
            </a:r>
            <a:r>
              <a:rPr lang="cs-CZ" altLang="cs-CZ" sz="2400"/>
              <a:t> </a:t>
            </a:r>
            <a:br>
              <a:rPr lang="cs-CZ" altLang="cs-CZ" sz="2400"/>
            </a:br>
            <a:endParaRPr lang="cs-CZ" altLang="cs-CZ" sz="2400"/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None/>
              <a:defRPr/>
            </a:pPr>
            <a:r>
              <a:rPr lang="cs-CZ" altLang="cs-CZ" sz="700"/>
              <a:t>	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None/>
              <a:defRPr/>
            </a:pPr>
            <a:r>
              <a:rPr lang="cs-CZ" altLang="cs-CZ" sz="700"/>
              <a:t>		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None/>
              <a:defRPr/>
            </a:pPr>
            <a:r>
              <a:rPr lang="cs-CZ" altLang="cs-CZ" sz="700"/>
              <a:t>		</a:t>
            </a:r>
            <a:endParaRPr lang="cs-CZ" altLang="cs-CZ" sz="800" b="1"/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None/>
              <a:defRPr/>
            </a:pPr>
            <a:endParaRPr lang="cs-CZ" altLang="cs-CZ" sz="800" b="1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900"/>
          </a:p>
        </p:txBody>
      </p:sp>
      <p:graphicFrame>
        <p:nvGraphicFramePr>
          <p:cNvPr id="14340" name="Object 4">
            <a:extLst>
              <a:ext uri="{FF2B5EF4-FFF2-40B4-BE49-F238E27FC236}">
                <a16:creationId xmlns:a16="http://schemas.microsoft.com/office/drawing/2014/main" id="{D03BCEE7-A4CA-4154-976B-9606B62CBA24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C7ACAFC2-1DE0-44D5-A57C-98205B88E6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Vlastnosti a rozdělení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2CD8EE35-3A7D-4F90-869D-7F173D70E4B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Clr>
                <a:schemeClr val="tx1"/>
              </a:buClr>
              <a:buFontTx/>
              <a:buNone/>
              <a:defRPr/>
            </a:pPr>
            <a:r>
              <a:rPr lang="cs-CZ" altLang="cs-CZ" sz="2000" b="1"/>
              <a:t>a)   </a:t>
            </a:r>
            <a:r>
              <a:rPr lang="cs-CZ" altLang="cs-CZ" sz="2400" b="1" u="sng"/>
              <a:t>Betonářská výztuž</a:t>
            </a:r>
            <a:r>
              <a:rPr lang="cs-CZ" altLang="cs-CZ" sz="2000" u="sng"/>
              <a:t> </a:t>
            </a:r>
            <a:r>
              <a:rPr lang="cs-CZ" altLang="cs-CZ" sz="1800" u="sng"/>
              <a:t>(měkká výztuž)</a:t>
            </a:r>
            <a:r>
              <a:rPr lang="cs-CZ" altLang="cs-CZ" sz="2000"/>
              <a:t> </a:t>
            </a:r>
            <a:r>
              <a:rPr lang="cs-CZ" altLang="cs-CZ" sz="1800"/>
              <a:t>– pevnost 200 </a:t>
            </a:r>
            <a:r>
              <a:rPr lang="en-US" altLang="cs-CZ" sz="1800">
                <a:cs typeface="Arial" panose="020B0604020202020204" pitchFamily="34" charset="0"/>
              </a:rPr>
              <a:t>~</a:t>
            </a:r>
            <a:r>
              <a:rPr lang="cs-CZ" altLang="cs-CZ" sz="1800">
                <a:cs typeface="Arial" panose="020B0604020202020204" pitchFamily="34" charset="0"/>
              </a:rPr>
              <a:t> 700 Mpa,</a:t>
            </a:r>
          </a:p>
          <a:p>
            <a:pPr eaLnBrk="1" hangingPunct="1">
              <a:buClr>
                <a:schemeClr val="tx1"/>
              </a:buClr>
              <a:buFontTx/>
              <a:buNone/>
              <a:defRPr/>
            </a:pPr>
            <a:r>
              <a:rPr lang="cs-CZ" altLang="cs-CZ" sz="2000">
                <a:cs typeface="Arial" panose="020B0604020202020204" pitchFamily="34" charset="0"/>
              </a:rPr>
              <a:t>						         </a:t>
            </a:r>
            <a:r>
              <a:rPr lang="cs-CZ" altLang="cs-CZ" sz="1800">
                <a:cs typeface="Arial" panose="020B0604020202020204" pitchFamily="34" charset="0"/>
              </a:rPr>
              <a:t>tažnost 10 </a:t>
            </a:r>
            <a:r>
              <a:rPr lang="en-US" altLang="cs-CZ" sz="1800">
                <a:cs typeface="Arial" panose="020B0604020202020204" pitchFamily="34" charset="0"/>
              </a:rPr>
              <a:t>~</a:t>
            </a:r>
            <a:r>
              <a:rPr lang="cs-CZ" altLang="cs-CZ" sz="1800">
                <a:cs typeface="Arial" panose="020B0604020202020204" pitchFamily="34" charset="0"/>
              </a:rPr>
              <a:t> 25</a:t>
            </a:r>
            <a:r>
              <a:rPr lang="en-US" altLang="cs-CZ" sz="1800">
                <a:cs typeface="Arial" panose="020B0604020202020204" pitchFamily="34" charset="0"/>
              </a:rPr>
              <a:t>%</a:t>
            </a:r>
          </a:p>
          <a:p>
            <a:pPr lvl="1" eaLnBrk="1" hangingPunct="1">
              <a:buClr>
                <a:schemeClr val="tx1"/>
              </a:buClr>
              <a:buSzTx/>
              <a:buFontTx/>
              <a:buChar char="•"/>
              <a:defRPr/>
            </a:pPr>
            <a:r>
              <a:rPr lang="cs-CZ" altLang="cs-CZ" sz="2400" b="1">
                <a:solidFill>
                  <a:srgbClr val="FFFF00"/>
                </a:solidFill>
                <a:cs typeface="Arial" panose="020B0604020202020204" pitchFamily="34" charset="0"/>
              </a:rPr>
              <a:t>pruty(tyče)</a:t>
            </a:r>
            <a:r>
              <a:rPr lang="cs-CZ" altLang="cs-CZ" sz="2000" b="1">
                <a:cs typeface="Arial" panose="020B0604020202020204" pitchFamily="34" charset="0"/>
              </a:rPr>
              <a:t> </a:t>
            </a:r>
          </a:p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endParaRPr lang="cs-CZ" altLang="cs-CZ" sz="1600" b="1">
              <a:cs typeface="Arial" panose="020B0604020202020204" pitchFamily="34" charset="0"/>
            </a:endParaRPr>
          </a:p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1600" b="1" i="1">
                <a:cs typeface="Arial" panose="020B0604020202020204" pitchFamily="34" charset="0"/>
              </a:rPr>
              <a:t>      jednotlivé pruty / tyče</a:t>
            </a:r>
          </a:p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1600" b="1" i="1">
                <a:cs typeface="Arial" panose="020B0604020202020204" pitchFamily="34" charset="0"/>
              </a:rPr>
              <a:t>	          </a:t>
            </a:r>
            <a:r>
              <a:rPr lang="en-US" altLang="cs-CZ" sz="1600" b="1" i="1">
                <a:cs typeface="Arial" panose="020B0604020202020204" pitchFamily="34" charset="0"/>
              </a:rPr>
              <a:t>Ø</a:t>
            </a:r>
            <a:r>
              <a:rPr lang="cs-CZ" altLang="cs-CZ" sz="1600" b="1" i="1">
                <a:cs typeface="Arial" panose="020B0604020202020204" pitchFamily="34" charset="0"/>
              </a:rPr>
              <a:t> </a:t>
            </a:r>
            <a:r>
              <a:rPr lang="en-US" altLang="cs-CZ" sz="1600" b="1" i="1">
                <a:cs typeface="Arial" panose="020B0604020202020204" pitchFamily="34" charset="0"/>
              </a:rPr>
              <a:t>&gt;</a:t>
            </a:r>
            <a:r>
              <a:rPr lang="cs-CZ" altLang="cs-CZ" sz="1600" b="1" i="1">
                <a:cs typeface="Arial" panose="020B0604020202020204" pitchFamily="34" charset="0"/>
              </a:rPr>
              <a:t> 8mm</a:t>
            </a:r>
            <a:endParaRPr lang="en-US" altLang="cs-CZ" sz="1600" b="1" i="1">
              <a:cs typeface="Arial" panose="020B0604020202020204" pitchFamily="34" charset="0"/>
            </a:endParaRPr>
          </a:p>
          <a:p>
            <a:pPr lvl="2" eaLnBrk="1" hangingPunct="1">
              <a:buClr>
                <a:schemeClr val="tx1"/>
              </a:buClr>
              <a:buFontTx/>
              <a:buNone/>
              <a:defRPr/>
            </a:pPr>
            <a:endParaRPr lang="cs-CZ" altLang="cs-CZ" sz="1600" i="1"/>
          </a:p>
          <a:p>
            <a:pPr eaLnBrk="1" hangingPunct="1">
              <a:defRPr/>
            </a:pPr>
            <a:endParaRPr lang="cs-CZ" altLang="cs-CZ" sz="2800"/>
          </a:p>
        </p:txBody>
      </p:sp>
      <p:pic>
        <p:nvPicPr>
          <p:cNvPr id="15364" name="Picture 4">
            <a:extLst>
              <a:ext uri="{FF2B5EF4-FFF2-40B4-BE49-F238E27FC236}">
                <a16:creationId xmlns:a16="http://schemas.microsoft.com/office/drawing/2014/main" id="{758C6BFE-BFD3-4740-93C7-900E2580A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6100" y="2708275"/>
            <a:ext cx="4537075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5" name="Picture 5">
            <a:extLst>
              <a:ext uri="{FF2B5EF4-FFF2-40B4-BE49-F238E27FC236}">
                <a16:creationId xmlns:a16="http://schemas.microsoft.com/office/drawing/2014/main" id="{66B388AF-0928-4DB6-B2EC-19400111B6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550" y="4314825"/>
            <a:ext cx="3168650" cy="222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5366" name="Object 6">
            <a:extLst>
              <a:ext uri="{FF2B5EF4-FFF2-40B4-BE49-F238E27FC236}">
                <a16:creationId xmlns:a16="http://schemas.microsoft.com/office/drawing/2014/main" id="{6AEF18E1-C10B-4AB8-A051-BD46A476D279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79388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7" name="Obrázek" r:id="rId6" imgW="1619187" imgH="827821" progId="Word.Picture.8">
                  <p:embed/>
                </p:oleObj>
              </mc:Choice>
              <mc:Fallback>
                <p:oleObj name="Obrázek" r:id="rId6" imgW="1619187" imgH="827821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FD2D9564-FFA9-4058-8A3D-4FB55C5674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Vlastnosti a rozdělení</a:t>
            </a: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F8011832-4036-4C25-832C-6684D741414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Char char="•"/>
              <a:defRPr/>
            </a:pPr>
            <a:r>
              <a:rPr lang="cs-CZ" altLang="cs-CZ" sz="2400" b="1">
                <a:solidFill>
                  <a:srgbClr val="FFFF00"/>
                </a:solidFill>
                <a:cs typeface="Arial" panose="020B0604020202020204" pitchFamily="34" charset="0"/>
              </a:rPr>
              <a:t>dráty ve svitcích</a:t>
            </a:r>
          </a:p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endParaRPr lang="cs-CZ" altLang="cs-CZ" sz="2400" b="1">
              <a:solidFill>
                <a:srgbClr val="FFFF00"/>
              </a:solidFill>
              <a:cs typeface="Arial" panose="020B0604020202020204" pitchFamily="34" charset="0"/>
            </a:endParaRPr>
          </a:p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1600" b="1">
                <a:cs typeface="Arial" panose="020B0604020202020204" pitchFamily="34" charset="0"/>
              </a:rPr>
              <a:t>          </a:t>
            </a:r>
            <a:r>
              <a:rPr lang="cs-CZ" altLang="cs-CZ" sz="1600" b="1" i="1">
                <a:cs typeface="Arial" panose="020B0604020202020204" pitchFamily="34" charset="0"/>
              </a:rPr>
              <a:t>dráty ve svitcích</a:t>
            </a:r>
          </a:p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1600" b="1" i="1">
                <a:cs typeface="Arial" panose="020B0604020202020204" pitchFamily="34" charset="0"/>
              </a:rPr>
              <a:t>	           </a:t>
            </a:r>
            <a:r>
              <a:rPr lang="en-US" altLang="cs-CZ" sz="1600" b="1" i="1">
                <a:cs typeface="Arial" panose="020B0604020202020204" pitchFamily="34" charset="0"/>
              </a:rPr>
              <a:t>Ø</a:t>
            </a:r>
            <a:r>
              <a:rPr lang="cs-CZ" altLang="cs-CZ" sz="1600" b="1" i="1">
                <a:cs typeface="Arial" panose="020B0604020202020204" pitchFamily="34" charset="0"/>
              </a:rPr>
              <a:t> </a:t>
            </a:r>
            <a:r>
              <a:rPr lang="en-US" altLang="cs-CZ" sz="1600" b="1" i="1">
                <a:cs typeface="Arial" panose="020B0604020202020204" pitchFamily="34" charset="0"/>
              </a:rPr>
              <a:t>≤</a:t>
            </a:r>
            <a:r>
              <a:rPr lang="cs-CZ" altLang="cs-CZ" sz="1600" b="1" i="1">
                <a:cs typeface="Arial" panose="020B0604020202020204" pitchFamily="34" charset="0"/>
              </a:rPr>
              <a:t> 14mm</a:t>
            </a:r>
            <a:endParaRPr lang="en-US" altLang="cs-CZ" sz="1600" b="1" i="1">
              <a:cs typeface="Arial" panose="020B0604020202020204" pitchFamily="34" charset="0"/>
            </a:endParaRPr>
          </a:p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endParaRPr lang="cs-CZ" altLang="cs-CZ" sz="2400" b="1" i="1">
              <a:solidFill>
                <a:srgbClr val="FFFF00"/>
              </a:solidFill>
              <a:cs typeface="Arial" panose="020B0604020202020204" pitchFamily="34" charset="0"/>
            </a:endParaRPr>
          </a:p>
        </p:txBody>
      </p:sp>
      <p:pic>
        <p:nvPicPr>
          <p:cNvPr id="17412" name="Picture 3">
            <a:extLst>
              <a:ext uri="{FF2B5EF4-FFF2-40B4-BE49-F238E27FC236}">
                <a16:creationId xmlns:a16="http://schemas.microsoft.com/office/drawing/2014/main" id="{FE58C184-DC7D-4353-8647-A0B57DDD1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6100" y="1773238"/>
            <a:ext cx="4537075" cy="4824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5">
            <a:extLst>
              <a:ext uri="{FF2B5EF4-FFF2-40B4-BE49-F238E27FC236}">
                <a16:creationId xmlns:a16="http://schemas.microsoft.com/office/drawing/2014/main" id="{C9F50962-4487-4901-8E66-5BC3C15FAD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88" y="3789363"/>
            <a:ext cx="2946400" cy="27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7414" name="Object 6">
            <a:extLst>
              <a:ext uri="{FF2B5EF4-FFF2-40B4-BE49-F238E27FC236}">
                <a16:creationId xmlns:a16="http://schemas.microsoft.com/office/drawing/2014/main" id="{B04333E6-4F80-406C-BD50-68F28F84803E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79388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5" name="Obrázek" r:id="rId6" imgW="1619187" imgH="827821" progId="Word.Picture.8">
                  <p:embed/>
                </p:oleObj>
              </mc:Choice>
              <mc:Fallback>
                <p:oleObj name="Obrázek" r:id="rId6" imgW="1619187" imgH="827821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8A4684D5-041F-4518-B19A-DD6E5DBB3F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Vlastnosti a rozdělení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20448371-1544-4BEA-ACB7-BC97D6BDCDD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Char char="•"/>
              <a:defRPr/>
            </a:pPr>
            <a:r>
              <a:rPr lang="cs-CZ" altLang="cs-CZ" sz="2400" b="1">
                <a:solidFill>
                  <a:srgbClr val="FFFF00"/>
                </a:solidFill>
                <a:cs typeface="Arial" panose="020B0604020202020204" pitchFamily="34" charset="0"/>
              </a:rPr>
              <a:t>sítě</a:t>
            </a:r>
          </a:p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endParaRPr lang="cs-CZ" altLang="cs-CZ" sz="1600" b="1" i="1">
              <a:cs typeface="Arial" panose="020B0604020202020204" pitchFamily="34" charset="0"/>
            </a:endParaRPr>
          </a:p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1600" b="1" i="1">
                <a:cs typeface="Arial" panose="020B0604020202020204" pitchFamily="34" charset="0"/>
              </a:rPr>
              <a:t>        nejčastěji používané</a:t>
            </a:r>
          </a:p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1600" b="1" i="1">
                <a:cs typeface="Arial" panose="020B0604020202020204" pitchFamily="34" charset="0"/>
              </a:rPr>
              <a:t>       průměry drátů pro sítě</a:t>
            </a:r>
          </a:p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1600" b="1" i="1">
                <a:cs typeface="Arial" panose="020B0604020202020204" pitchFamily="34" charset="0"/>
              </a:rPr>
              <a:t>             </a:t>
            </a:r>
            <a:r>
              <a:rPr lang="en-US" altLang="cs-CZ" sz="1600" b="1" i="1">
                <a:cs typeface="Arial" panose="020B0604020202020204" pitchFamily="34" charset="0"/>
              </a:rPr>
              <a:t>Ø</a:t>
            </a:r>
            <a:r>
              <a:rPr lang="cs-CZ" altLang="cs-CZ" sz="1600" b="1" i="1">
                <a:cs typeface="Arial" panose="020B0604020202020204" pitchFamily="34" charset="0"/>
              </a:rPr>
              <a:t> 4, 5, 6, 8 mm</a:t>
            </a:r>
            <a:endParaRPr lang="en-US" altLang="cs-CZ" sz="1600" b="1" i="1">
              <a:cs typeface="Arial" panose="020B0604020202020204" pitchFamily="34" charset="0"/>
            </a:endParaRPr>
          </a:p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endParaRPr lang="cs-CZ" altLang="cs-CZ" sz="2400" b="1">
              <a:solidFill>
                <a:srgbClr val="FFFF00"/>
              </a:solidFill>
              <a:cs typeface="Arial" panose="020B0604020202020204" pitchFamily="34" charset="0"/>
            </a:endParaRPr>
          </a:p>
        </p:txBody>
      </p:sp>
      <p:pic>
        <p:nvPicPr>
          <p:cNvPr id="19460" name="Picture 4">
            <a:extLst>
              <a:ext uri="{FF2B5EF4-FFF2-40B4-BE49-F238E27FC236}">
                <a16:creationId xmlns:a16="http://schemas.microsoft.com/office/drawing/2014/main" id="{03F9BF5F-09B3-4A2F-9450-6F6223034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6100" y="1773238"/>
            <a:ext cx="4537075" cy="485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1" name="Picture 5">
            <a:extLst>
              <a:ext uri="{FF2B5EF4-FFF2-40B4-BE49-F238E27FC236}">
                <a16:creationId xmlns:a16="http://schemas.microsoft.com/office/drawing/2014/main" id="{F4E048F4-1A30-4A77-9995-12264CD88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0113" y="3789363"/>
            <a:ext cx="3095625" cy="277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9462" name="Object 6">
            <a:extLst>
              <a:ext uri="{FF2B5EF4-FFF2-40B4-BE49-F238E27FC236}">
                <a16:creationId xmlns:a16="http://schemas.microsoft.com/office/drawing/2014/main" id="{4A68DD54-F3B7-4C4C-83A6-326AE8A5EA22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79388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3" name="Obrázek" r:id="rId6" imgW="1619187" imgH="827821" progId="Word.Picture.8">
                  <p:embed/>
                </p:oleObj>
              </mc:Choice>
              <mc:Fallback>
                <p:oleObj name="Obrázek" r:id="rId6" imgW="1619187" imgH="827821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A617851D-C9EB-4823-A1F6-3819A39783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Vlastnosti a rozdělení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6E74A48F-9A97-435E-92EE-46887809592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Char char="•"/>
              <a:defRPr/>
            </a:pPr>
            <a:r>
              <a:rPr lang="cs-CZ" altLang="cs-CZ" sz="2400" b="1">
                <a:solidFill>
                  <a:srgbClr val="FFFF00"/>
                </a:solidFill>
                <a:cs typeface="Arial" panose="020B0604020202020204" pitchFamily="34" charset="0"/>
              </a:rPr>
              <a:t>příhradoviny</a:t>
            </a:r>
          </a:p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1600" b="1" i="1">
                <a:cs typeface="Arial" panose="020B0604020202020204" pitchFamily="34" charset="0"/>
              </a:rPr>
              <a:t> </a:t>
            </a:r>
          </a:p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1600" b="1" i="1">
                <a:cs typeface="Arial" panose="020B0604020202020204" pitchFamily="34" charset="0"/>
              </a:rPr>
              <a:t>  prostorově uspořádaná </a:t>
            </a:r>
          </a:p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1600" b="1" i="1">
                <a:cs typeface="Arial" panose="020B0604020202020204" pitchFamily="34" charset="0"/>
              </a:rPr>
              <a:t>      svařovaná výztuž</a:t>
            </a:r>
          </a:p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1600" b="1" i="1">
                <a:cs typeface="Arial" panose="020B0604020202020204" pitchFamily="34" charset="0"/>
              </a:rPr>
              <a:t>           </a:t>
            </a:r>
            <a:endParaRPr lang="cs-CZ" altLang="cs-CZ" sz="2400" b="1">
              <a:solidFill>
                <a:srgbClr val="FFFF00"/>
              </a:solidFill>
              <a:cs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</p:txBody>
      </p:sp>
      <p:pic>
        <p:nvPicPr>
          <p:cNvPr id="21508" name="Picture 4">
            <a:extLst>
              <a:ext uri="{FF2B5EF4-FFF2-40B4-BE49-F238E27FC236}">
                <a16:creationId xmlns:a16="http://schemas.microsoft.com/office/drawing/2014/main" id="{DAE6C943-5CED-4D36-837C-919EDF1D2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6100" y="1773238"/>
            <a:ext cx="4537075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9" name="Picture 5">
            <a:extLst>
              <a:ext uri="{FF2B5EF4-FFF2-40B4-BE49-F238E27FC236}">
                <a16:creationId xmlns:a16="http://schemas.microsoft.com/office/drawing/2014/main" id="{58DF98D7-2C90-49D4-B5E6-5BAFA3884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088" y="3789363"/>
            <a:ext cx="3201987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1510" name="Object 6">
            <a:extLst>
              <a:ext uri="{FF2B5EF4-FFF2-40B4-BE49-F238E27FC236}">
                <a16:creationId xmlns:a16="http://schemas.microsoft.com/office/drawing/2014/main" id="{71F7334D-ACAF-4B95-80E5-ABAC2117E158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79388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1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4F2B7268-90C6-42C4-B15A-BCD4912383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63713" y="274638"/>
            <a:ext cx="69230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Vlastnosti a rozdělení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079DED16-B908-4017-BA3E-5BAB548B70F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686800" cy="4533900"/>
          </a:xfrm>
        </p:spPr>
        <p:txBody>
          <a:bodyPr/>
          <a:lstStyle/>
          <a:p>
            <a:pPr marL="609600" indent="-609600" eaLnBrk="1" hangingPunct="1">
              <a:buClr>
                <a:schemeClr val="tx1"/>
              </a:buClr>
              <a:buFontTx/>
              <a:buNone/>
              <a:defRPr/>
            </a:pPr>
            <a:r>
              <a:rPr lang="cs-CZ" altLang="cs-CZ" sz="2000" b="1">
                <a:cs typeface="Arial" panose="020B0604020202020204" pitchFamily="34" charset="0"/>
              </a:rPr>
              <a:t>b)   </a:t>
            </a:r>
            <a:r>
              <a:rPr lang="cs-CZ" altLang="cs-CZ" sz="2400" b="1" u="sng">
                <a:cs typeface="Arial" panose="020B0604020202020204" pitchFamily="34" charset="0"/>
              </a:rPr>
              <a:t>Předpínací výztuž</a:t>
            </a:r>
            <a:r>
              <a:rPr lang="cs-CZ" altLang="cs-CZ" sz="1800" u="sng">
                <a:cs typeface="Arial" panose="020B0604020202020204" pitchFamily="34" charset="0"/>
              </a:rPr>
              <a:t> (tvrdá výztuž)</a:t>
            </a:r>
            <a:r>
              <a:rPr lang="cs-CZ" altLang="cs-CZ" sz="2000" u="sng">
                <a:cs typeface="Arial" panose="020B0604020202020204" pitchFamily="34" charset="0"/>
              </a:rPr>
              <a:t> </a:t>
            </a:r>
            <a:r>
              <a:rPr lang="cs-CZ" altLang="cs-CZ" sz="1800">
                <a:cs typeface="Arial" panose="020B0604020202020204" pitchFamily="34" charset="0"/>
              </a:rPr>
              <a:t>– pevnost 1000 </a:t>
            </a:r>
            <a:r>
              <a:rPr lang="en-US" altLang="cs-CZ" sz="1800">
                <a:cs typeface="Arial" panose="020B0604020202020204" pitchFamily="34" charset="0"/>
              </a:rPr>
              <a:t>~</a:t>
            </a:r>
            <a:r>
              <a:rPr lang="cs-CZ" altLang="cs-CZ" sz="1800">
                <a:cs typeface="Arial" panose="020B0604020202020204" pitchFamily="34" charset="0"/>
              </a:rPr>
              <a:t> 2000 Mpa, 				                   ale menší tažnost !</a:t>
            </a:r>
            <a:endParaRPr lang="en-US" altLang="cs-CZ" sz="1800" u="sng">
              <a:cs typeface="Arial" panose="020B0604020202020204" pitchFamily="34" charset="0"/>
            </a:endParaRPr>
          </a:p>
          <a:p>
            <a:pPr marL="990600" lvl="1" indent="-533400" eaLnBrk="1" hangingPunct="1">
              <a:buClr>
                <a:schemeClr val="tx1"/>
              </a:buClr>
              <a:buSzTx/>
              <a:buFontTx/>
              <a:buChar char="•"/>
              <a:defRPr/>
            </a:pPr>
            <a:r>
              <a:rPr lang="cs-CZ" altLang="cs-CZ" sz="2400" b="1">
                <a:solidFill>
                  <a:srgbClr val="FFFF00"/>
                </a:solidFill>
                <a:cs typeface="Arial" panose="020B0604020202020204" pitchFamily="34" charset="0"/>
              </a:rPr>
              <a:t>patentované dráty</a:t>
            </a:r>
            <a:endParaRPr lang="cs-CZ" altLang="cs-CZ" sz="2400">
              <a:cs typeface="Arial" panose="020B0604020202020204" pitchFamily="34" charset="0"/>
            </a:endParaRPr>
          </a:p>
          <a:p>
            <a:pPr marL="1371600" lvl="2" indent="-457200" eaLnBrk="1" hangingPunct="1">
              <a:buClr>
                <a:schemeClr val="tx1"/>
              </a:buClr>
              <a:buFontTx/>
              <a:buNone/>
              <a:defRPr/>
            </a:pPr>
            <a:endParaRPr lang="en-US" altLang="cs-CZ"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chemeClr val="tx1"/>
              </a:buClr>
              <a:buFontTx/>
              <a:buChar char="•"/>
              <a:defRPr/>
            </a:pPr>
            <a:endParaRPr lang="cs-CZ" altLang="cs-CZ" sz="2000" b="1" u="sng"/>
          </a:p>
          <a:p>
            <a:pPr marL="609600" indent="-609600" eaLnBrk="1" hangingPunct="1">
              <a:buClr>
                <a:schemeClr val="tx1"/>
              </a:buClr>
              <a:buFontTx/>
              <a:buNone/>
              <a:defRPr/>
            </a:pPr>
            <a:endParaRPr lang="cs-CZ" altLang="cs-CZ" sz="2000" b="1" u="sng"/>
          </a:p>
          <a:p>
            <a:pPr marL="609600" indent="-609600" eaLnBrk="1" hangingPunct="1">
              <a:buClr>
                <a:schemeClr val="tx1"/>
              </a:buClr>
              <a:buFont typeface="Wingdings" panose="05000000000000000000" pitchFamily="2" charset="2"/>
              <a:buNone/>
              <a:defRPr/>
            </a:pPr>
            <a:endParaRPr lang="cs-CZ" altLang="cs-CZ" sz="2000" b="1" u="sng"/>
          </a:p>
          <a:p>
            <a:pPr marL="1752600" lvl="3" indent="-381000" eaLnBrk="1" hangingPunct="1">
              <a:buClr>
                <a:schemeClr val="tx1"/>
              </a:buClr>
              <a:buFontTx/>
              <a:buNone/>
              <a:defRPr/>
            </a:pPr>
            <a:endParaRPr lang="cs-CZ" altLang="cs-CZ" sz="2400">
              <a:cs typeface="Arial" panose="020B0604020202020204" pitchFamily="34" charset="0"/>
            </a:endParaRPr>
          </a:p>
          <a:p>
            <a:pPr marL="609600" indent="-609600" eaLnBrk="1" hangingPunct="1">
              <a:defRPr/>
            </a:pPr>
            <a:endParaRPr lang="cs-CZ" altLang="cs-CZ" sz="2800"/>
          </a:p>
        </p:txBody>
      </p:sp>
      <p:pic>
        <p:nvPicPr>
          <p:cNvPr id="22532" name="Picture 4">
            <a:extLst>
              <a:ext uri="{FF2B5EF4-FFF2-40B4-BE49-F238E27FC236}">
                <a16:creationId xmlns:a16="http://schemas.microsoft.com/office/drawing/2014/main" id="{B0BBB6DA-6D92-42B2-A81C-1D2012793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6100" y="2997200"/>
            <a:ext cx="4537075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5">
            <a:extLst>
              <a:ext uri="{FF2B5EF4-FFF2-40B4-BE49-F238E27FC236}">
                <a16:creationId xmlns:a16="http://schemas.microsoft.com/office/drawing/2014/main" id="{435BCB40-A542-48F0-B662-CFAB92C8F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088" y="2997200"/>
            <a:ext cx="3168650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2534" name="Object 6">
            <a:extLst>
              <a:ext uri="{FF2B5EF4-FFF2-40B4-BE49-F238E27FC236}">
                <a16:creationId xmlns:a16="http://schemas.microsoft.com/office/drawing/2014/main" id="{AF600777-ED79-4D28-96CF-3562AA42A845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79388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5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>
            <a:extLst>
              <a:ext uri="{FF2B5EF4-FFF2-40B4-BE49-F238E27FC236}">
                <a16:creationId xmlns:a16="http://schemas.microsoft.com/office/drawing/2014/main" id="{5AF2BF49-AE12-43A3-A80F-F72A94C3FF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Vlastnosti a rozdělení</a:t>
            </a:r>
          </a:p>
        </p:txBody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EBD185E8-D18C-4A4B-A74E-16EF3DC2123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96975"/>
            <a:ext cx="8686800" cy="4937125"/>
          </a:xfrm>
        </p:spPr>
        <p:txBody>
          <a:bodyPr/>
          <a:lstStyle/>
          <a:p>
            <a:pPr marL="609600" indent="-609600" eaLnBrk="1" hangingPunct="1">
              <a:buClr>
                <a:schemeClr val="tx1"/>
              </a:buClr>
              <a:buFontTx/>
              <a:buNone/>
              <a:defRPr/>
            </a:pPr>
            <a:r>
              <a:rPr lang="cs-CZ" altLang="cs-CZ" sz="2800" b="1">
                <a:cs typeface="Arial" panose="020B0604020202020204" pitchFamily="34" charset="0"/>
              </a:rPr>
              <a:t>d) Rozptýlená výztuž: </a:t>
            </a:r>
          </a:p>
          <a:p>
            <a:pPr marL="609600" indent="-609600" eaLnBrk="1" hangingPunct="1">
              <a:buClr>
                <a:schemeClr val="tx1"/>
              </a:buClr>
              <a:buFontTx/>
              <a:buNone/>
              <a:defRPr/>
            </a:pPr>
            <a:endParaRPr lang="cs-CZ" altLang="cs-CZ" sz="2800" b="1"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chemeClr val="tx1"/>
              </a:buClr>
              <a:buFontTx/>
              <a:buNone/>
              <a:defRPr/>
            </a:pPr>
            <a:r>
              <a:rPr lang="cs-CZ" altLang="cs-CZ" sz="2400" b="1">
                <a:cs typeface="Arial" panose="020B0604020202020204" pitchFamily="34" charset="0"/>
              </a:rPr>
              <a:t>pro zlepšení vlastností betonu</a:t>
            </a:r>
          </a:p>
          <a:p>
            <a:pPr marL="609600" indent="-609600" eaLnBrk="1" hangingPunct="1">
              <a:buClr>
                <a:schemeClr val="tx1"/>
              </a:buClr>
              <a:buFontTx/>
              <a:buNone/>
              <a:defRPr/>
            </a:pPr>
            <a:endParaRPr lang="cs-CZ" altLang="cs-CZ" sz="2400" b="1"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chemeClr val="tx1"/>
              </a:buClr>
              <a:buFontTx/>
              <a:buNone/>
              <a:defRPr/>
            </a:pPr>
            <a:r>
              <a:rPr lang="cs-CZ" altLang="cs-CZ" sz="2400" b="1">
                <a:cs typeface="Arial" panose="020B0604020202020204" pitchFamily="34" charset="0"/>
              </a:rPr>
              <a:t>drátky z oceli, skla, plastických látek </a:t>
            </a:r>
          </a:p>
          <a:p>
            <a:pPr marL="609600" indent="-609600" eaLnBrk="1" hangingPunct="1">
              <a:buClr>
                <a:schemeClr val="tx1"/>
              </a:buClr>
              <a:buFontTx/>
              <a:buNone/>
              <a:defRPr/>
            </a:pPr>
            <a:endParaRPr lang="cs-CZ" altLang="cs-CZ" sz="2400" b="1"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chemeClr val="tx1"/>
              </a:buClr>
              <a:buFontTx/>
              <a:buNone/>
              <a:defRPr/>
            </a:pPr>
            <a:r>
              <a:rPr lang="cs-CZ" altLang="cs-CZ" sz="2400" b="1">
                <a:cs typeface="Arial" panose="020B0604020202020204" pitchFamily="34" charset="0"/>
              </a:rPr>
              <a:t>do délky 50mm a průměru 0,3mm</a:t>
            </a:r>
          </a:p>
          <a:p>
            <a:pPr marL="609600" indent="-609600" eaLnBrk="1" hangingPunct="1">
              <a:buClr>
                <a:schemeClr val="tx1"/>
              </a:buClr>
              <a:buFontTx/>
              <a:buNone/>
              <a:defRPr/>
            </a:pPr>
            <a:endParaRPr lang="cs-CZ" altLang="cs-CZ" sz="2400" b="1"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chemeClr val="tx1"/>
              </a:buClr>
              <a:buFontTx/>
              <a:buNone/>
              <a:defRPr/>
            </a:pPr>
            <a:r>
              <a:rPr lang="cs-CZ" altLang="cs-CZ" sz="2400" b="1">
                <a:cs typeface="Arial" panose="020B0604020202020204" pitchFamily="34" charset="0"/>
              </a:rPr>
              <a:t>dávkování 0,2 až 6% z hmotnosti cementu</a:t>
            </a:r>
          </a:p>
          <a:p>
            <a:pPr marL="609600" indent="-609600" eaLnBrk="1" hangingPunct="1">
              <a:buClr>
                <a:schemeClr val="tx1"/>
              </a:buClr>
              <a:buFontTx/>
              <a:buNone/>
              <a:defRPr/>
            </a:pPr>
            <a:endParaRPr lang="cs-CZ" altLang="cs-CZ" sz="2400" b="1"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chemeClr val="tx1"/>
              </a:buClr>
              <a:buFontTx/>
              <a:buNone/>
              <a:defRPr/>
            </a:pPr>
            <a:r>
              <a:rPr lang="cs-CZ" altLang="cs-CZ" sz="2400" b="1">
                <a:cs typeface="Arial" panose="020B0604020202020204" pitchFamily="34" charset="0"/>
              </a:rPr>
              <a:t>čím větší obsah vláken, tím se beton obtížněji zpracovává</a:t>
            </a:r>
          </a:p>
          <a:p>
            <a:pPr marL="609600" indent="-609600" eaLnBrk="1" hangingPunct="1">
              <a:buClr>
                <a:schemeClr val="tx1"/>
              </a:buClr>
              <a:buFontTx/>
              <a:buNone/>
              <a:defRPr/>
            </a:pPr>
            <a:endParaRPr lang="en-US" altLang="cs-CZ" sz="2400"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chemeClr val="tx1"/>
              </a:buClr>
              <a:buFontTx/>
              <a:buChar char="•"/>
              <a:defRPr/>
            </a:pPr>
            <a:endParaRPr lang="cs-CZ" altLang="cs-CZ" sz="2000" b="1" u="sng"/>
          </a:p>
          <a:p>
            <a:pPr marL="609600" indent="-609600" eaLnBrk="1" hangingPunct="1">
              <a:buClr>
                <a:schemeClr val="tx1"/>
              </a:buClr>
              <a:buFontTx/>
              <a:buNone/>
              <a:defRPr/>
            </a:pPr>
            <a:endParaRPr lang="cs-CZ" altLang="cs-CZ" sz="2000" b="1" u="sng"/>
          </a:p>
          <a:p>
            <a:pPr marL="609600" indent="-609600" eaLnBrk="1" hangingPunct="1">
              <a:buClr>
                <a:schemeClr val="tx1"/>
              </a:buClr>
              <a:buFont typeface="Wingdings" panose="05000000000000000000" pitchFamily="2" charset="2"/>
              <a:buNone/>
              <a:defRPr/>
            </a:pPr>
            <a:endParaRPr lang="cs-CZ" altLang="cs-CZ" sz="2000" b="1" u="sng"/>
          </a:p>
          <a:p>
            <a:pPr marL="1752600" lvl="3" indent="-381000" eaLnBrk="1" hangingPunct="1">
              <a:buClr>
                <a:schemeClr val="tx1"/>
              </a:buClr>
              <a:buFontTx/>
              <a:buNone/>
              <a:defRPr/>
            </a:pPr>
            <a:endParaRPr lang="cs-CZ" altLang="cs-CZ" sz="2400">
              <a:cs typeface="Arial" panose="020B0604020202020204" pitchFamily="34" charset="0"/>
            </a:endParaRPr>
          </a:p>
          <a:p>
            <a:pPr marL="609600" indent="-609600"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23556" name="Object 4">
            <a:extLst>
              <a:ext uri="{FF2B5EF4-FFF2-40B4-BE49-F238E27FC236}">
                <a16:creationId xmlns:a16="http://schemas.microsoft.com/office/drawing/2014/main" id="{4E15B984-AF16-4D9D-B458-57344C7BB267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79388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7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EA5B2330-699F-4EA5-B4C9-40F0182D36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Vlastnosti a rozdělení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0F224B24-B051-47E7-8FD9-6FF20809990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Char char="•"/>
              <a:defRPr/>
            </a:pPr>
            <a:r>
              <a:rPr lang="cs-CZ" altLang="cs-CZ" sz="2400" b="1">
                <a:solidFill>
                  <a:srgbClr val="FFFF00"/>
                </a:solidFill>
                <a:cs typeface="Arial" panose="020B0604020202020204" pitchFamily="34" charset="0"/>
              </a:rPr>
              <a:t> skleněná vlákna</a:t>
            </a:r>
          </a:p>
        </p:txBody>
      </p:sp>
      <p:pic>
        <p:nvPicPr>
          <p:cNvPr id="25604" name="Picture 4">
            <a:extLst>
              <a:ext uri="{FF2B5EF4-FFF2-40B4-BE49-F238E27FC236}">
                <a16:creationId xmlns:a16="http://schemas.microsoft.com/office/drawing/2014/main" id="{ECBBA857-05A0-492C-B554-5F5ACCF75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538" y="1773238"/>
            <a:ext cx="4465637" cy="4824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5" name="Picture 5">
            <a:extLst>
              <a:ext uri="{FF2B5EF4-FFF2-40B4-BE49-F238E27FC236}">
                <a16:creationId xmlns:a16="http://schemas.microsoft.com/office/drawing/2014/main" id="{7205F2EB-5751-4423-8022-74A1F0AF8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088" y="2349500"/>
            <a:ext cx="3313112" cy="422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5606" name="Object 6">
            <a:extLst>
              <a:ext uri="{FF2B5EF4-FFF2-40B4-BE49-F238E27FC236}">
                <a16:creationId xmlns:a16="http://schemas.microsoft.com/office/drawing/2014/main" id="{9AFCBA77-1A00-4780-8532-FD74A2262698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79388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7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D21469BE-B0DF-4E46-A697-2B74A62CB8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Vlastnosti a rozdělení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F59E253-1536-4E02-8B24-B80EC264A8F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Char char="•"/>
              <a:defRPr/>
            </a:pPr>
            <a:r>
              <a:rPr lang="cs-CZ" altLang="cs-CZ" sz="2400" b="1">
                <a:solidFill>
                  <a:srgbClr val="FFFF00"/>
                </a:solidFill>
                <a:cs typeface="Arial" panose="020B0604020202020204" pitchFamily="34" charset="0"/>
              </a:rPr>
              <a:t> uhlíkové lamely</a:t>
            </a:r>
          </a:p>
        </p:txBody>
      </p:sp>
      <p:pic>
        <p:nvPicPr>
          <p:cNvPr id="26628" name="Picture 4">
            <a:extLst>
              <a:ext uri="{FF2B5EF4-FFF2-40B4-BE49-F238E27FC236}">
                <a16:creationId xmlns:a16="http://schemas.microsoft.com/office/drawing/2014/main" id="{7A049AB3-E602-4FAE-8B9D-63700B2ED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6100" y="1773238"/>
            <a:ext cx="4573588" cy="485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9" name="Picture 5">
            <a:extLst>
              <a:ext uri="{FF2B5EF4-FFF2-40B4-BE49-F238E27FC236}">
                <a16:creationId xmlns:a16="http://schemas.microsoft.com/office/drawing/2014/main" id="{F52E081C-8E18-4ACC-9E79-5A6FDFD05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0113" y="4581525"/>
            <a:ext cx="3167062" cy="198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30" name="Picture 6">
            <a:extLst>
              <a:ext uri="{FF2B5EF4-FFF2-40B4-BE49-F238E27FC236}">
                <a16:creationId xmlns:a16="http://schemas.microsoft.com/office/drawing/2014/main" id="{1AEBBA48-488D-4EC5-ADA1-C556769CB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0113" y="2273300"/>
            <a:ext cx="3167062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6631" name="Object 7">
            <a:extLst>
              <a:ext uri="{FF2B5EF4-FFF2-40B4-BE49-F238E27FC236}">
                <a16:creationId xmlns:a16="http://schemas.microsoft.com/office/drawing/2014/main" id="{EDDD2008-62F0-4032-AC0E-2A76F8391A5F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79388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2" name="Obrázek" r:id="rId6" imgW="1619187" imgH="827821" progId="Word.Picture.8">
                  <p:embed/>
                </p:oleObj>
              </mc:Choice>
              <mc:Fallback>
                <p:oleObj name="Obrázek" r:id="rId6" imgW="1619187" imgH="827821" progId="Word.Picture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4D6A51D4-BDFC-4A07-9206-2CD9066069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Vlastnosti a rozdělení</a:t>
            </a:r>
          </a:p>
        </p:txBody>
      </p:sp>
      <p:sp>
        <p:nvSpPr>
          <p:cNvPr id="18435" name="AutoShape 3">
            <a:extLst>
              <a:ext uri="{FF2B5EF4-FFF2-40B4-BE49-F238E27FC236}">
                <a16:creationId xmlns:a16="http://schemas.microsoft.com/office/drawing/2014/main" id="{F0E81E4D-78C0-41D4-B2DF-72F9756F8013}"/>
              </a:ext>
            </a:extLst>
          </p:cNvPr>
          <p:cNvSpPr>
            <a:spLocks noGrp="1" noChangeAspect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Char char="•"/>
              <a:defRPr/>
            </a:pPr>
            <a:r>
              <a:rPr lang="cs-CZ" altLang="cs-CZ" sz="2400" b="1">
                <a:solidFill>
                  <a:srgbClr val="FFFF00"/>
                </a:solidFill>
                <a:cs typeface="Arial" panose="020B0604020202020204" pitchFamily="34" charset="0"/>
              </a:rPr>
              <a:t> aramidová vlákna</a:t>
            </a:r>
          </a:p>
        </p:txBody>
      </p:sp>
      <p:pic>
        <p:nvPicPr>
          <p:cNvPr id="27652" name="Picture 4">
            <a:extLst>
              <a:ext uri="{FF2B5EF4-FFF2-40B4-BE49-F238E27FC236}">
                <a16:creationId xmlns:a16="http://schemas.microsoft.com/office/drawing/2014/main" id="{00C152ED-BA19-43C5-8812-5E1DB6BF1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773238"/>
            <a:ext cx="4321175" cy="483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3" name="Picture 5">
            <a:extLst>
              <a:ext uri="{FF2B5EF4-FFF2-40B4-BE49-F238E27FC236}">
                <a16:creationId xmlns:a16="http://schemas.microsoft.com/office/drawing/2014/main" id="{A38B257A-22D6-4C70-B505-7F2E03A7A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0113" y="2276475"/>
            <a:ext cx="3384550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7654" name="Object 6">
            <a:extLst>
              <a:ext uri="{FF2B5EF4-FFF2-40B4-BE49-F238E27FC236}">
                <a16:creationId xmlns:a16="http://schemas.microsoft.com/office/drawing/2014/main" id="{3D03BBD8-7834-4099-B757-76084009A5EB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79388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5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412C8F02-E9D0-45CA-92E5-751C7EB0F6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Výroba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28C84A2F-804B-4B41-A2BE-975A7326580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02588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Výroba výztuže pro betonové konstrukce se v našich podmínkách vyrábí v mechanizovaných výrobnách – </a:t>
            </a:r>
            <a:r>
              <a:rPr lang="cs-CZ" altLang="cs-CZ" sz="2400" u="sng">
                <a:solidFill>
                  <a:srgbClr val="FFFF00"/>
                </a:solidFill>
              </a:rPr>
              <a:t>armovnách</a:t>
            </a:r>
            <a:r>
              <a:rPr lang="cs-CZ" altLang="cs-CZ" sz="2400"/>
              <a:t>.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Jsou to ve většině případů lehké halové objekty, které jsou vybaveny jeřábem pro manipulaci s těžkými břemeny. </a:t>
            </a:r>
            <a:r>
              <a:rPr lang="cs-CZ" altLang="cs-CZ" sz="2400" u="sng"/>
              <a:t>Jejich výrobní prostory jsou většinou rozděleny na dvě části.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	- </a:t>
            </a:r>
            <a:r>
              <a:rPr lang="cs-CZ" altLang="cs-CZ" sz="2400" u="sng"/>
              <a:t>pro výrobu tradiční výztuže vázané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	- </a:t>
            </a:r>
            <a:r>
              <a:rPr lang="cs-CZ" altLang="cs-CZ" sz="2400" u="sng"/>
              <a:t>pro výrobu a zpracování výztuže svařované.</a:t>
            </a:r>
          </a:p>
        </p:txBody>
      </p:sp>
      <p:graphicFrame>
        <p:nvGraphicFramePr>
          <p:cNvPr id="28676" name="Object 4">
            <a:extLst>
              <a:ext uri="{FF2B5EF4-FFF2-40B4-BE49-F238E27FC236}">
                <a16:creationId xmlns:a16="http://schemas.microsoft.com/office/drawing/2014/main" id="{34CBC214-D0AD-40E7-BD87-978907CF83CE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7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A50E9D09-DC3C-49A5-99D8-5FD4ABBC02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Výroba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ED1BCADE-5C5A-4D84-B184-346DE7FCD62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600200"/>
            <a:ext cx="3529012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 u="sng"/>
              <a:t>Centrální armovny</a:t>
            </a:r>
          </a:p>
          <a:p>
            <a:pPr eaLnBrk="1" hangingPunct="1">
              <a:defRPr/>
            </a:pPr>
            <a:r>
              <a:rPr lang="cs-CZ" altLang="cs-CZ" sz="2800" i="1"/>
              <a:t>Rovnačky</a:t>
            </a:r>
          </a:p>
          <a:p>
            <a:pPr eaLnBrk="1" hangingPunct="1">
              <a:defRPr/>
            </a:pPr>
            <a:r>
              <a:rPr lang="cs-CZ" altLang="cs-CZ" sz="2800" i="1"/>
              <a:t>Stříhačky</a:t>
            </a:r>
          </a:p>
          <a:p>
            <a:pPr eaLnBrk="1" hangingPunct="1">
              <a:defRPr/>
            </a:pPr>
            <a:r>
              <a:rPr lang="cs-CZ" altLang="cs-CZ" sz="2800" i="1"/>
              <a:t>Ohýbací  stroje</a:t>
            </a:r>
          </a:p>
          <a:p>
            <a:pPr eaLnBrk="1" hangingPunct="1">
              <a:defRPr/>
            </a:pPr>
            <a:r>
              <a:rPr lang="cs-CZ" altLang="cs-CZ" sz="2800" i="1"/>
              <a:t>Stroje na výrobu třmínků</a:t>
            </a:r>
          </a:p>
          <a:p>
            <a:pPr eaLnBrk="1" hangingPunct="1">
              <a:defRPr/>
            </a:pPr>
            <a:r>
              <a:rPr lang="cs-CZ" altLang="cs-CZ" sz="2800" i="1"/>
              <a:t>Svařovací agregáty</a:t>
            </a:r>
          </a:p>
          <a:p>
            <a:pPr eaLnBrk="1" hangingPunct="1">
              <a:defRPr/>
            </a:pPr>
            <a:r>
              <a:rPr lang="cs-CZ" altLang="cs-CZ" sz="2800" i="1"/>
              <a:t>Speciální stroje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u="sng"/>
          </a:p>
        </p:txBody>
      </p:sp>
      <p:sp>
        <p:nvSpPr>
          <p:cNvPr id="71686" name="Rectangle 6">
            <a:extLst>
              <a:ext uri="{FF2B5EF4-FFF2-40B4-BE49-F238E27FC236}">
                <a16:creationId xmlns:a16="http://schemas.microsoft.com/office/drawing/2014/main" id="{397919F0-4F8F-4E0F-8211-9BD263D8A6C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779838" y="1268413"/>
            <a:ext cx="5364162" cy="486568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</p:txBody>
      </p:sp>
      <p:graphicFrame>
        <p:nvGraphicFramePr>
          <p:cNvPr id="29701" name="Object 4">
            <a:extLst>
              <a:ext uri="{FF2B5EF4-FFF2-40B4-BE49-F238E27FC236}">
                <a16:creationId xmlns:a16="http://schemas.microsoft.com/office/drawing/2014/main" id="{55822D77-7041-41CC-A94C-35E1BE84F2B3}"/>
              </a:ext>
            </a:extLst>
          </p:cNvPr>
          <p:cNvGraphicFramePr>
            <a:graphicFrameLocks noChangeAspect="1"/>
          </p:cNvGraphicFramePr>
          <p:nvPr>
            <p:ph sz="half" idx="4294967295"/>
          </p:nvPr>
        </p:nvGraphicFramePr>
        <p:xfrm>
          <a:off x="395288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3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702" name="Picture 5">
            <a:extLst>
              <a:ext uri="{FF2B5EF4-FFF2-40B4-BE49-F238E27FC236}">
                <a16:creationId xmlns:a16="http://schemas.microsoft.com/office/drawing/2014/main" id="{B4463CBC-23BA-4A34-BA20-D7D78AF10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938" y="2133600"/>
            <a:ext cx="5580062" cy="332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2A225FBF-8AC7-468C-ADFA-F971C48701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Výroba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AB7EE6E4-E527-473B-A156-E8A667861EA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3251200" cy="45339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800" u="sng"/>
              <a:t>Centrální armovny</a:t>
            </a:r>
          </a:p>
          <a:p>
            <a:pPr eaLnBrk="1" hangingPunct="1">
              <a:lnSpc>
                <a:spcPct val="90000"/>
              </a:lnSpc>
              <a:defRPr/>
            </a:pPr>
            <a:endParaRPr lang="cs-CZ" altLang="cs-CZ" sz="2800" i="1"/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400"/>
              <a:t>Sklady železa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400"/>
              <a:t>Plochy pro zpracování na strojích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400"/>
              <a:t>Plochy pro vázání armokošů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400"/>
              <a:t>Plochy pro skladování hotové výztuže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800" u="sng"/>
          </a:p>
        </p:txBody>
      </p:sp>
      <p:sp>
        <p:nvSpPr>
          <p:cNvPr id="79876" name="Rectangle 4">
            <a:extLst>
              <a:ext uri="{FF2B5EF4-FFF2-40B4-BE49-F238E27FC236}">
                <a16:creationId xmlns:a16="http://schemas.microsoft.com/office/drawing/2014/main" id="{D618DBB7-CD34-4E3C-809B-29C77B15EF1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779838" y="1268413"/>
            <a:ext cx="5364162" cy="48656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cs-CZ" altLang="cs-CZ" sz="2400"/>
          </a:p>
        </p:txBody>
      </p:sp>
      <p:graphicFrame>
        <p:nvGraphicFramePr>
          <p:cNvPr id="30725" name="Object 5">
            <a:extLst>
              <a:ext uri="{FF2B5EF4-FFF2-40B4-BE49-F238E27FC236}">
                <a16:creationId xmlns:a16="http://schemas.microsoft.com/office/drawing/2014/main" id="{F9C904C3-9EBF-485C-ACAB-D2C903DFC81D}"/>
              </a:ext>
            </a:extLst>
          </p:cNvPr>
          <p:cNvGraphicFramePr>
            <a:graphicFrameLocks noChangeAspect="1"/>
          </p:cNvGraphicFramePr>
          <p:nvPr>
            <p:ph sz="half" idx="4294967295"/>
          </p:nvPr>
        </p:nvGraphicFramePr>
        <p:xfrm>
          <a:off x="395288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7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26" name="Picture 7" descr="Připravené armokoše">
            <a:extLst>
              <a:ext uri="{FF2B5EF4-FFF2-40B4-BE49-F238E27FC236}">
                <a16:creationId xmlns:a16="http://schemas.microsoft.com/office/drawing/2014/main" id="{4675E62F-32D0-4CA7-8E4F-EDA71F3ED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8400" y="1844675"/>
            <a:ext cx="5284788" cy="356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85604DDE-A153-42AD-8B06-5306BA50B7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Výroba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A3A5C0CA-42F7-4E14-87E7-9BFC716A9E1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3970338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 u="sng"/>
              <a:t>Centrální armovny</a:t>
            </a:r>
          </a:p>
          <a:p>
            <a:pPr eaLnBrk="1" hangingPunct="1">
              <a:defRPr/>
            </a:pPr>
            <a:r>
              <a:rPr lang="cs-CZ" altLang="cs-CZ" sz="2800"/>
              <a:t>Armokoše</a:t>
            </a:r>
          </a:p>
          <a:p>
            <a:pPr eaLnBrk="1" hangingPunct="1">
              <a:defRPr/>
            </a:pPr>
            <a:r>
              <a:rPr lang="cs-CZ" altLang="cs-CZ" sz="2800"/>
              <a:t>Armobloky</a:t>
            </a:r>
          </a:p>
          <a:p>
            <a:pPr eaLnBrk="1" hangingPunct="1">
              <a:defRPr/>
            </a:pPr>
            <a:r>
              <a:rPr lang="cs-CZ" altLang="cs-CZ" sz="2800"/>
              <a:t>Ocelové buňky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u="sng"/>
          </a:p>
        </p:txBody>
      </p:sp>
      <p:graphicFrame>
        <p:nvGraphicFramePr>
          <p:cNvPr id="31748" name="Object 4">
            <a:extLst>
              <a:ext uri="{FF2B5EF4-FFF2-40B4-BE49-F238E27FC236}">
                <a16:creationId xmlns:a16="http://schemas.microsoft.com/office/drawing/2014/main" id="{F2A841D7-C53C-4ACC-BC82-859559E263EF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1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749" name="Picture 6" descr="Železářské pracoviště">
            <a:extLst>
              <a:ext uri="{FF2B5EF4-FFF2-40B4-BE49-F238E27FC236}">
                <a16:creationId xmlns:a16="http://schemas.microsoft.com/office/drawing/2014/main" id="{C83FB3CB-7129-408B-AA11-3ABE93FCA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7900" y="3933825"/>
            <a:ext cx="3887788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7" descr="foto13">
            <a:extLst>
              <a:ext uri="{FF2B5EF4-FFF2-40B4-BE49-F238E27FC236}">
                <a16:creationId xmlns:a16="http://schemas.microsoft.com/office/drawing/2014/main" id="{4E61B963-8911-48D0-B0EA-6D2AF3D58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7900" y="1093788"/>
            <a:ext cx="3887788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2E88F44D-D871-46A1-B8F0-D82C14453E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Výroba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6C2A23B8-359B-4D0B-B188-5F2BD99F032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2098675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Výroba na staveništi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u="sng"/>
          </a:p>
        </p:txBody>
      </p:sp>
      <p:graphicFrame>
        <p:nvGraphicFramePr>
          <p:cNvPr id="33796" name="Object 4">
            <a:extLst>
              <a:ext uri="{FF2B5EF4-FFF2-40B4-BE49-F238E27FC236}">
                <a16:creationId xmlns:a16="http://schemas.microsoft.com/office/drawing/2014/main" id="{9FDFEDE0-A900-4977-9A5A-E608C6FCEEE4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8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797" name="Picture 8" descr="ref_02_02">
            <a:extLst>
              <a:ext uri="{FF2B5EF4-FFF2-40B4-BE49-F238E27FC236}">
                <a16:creationId xmlns:a16="http://schemas.microsoft.com/office/drawing/2014/main" id="{DBEA97F1-08AD-4A0A-9FB7-7D442FC37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4950" y="1700213"/>
            <a:ext cx="636905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A7D3E0CE-1AF9-4F26-B3C3-12172C99AD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Výroba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312413F6-CDF2-479F-A7C5-21F1F4BC84A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3970338" cy="486568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 u="sng"/>
              <a:t>Centrální armovny</a:t>
            </a:r>
          </a:p>
          <a:p>
            <a:pPr eaLnBrk="1" hangingPunct="1">
              <a:defRPr/>
            </a:pPr>
            <a:r>
              <a:rPr lang="cs-CZ" altLang="cs-CZ" sz="2800"/>
              <a:t>Armokoše do bednění </a:t>
            </a:r>
          </a:p>
          <a:p>
            <a:pPr eaLnBrk="1" hangingPunct="1">
              <a:defRPr/>
            </a:pPr>
            <a:r>
              <a:rPr lang="cs-CZ" altLang="cs-CZ" sz="2800"/>
              <a:t>Samonosné armokoše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Svary nosné a nenosné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u="sng"/>
          </a:p>
        </p:txBody>
      </p:sp>
      <p:graphicFrame>
        <p:nvGraphicFramePr>
          <p:cNvPr id="35844" name="Object 4">
            <a:extLst>
              <a:ext uri="{FF2B5EF4-FFF2-40B4-BE49-F238E27FC236}">
                <a16:creationId xmlns:a16="http://schemas.microsoft.com/office/drawing/2014/main" id="{A7980440-2F7D-4589-A634-196D396CDCE4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8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845" name="Picture 6" descr="foto13">
            <a:extLst>
              <a:ext uri="{FF2B5EF4-FFF2-40B4-BE49-F238E27FC236}">
                <a16:creationId xmlns:a16="http://schemas.microsoft.com/office/drawing/2014/main" id="{3C1BEA23-C8AD-4BB1-99FD-82E9425E9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7900" y="1093788"/>
            <a:ext cx="3887788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7" descr="Detail armatury konzoly">
            <a:extLst>
              <a:ext uri="{FF2B5EF4-FFF2-40B4-BE49-F238E27FC236}">
                <a16:creationId xmlns:a16="http://schemas.microsoft.com/office/drawing/2014/main" id="{4321619F-CA7B-4C7E-B2A5-9485393B5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463" y="4076700"/>
            <a:ext cx="3995737" cy="254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9" descr="sep_30">
            <a:extLst>
              <a:ext uri="{FF2B5EF4-FFF2-40B4-BE49-F238E27FC236}">
                <a16:creationId xmlns:a16="http://schemas.microsoft.com/office/drawing/2014/main" id="{67F83BEA-9692-4053-B8A3-CE6BD7756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4216400"/>
            <a:ext cx="3527425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714EE497-0751-4663-B38A-5033320507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Výroba</a:t>
            </a:r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08BDAD22-37F6-42B5-800F-DB9EF90FC6C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786688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 u="sng"/>
              <a:t>Armokše a armobloky musí snést dopravu jeřábem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u="sng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 u="sng"/>
              <a:t>Použití speciálního jeřábového závěsu - KARUSEL</a:t>
            </a:r>
          </a:p>
        </p:txBody>
      </p:sp>
      <p:graphicFrame>
        <p:nvGraphicFramePr>
          <p:cNvPr id="37892" name="Object 4">
            <a:extLst>
              <a:ext uri="{FF2B5EF4-FFF2-40B4-BE49-F238E27FC236}">
                <a16:creationId xmlns:a16="http://schemas.microsoft.com/office/drawing/2014/main" id="{5651F1AA-AFDB-4FD2-BDB6-4DDEB81124FA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3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196BFE50-A771-4B42-B497-57B42E300C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Doprava a skladování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15AC2E42-701B-4FDC-85BB-AF0E5FAFEC8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859713" cy="45339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Tx/>
              <a:buChar char="•"/>
              <a:defRPr/>
            </a:pPr>
            <a:r>
              <a:rPr lang="cs-CZ" altLang="cs-CZ" sz="2800"/>
              <a:t>ukládat na rovnou, suchou plochu na dřevěné prahy tak, aby identifikační štítky všech svazků byly zřetelně patrné</a:t>
            </a:r>
            <a:r>
              <a:rPr lang="cs-CZ" altLang="cs-CZ"/>
              <a:t>.</a:t>
            </a:r>
          </a:p>
        </p:txBody>
      </p:sp>
      <p:pic>
        <p:nvPicPr>
          <p:cNvPr id="39940" name="Picture 4">
            <a:extLst>
              <a:ext uri="{FF2B5EF4-FFF2-40B4-BE49-F238E27FC236}">
                <a16:creationId xmlns:a16="http://schemas.microsoft.com/office/drawing/2014/main" id="{A94CE329-D699-436A-A358-0F0AF230E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117850"/>
            <a:ext cx="91440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9941" name="Object 5">
            <a:extLst>
              <a:ext uri="{FF2B5EF4-FFF2-40B4-BE49-F238E27FC236}">
                <a16:creationId xmlns:a16="http://schemas.microsoft.com/office/drawing/2014/main" id="{F860C848-8FD5-439D-97EA-24B7AF3C1553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79388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2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BEEAAEBB-7E71-4DBA-85CF-AFEBEB9E8F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050" y="274638"/>
            <a:ext cx="66357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Uložení výztuže v konstrukci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83E7EEDF-45F5-4EF9-AF34-FEF6D50E730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800">
                <a:solidFill>
                  <a:srgbClr val="FFFF00"/>
                </a:solidFill>
              </a:rPr>
              <a:t>Konstrukce</a:t>
            </a:r>
            <a:r>
              <a:rPr lang="cs-CZ" altLang="cs-CZ" sz="2800"/>
              <a:t> :</a:t>
            </a:r>
          </a:p>
          <a:p>
            <a:pPr lvl="2"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/>
              <a:t>základová patka</a:t>
            </a:r>
          </a:p>
          <a:p>
            <a:pPr lvl="2"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/>
              <a:t>základová deska</a:t>
            </a:r>
          </a:p>
          <a:p>
            <a:pPr lvl="2"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/>
              <a:t>základová pilota</a:t>
            </a:r>
          </a:p>
          <a:p>
            <a:pPr lvl="2"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/>
              <a:t>stěna</a:t>
            </a:r>
          </a:p>
          <a:p>
            <a:pPr lvl="2"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/>
              <a:t>strop</a:t>
            </a:r>
          </a:p>
          <a:p>
            <a:pPr lvl="2"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/>
              <a:t>sloup</a:t>
            </a:r>
          </a:p>
          <a:p>
            <a:pPr lvl="2"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/>
              <a:t>průvlak</a:t>
            </a:r>
          </a:p>
          <a:p>
            <a:pPr lvl="2"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/>
              <a:t>věnec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endParaRPr lang="cs-CZ" altLang="cs-CZ" sz="240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endParaRPr lang="cs-CZ" altLang="cs-CZ" sz="2400"/>
          </a:p>
        </p:txBody>
      </p:sp>
      <p:graphicFrame>
        <p:nvGraphicFramePr>
          <p:cNvPr id="41988" name="Object 4">
            <a:extLst>
              <a:ext uri="{FF2B5EF4-FFF2-40B4-BE49-F238E27FC236}">
                <a16:creationId xmlns:a16="http://schemas.microsoft.com/office/drawing/2014/main" id="{ECA35567-94DA-4075-A89A-9B1EC1A06FB4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79388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0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989" name="Picture 7" descr="040327_-042">
            <a:extLst>
              <a:ext uri="{FF2B5EF4-FFF2-40B4-BE49-F238E27FC236}">
                <a16:creationId xmlns:a16="http://schemas.microsoft.com/office/drawing/2014/main" id="{9AB0FDAA-87BB-4EC6-98A7-CC2D513B4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0200" y="1895475"/>
            <a:ext cx="4679950" cy="350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106F82E2-339C-4A9E-A8C3-4538271778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9613" y="274638"/>
            <a:ext cx="67071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Uložení výztuže v konstrukci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BC4F2A63-C61E-4369-A282-AEE73F52FB2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		- </a:t>
            </a:r>
            <a:r>
              <a:rPr lang="cs-CZ" altLang="cs-CZ" sz="2400">
                <a:solidFill>
                  <a:srgbClr val="FFFF00"/>
                </a:solidFill>
              </a:rPr>
              <a:t>základová patka</a:t>
            </a:r>
            <a:endParaRPr lang="cs-CZ" altLang="cs-CZ" sz="1800"/>
          </a:p>
        </p:txBody>
      </p:sp>
      <p:pic>
        <p:nvPicPr>
          <p:cNvPr id="44036" name="Picture 4">
            <a:extLst>
              <a:ext uri="{FF2B5EF4-FFF2-40B4-BE49-F238E27FC236}">
                <a16:creationId xmlns:a16="http://schemas.microsoft.com/office/drawing/2014/main" id="{81B7F938-C87F-460D-B9DF-019962D65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6013" y="1989138"/>
            <a:ext cx="7777162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4037" name="Object 5">
            <a:extLst>
              <a:ext uri="{FF2B5EF4-FFF2-40B4-BE49-F238E27FC236}">
                <a16:creationId xmlns:a16="http://schemas.microsoft.com/office/drawing/2014/main" id="{908FABD8-D499-4833-ABBF-945CA7740E81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8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9EF90299-CF94-4C41-AF5D-A255786E8C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5150" y="274638"/>
            <a:ext cx="68516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Uložení výztuže v konstrukci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7ECFCE4C-269C-4A61-B67D-9362F1750DC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8507413" cy="4865687"/>
          </a:xfrm>
        </p:spPr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		- </a:t>
            </a:r>
            <a:r>
              <a:rPr lang="cs-CZ" altLang="cs-CZ" sz="2400">
                <a:solidFill>
                  <a:srgbClr val="FFFF00"/>
                </a:solidFill>
              </a:rPr>
              <a:t>základy pro mostní stavby</a:t>
            </a:r>
            <a:endParaRPr lang="cs-CZ" altLang="cs-CZ" sz="1800"/>
          </a:p>
        </p:txBody>
      </p:sp>
      <p:graphicFrame>
        <p:nvGraphicFramePr>
          <p:cNvPr id="46084" name="Object 5">
            <a:extLst>
              <a:ext uri="{FF2B5EF4-FFF2-40B4-BE49-F238E27FC236}">
                <a16:creationId xmlns:a16="http://schemas.microsoft.com/office/drawing/2014/main" id="{D7DEA19D-1F6B-46AD-A64A-0CFBB1E03612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79388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7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6085" name="Picture 7" descr="p1010188">
            <a:extLst>
              <a:ext uri="{FF2B5EF4-FFF2-40B4-BE49-F238E27FC236}">
                <a16:creationId xmlns:a16="http://schemas.microsoft.com/office/drawing/2014/main" id="{3A47A467-F8D1-4C12-9868-5BBB94CBB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3688" y="3086100"/>
            <a:ext cx="5040312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6" name="Picture 9" descr="48640018">
            <a:extLst>
              <a:ext uri="{FF2B5EF4-FFF2-40B4-BE49-F238E27FC236}">
                <a16:creationId xmlns:a16="http://schemas.microsoft.com/office/drawing/2014/main" id="{8E6B2232-B292-4F62-A04B-22DCBB15B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700213"/>
            <a:ext cx="4716463" cy="314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3710872F-50E8-4FC2-9595-07F661D38D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050" y="274638"/>
            <a:ext cx="66357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Uložení výztuže v konstrukci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36F292F7-C985-4D38-ADD0-6EE930D2D21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		- </a:t>
            </a:r>
            <a:r>
              <a:rPr lang="cs-CZ" altLang="cs-CZ" sz="2400">
                <a:solidFill>
                  <a:srgbClr val="FFFF00"/>
                </a:solidFill>
              </a:rPr>
              <a:t>základová deska</a:t>
            </a:r>
            <a:endParaRPr lang="cs-CZ" altLang="cs-CZ" sz="1800"/>
          </a:p>
        </p:txBody>
      </p:sp>
      <p:pic>
        <p:nvPicPr>
          <p:cNvPr id="47108" name="Picture 4" descr="Arrow-Žďár nad Sázavou 098">
            <a:extLst>
              <a:ext uri="{FF2B5EF4-FFF2-40B4-BE49-F238E27FC236}">
                <a16:creationId xmlns:a16="http://schemas.microsoft.com/office/drawing/2014/main" id="{8786B552-4300-46EB-A5B0-3CE8D0921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0113" y="2176463"/>
            <a:ext cx="7850187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7109" name="Object 5">
            <a:extLst>
              <a:ext uri="{FF2B5EF4-FFF2-40B4-BE49-F238E27FC236}">
                <a16:creationId xmlns:a16="http://schemas.microsoft.com/office/drawing/2014/main" id="{0225A310-780F-4148-95F5-0698379B519A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0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6B5F554B-B469-4879-9540-AF455078FC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4075" y="274638"/>
            <a:ext cx="6840538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Uložení výztuže v konstrukci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8C2802E6-726A-454B-98D6-9F9C33D9312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		- </a:t>
            </a:r>
            <a:r>
              <a:rPr lang="cs-CZ" altLang="cs-CZ" sz="2400">
                <a:solidFill>
                  <a:srgbClr val="FFFF00"/>
                </a:solidFill>
              </a:rPr>
              <a:t>základová pilota</a:t>
            </a:r>
            <a:endParaRPr lang="cs-CZ" altLang="cs-CZ" sz="1800"/>
          </a:p>
        </p:txBody>
      </p:sp>
      <p:pic>
        <p:nvPicPr>
          <p:cNvPr id="48132" name="Picture 4">
            <a:extLst>
              <a:ext uri="{FF2B5EF4-FFF2-40B4-BE49-F238E27FC236}">
                <a16:creationId xmlns:a16="http://schemas.microsoft.com/office/drawing/2014/main" id="{29930DCE-7660-4C26-B580-662B4C94A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088" y="2141538"/>
            <a:ext cx="7824787" cy="471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8133" name="Object 5">
            <a:extLst>
              <a:ext uri="{FF2B5EF4-FFF2-40B4-BE49-F238E27FC236}">
                <a16:creationId xmlns:a16="http://schemas.microsoft.com/office/drawing/2014/main" id="{7D407B05-6954-4471-9316-2528AC0B32E7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4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75D5A5BB-6A56-44FC-A430-DF6DCBD76C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8175" y="274638"/>
            <a:ext cx="6985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Uložení výztuže v konstrukci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F39CC74C-F753-4883-A5D5-5613470E598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		- </a:t>
            </a:r>
            <a:r>
              <a:rPr lang="cs-CZ" altLang="cs-CZ" sz="2400">
                <a:solidFill>
                  <a:srgbClr val="FFFF00"/>
                </a:solidFill>
              </a:rPr>
              <a:t>stěna</a:t>
            </a:r>
            <a:endParaRPr lang="cs-CZ" altLang="cs-CZ" sz="1800"/>
          </a:p>
        </p:txBody>
      </p:sp>
      <p:pic>
        <p:nvPicPr>
          <p:cNvPr id="49156" name="Picture 4">
            <a:extLst>
              <a:ext uri="{FF2B5EF4-FFF2-40B4-BE49-F238E27FC236}">
                <a16:creationId xmlns:a16="http://schemas.microsoft.com/office/drawing/2014/main" id="{01046855-D31D-4BEC-A23C-AEF045062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13" y="2105025"/>
            <a:ext cx="7864475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9157" name="Object 5">
            <a:extLst>
              <a:ext uri="{FF2B5EF4-FFF2-40B4-BE49-F238E27FC236}">
                <a16:creationId xmlns:a16="http://schemas.microsoft.com/office/drawing/2014/main" id="{38844FC1-866C-4851-9109-972B22B7AA41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8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5BD0D367-D89A-4E19-8028-2463C825FF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8175" y="274638"/>
            <a:ext cx="6985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Uložení výztuže v konstrukci</a:t>
            </a:r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E76EE9F4-4034-44E8-AE5A-2C9960A7E43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		- </a:t>
            </a:r>
            <a:r>
              <a:rPr lang="cs-CZ" altLang="cs-CZ" sz="2400">
                <a:solidFill>
                  <a:srgbClr val="FFFF00"/>
                </a:solidFill>
              </a:rPr>
              <a:t>stěna</a:t>
            </a:r>
            <a:endParaRPr lang="cs-CZ" altLang="cs-CZ" sz="1800"/>
          </a:p>
        </p:txBody>
      </p:sp>
      <p:graphicFrame>
        <p:nvGraphicFramePr>
          <p:cNvPr id="51204" name="Object 5">
            <a:extLst>
              <a:ext uri="{FF2B5EF4-FFF2-40B4-BE49-F238E27FC236}">
                <a16:creationId xmlns:a16="http://schemas.microsoft.com/office/drawing/2014/main" id="{3BA8731E-C774-4AC0-9BB8-C7C08EDD1948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6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05" name="Picture 7" descr="ref_02_01">
            <a:extLst>
              <a:ext uri="{FF2B5EF4-FFF2-40B4-BE49-F238E27FC236}">
                <a16:creationId xmlns:a16="http://schemas.microsoft.com/office/drawing/2014/main" id="{575BD47E-072A-493D-A960-6AD612409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88" y="2060575"/>
            <a:ext cx="7305675" cy="487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B296248C-BDBF-4B39-9AB3-5A674AA516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8175" y="274638"/>
            <a:ext cx="6985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Uložení výztuže v konstrukci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037C96E7-A536-491A-AB92-BDC02AA194E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		- </a:t>
            </a:r>
            <a:r>
              <a:rPr lang="cs-CZ" altLang="cs-CZ" sz="2400">
                <a:solidFill>
                  <a:srgbClr val="FFFF00"/>
                </a:solidFill>
              </a:rPr>
              <a:t>stěna</a:t>
            </a:r>
            <a:endParaRPr lang="cs-CZ" altLang="cs-CZ" sz="1800"/>
          </a:p>
        </p:txBody>
      </p:sp>
      <p:graphicFrame>
        <p:nvGraphicFramePr>
          <p:cNvPr id="52228" name="Object 4">
            <a:extLst>
              <a:ext uri="{FF2B5EF4-FFF2-40B4-BE49-F238E27FC236}">
                <a16:creationId xmlns:a16="http://schemas.microsoft.com/office/drawing/2014/main" id="{B67DCC59-8599-41B7-8D01-CDBBABF4DD5D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0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2229" name="Picture 7" descr="ref_02_10">
            <a:extLst>
              <a:ext uri="{FF2B5EF4-FFF2-40B4-BE49-F238E27FC236}">
                <a16:creationId xmlns:a16="http://schemas.microsoft.com/office/drawing/2014/main" id="{0B7B6EEA-238E-44A2-A404-1E51007BF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6013" y="2060575"/>
            <a:ext cx="7251700" cy="483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A5FC8C17-BD4E-4E88-A626-75D7F6E48F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8175" y="274638"/>
            <a:ext cx="6985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Uložení výztuže v konstrukci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D08869E4-6915-427E-A86B-743DB848F85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		- </a:t>
            </a:r>
            <a:r>
              <a:rPr lang="cs-CZ" altLang="cs-CZ" sz="2400">
                <a:solidFill>
                  <a:srgbClr val="FFFF00"/>
                </a:solidFill>
              </a:rPr>
              <a:t>stěna</a:t>
            </a:r>
            <a:endParaRPr lang="cs-CZ" altLang="cs-CZ" sz="1800"/>
          </a:p>
        </p:txBody>
      </p:sp>
      <p:graphicFrame>
        <p:nvGraphicFramePr>
          <p:cNvPr id="53252" name="Object 5">
            <a:extLst>
              <a:ext uri="{FF2B5EF4-FFF2-40B4-BE49-F238E27FC236}">
                <a16:creationId xmlns:a16="http://schemas.microsoft.com/office/drawing/2014/main" id="{7923A570-404C-41AF-A5B0-DC9DEB9489B7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4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3253" name="Picture 6" descr="snímek 030">
            <a:extLst>
              <a:ext uri="{FF2B5EF4-FFF2-40B4-BE49-F238E27FC236}">
                <a16:creationId xmlns:a16="http://schemas.microsoft.com/office/drawing/2014/main" id="{2CDA2CBE-AECD-4C29-8478-822E642EB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6013" y="2057400"/>
            <a:ext cx="683736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9A314851-CA9A-44ED-B60C-0891041F61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9613" y="274638"/>
            <a:ext cx="67071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Uložení výztuže v konstrukci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F234456D-9D35-4015-B4C2-E32498CF3F1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41438"/>
            <a:ext cx="4038600" cy="4792662"/>
          </a:xfrm>
        </p:spPr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		- </a:t>
            </a:r>
            <a:r>
              <a:rPr lang="cs-CZ" altLang="cs-CZ" sz="2400">
                <a:solidFill>
                  <a:srgbClr val="FFFF00"/>
                </a:solidFill>
              </a:rPr>
              <a:t>strop</a:t>
            </a:r>
            <a:endParaRPr lang="cs-CZ" altLang="cs-CZ" sz="1800"/>
          </a:p>
        </p:txBody>
      </p:sp>
      <p:pic>
        <p:nvPicPr>
          <p:cNvPr id="54276" name="Picture 4">
            <a:extLst>
              <a:ext uri="{FF2B5EF4-FFF2-40B4-BE49-F238E27FC236}">
                <a16:creationId xmlns:a16="http://schemas.microsoft.com/office/drawing/2014/main" id="{F86E9883-6E89-4292-9B6A-76A607358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13" y="1916113"/>
            <a:ext cx="8218487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4277" name="Object 5">
            <a:extLst>
              <a:ext uri="{FF2B5EF4-FFF2-40B4-BE49-F238E27FC236}">
                <a16:creationId xmlns:a16="http://schemas.microsoft.com/office/drawing/2014/main" id="{B2A877CC-4C46-4802-AFB4-776E03391CF4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79388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8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A245FD73-18F0-4CD9-9DB6-7C4B4BE4C3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9613" y="274638"/>
            <a:ext cx="67071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Uložení výztuže v konstrukci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2F8F6C84-644C-4607-B15A-9B18921F5B3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41438"/>
            <a:ext cx="4038600" cy="4792662"/>
          </a:xfrm>
        </p:spPr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		- </a:t>
            </a:r>
            <a:r>
              <a:rPr lang="cs-CZ" altLang="cs-CZ" sz="2400">
                <a:solidFill>
                  <a:srgbClr val="FFFF00"/>
                </a:solidFill>
              </a:rPr>
              <a:t>strop</a:t>
            </a:r>
            <a:endParaRPr lang="cs-CZ" altLang="cs-CZ" sz="1800"/>
          </a:p>
        </p:txBody>
      </p:sp>
      <p:graphicFrame>
        <p:nvGraphicFramePr>
          <p:cNvPr id="56324" name="Object 5">
            <a:extLst>
              <a:ext uri="{FF2B5EF4-FFF2-40B4-BE49-F238E27FC236}">
                <a16:creationId xmlns:a16="http://schemas.microsoft.com/office/drawing/2014/main" id="{F3118788-BFD4-4546-B58D-251A006D9448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79388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7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8614" name="Picture 6" descr="picture">
            <a:extLst>
              <a:ext uri="{FF2B5EF4-FFF2-40B4-BE49-F238E27FC236}">
                <a16:creationId xmlns:a16="http://schemas.microsoft.com/office/drawing/2014/main" id="{390F6186-DDD5-42BD-BE77-D67EBF2E1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141663"/>
            <a:ext cx="449897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5" name="Picture 7" descr="picture6">
            <a:extLst>
              <a:ext uri="{FF2B5EF4-FFF2-40B4-BE49-F238E27FC236}">
                <a16:creationId xmlns:a16="http://schemas.microsoft.com/office/drawing/2014/main" id="{A9582AD0-EFCD-4296-A1A8-B3DB48D64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63" y="1557338"/>
            <a:ext cx="4325937" cy="356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33951F34-7619-4CA2-A677-DE7DA55DFA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050" y="274638"/>
            <a:ext cx="66357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Uložení výztuže v konstrukci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36506170-85A8-41D1-A54B-95B2D6E0EBD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		- </a:t>
            </a:r>
            <a:r>
              <a:rPr lang="cs-CZ" altLang="cs-CZ" sz="2400">
                <a:solidFill>
                  <a:srgbClr val="FFFF00"/>
                </a:solidFill>
              </a:rPr>
              <a:t>sloup</a:t>
            </a:r>
            <a:endParaRPr lang="cs-CZ" altLang="cs-CZ" sz="1800"/>
          </a:p>
        </p:txBody>
      </p:sp>
      <p:pic>
        <p:nvPicPr>
          <p:cNvPr id="58372" name="Picture 4">
            <a:extLst>
              <a:ext uri="{FF2B5EF4-FFF2-40B4-BE49-F238E27FC236}">
                <a16:creationId xmlns:a16="http://schemas.microsoft.com/office/drawing/2014/main" id="{0F425A1D-3D21-4001-95FB-F7E633DDBC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88" y="2133600"/>
            <a:ext cx="784860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8373" name="Object 5">
            <a:extLst>
              <a:ext uri="{FF2B5EF4-FFF2-40B4-BE49-F238E27FC236}">
                <a16:creationId xmlns:a16="http://schemas.microsoft.com/office/drawing/2014/main" id="{049069AE-412B-4BE9-8E14-9A1AC08C74B2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4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638A77A5-49FC-4294-970E-5AC3EE04D1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050" y="274638"/>
            <a:ext cx="66357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Uložení výztuže v konstrukci</a:t>
            </a:r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DAAA818C-A676-4B55-8D6D-7DC08741B5B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62950" cy="4533900"/>
          </a:xfrm>
        </p:spPr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		- </a:t>
            </a:r>
            <a:r>
              <a:rPr lang="cs-CZ" altLang="cs-CZ" sz="2400">
                <a:solidFill>
                  <a:srgbClr val="FFFF00"/>
                </a:solidFill>
              </a:rPr>
              <a:t>sloup – s vloženou tuhou vložkou</a:t>
            </a:r>
            <a:endParaRPr lang="cs-CZ" altLang="cs-CZ" sz="1800"/>
          </a:p>
        </p:txBody>
      </p:sp>
      <p:graphicFrame>
        <p:nvGraphicFramePr>
          <p:cNvPr id="60420" name="Object 5">
            <a:extLst>
              <a:ext uri="{FF2B5EF4-FFF2-40B4-BE49-F238E27FC236}">
                <a16:creationId xmlns:a16="http://schemas.microsoft.com/office/drawing/2014/main" id="{43FCAD8F-8E55-4650-B12A-FCA915033E78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2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0421" name="Picture 6" descr="snímek 031">
            <a:extLst>
              <a:ext uri="{FF2B5EF4-FFF2-40B4-BE49-F238E27FC236}">
                <a16:creationId xmlns:a16="http://schemas.microsoft.com/office/drawing/2014/main" id="{F724125E-635C-4745-8C3A-2B18E3ADD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8888" y="2060575"/>
            <a:ext cx="6697662" cy="450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61906F2D-1F57-448A-89E0-475A508389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9613" y="274638"/>
            <a:ext cx="67071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Uložení výztuže v konstrukci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BFC61890-853E-4EA6-BD27-EB8BDDC70EA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		- </a:t>
            </a:r>
            <a:r>
              <a:rPr lang="cs-CZ" altLang="cs-CZ" sz="2400">
                <a:solidFill>
                  <a:srgbClr val="FFFF00"/>
                </a:solidFill>
              </a:rPr>
              <a:t>průvlak</a:t>
            </a:r>
            <a:endParaRPr lang="cs-CZ" altLang="cs-CZ" sz="1800"/>
          </a:p>
        </p:txBody>
      </p:sp>
      <p:pic>
        <p:nvPicPr>
          <p:cNvPr id="61444" name="Picture 4">
            <a:extLst>
              <a:ext uri="{FF2B5EF4-FFF2-40B4-BE49-F238E27FC236}">
                <a16:creationId xmlns:a16="http://schemas.microsoft.com/office/drawing/2014/main" id="{E8CF4B30-63B2-4100-9817-788F7DCF8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13" y="2105025"/>
            <a:ext cx="7859712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1445" name="Object 5">
            <a:extLst>
              <a:ext uri="{FF2B5EF4-FFF2-40B4-BE49-F238E27FC236}">
                <a16:creationId xmlns:a16="http://schemas.microsoft.com/office/drawing/2014/main" id="{7C5476FF-6DCA-4B87-9739-9277E6248EBD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6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B37AB9E7-3BA2-44FA-ADFB-D7F6089284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5150" y="274638"/>
            <a:ext cx="68516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Uložení výztuže v konstrukci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E9939319-2B2F-4083-AEFD-07E44F5F28B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4038600" cy="4865687"/>
          </a:xfrm>
        </p:spPr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		- </a:t>
            </a:r>
            <a:r>
              <a:rPr lang="cs-CZ" altLang="cs-CZ" sz="2400">
                <a:solidFill>
                  <a:srgbClr val="FFFF00"/>
                </a:solidFill>
              </a:rPr>
              <a:t>věnec</a:t>
            </a:r>
            <a:endParaRPr lang="cs-CZ" altLang="cs-CZ" sz="1800"/>
          </a:p>
        </p:txBody>
      </p:sp>
      <p:pic>
        <p:nvPicPr>
          <p:cNvPr id="63492" name="Picture 4">
            <a:extLst>
              <a:ext uri="{FF2B5EF4-FFF2-40B4-BE49-F238E27FC236}">
                <a16:creationId xmlns:a16="http://schemas.microsoft.com/office/drawing/2014/main" id="{E2FC1FAD-F6F0-42BE-A8E9-715CC9D0B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88" y="1844675"/>
            <a:ext cx="7850187" cy="484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3493" name="Object 5">
            <a:extLst>
              <a:ext uri="{FF2B5EF4-FFF2-40B4-BE49-F238E27FC236}">
                <a16:creationId xmlns:a16="http://schemas.microsoft.com/office/drawing/2014/main" id="{6D24820C-0296-493D-9328-BD00C11D15D5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79388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4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B06E13BA-7941-4D0E-880C-D33866870B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5150" y="274638"/>
            <a:ext cx="68516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Uložení výztuže v konstrukci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0BEFF906-79C1-471A-8158-6EDCECE3A45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8507413" cy="4865687"/>
          </a:xfrm>
        </p:spPr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		</a:t>
            </a:r>
            <a:r>
              <a:rPr lang="cs-CZ" altLang="cs-CZ" sz="2400">
                <a:solidFill>
                  <a:srgbClr val="FFFF00"/>
                </a:solidFill>
              </a:rPr>
              <a:t>mostní stavby</a:t>
            </a:r>
            <a:endParaRPr lang="cs-CZ" altLang="cs-CZ" sz="1800"/>
          </a:p>
        </p:txBody>
      </p:sp>
      <p:graphicFrame>
        <p:nvGraphicFramePr>
          <p:cNvPr id="64516" name="Object 4">
            <a:extLst>
              <a:ext uri="{FF2B5EF4-FFF2-40B4-BE49-F238E27FC236}">
                <a16:creationId xmlns:a16="http://schemas.microsoft.com/office/drawing/2014/main" id="{2E7E376C-3042-4731-97E3-EEA5AA5F4C90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79388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9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4517" name="Picture 8" descr="88010028">
            <a:extLst>
              <a:ext uri="{FF2B5EF4-FFF2-40B4-BE49-F238E27FC236}">
                <a16:creationId xmlns:a16="http://schemas.microsoft.com/office/drawing/2014/main" id="{9F1830EE-67AD-4053-9638-3182358BE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1700213"/>
            <a:ext cx="6283325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8" name="Picture 10" descr="66060041">
            <a:extLst>
              <a:ext uri="{FF2B5EF4-FFF2-40B4-BE49-F238E27FC236}">
                <a16:creationId xmlns:a16="http://schemas.microsoft.com/office/drawing/2014/main" id="{DD1EC881-CE72-4322-815E-99A555A19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71975" y="3675063"/>
            <a:ext cx="4772025" cy="318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FB51C447-7386-4C8C-B24F-911127E266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5150" y="274638"/>
            <a:ext cx="68516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Uložení výztuže v konstrukci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088BF2FB-3B9A-4273-8824-7881D494CAB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8507413" cy="4865687"/>
          </a:xfrm>
        </p:spPr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		</a:t>
            </a:r>
            <a:r>
              <a:rPr lang="cs-CZ" altLang="cs-CZ" sz="2400">
                <a:solidFill>
                  <a:srgbClr val="FFFF00"/>
                </a:solidFill>
              </a:rPr>
              <a:t>mostní stavby</a:t>
            </a:r>
            <a:endParaRPr lang="cs-CZ" altLang="cs-CZ" sz="1800"/>
          </a:p>
        </p:txBody>
      </p:sp>
      <p:graphicFrame>
        <p:nvGraphicFramePr>
          <p:cNvPr id="66564" name="Object 4">
            <a:extLst>
              <a:ext uri="{FF2B5EF4-FFF2-40B4-BE49-F238E27FC236}">
                <a16:creationId xmlns:a16="http://schemas.microsoft.com/office/drawing/2014/main" id="{50E490CB-E1E1-4BDD-94CF-E4C2940E9659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79388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6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6565" name="Picture 8" descr="dec_003">
            <a:extLst>
              <a:ext uri="{FF2B5EF4-FFF2-40B4-BE49-F238E27FC236}">
                <a16:creationId xmlns:a16="http://schemas.microsoft.com/office/drawing/2014/main" id="{62242505-A4B7-4B96-8670-A34712551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88" y="1835150"/>
            <a:ext cx="6697662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7577E3B2-0DFD-45DE-98F3-A926B6D091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5150" y="274638"/>
            <a:ext cx="68516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Uložení výztuže v konstrukci</a:t>
            </a:r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F857F7E2-E898-4858-9A2F-882BEC03875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8147050" cy="4865687"/>
          </a:xfrm>
        </p:spPr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		- </a:t>
            </a:r>
            <a:r>
              <a:rPr lang="cs-CZ" altLang="cs-CZ" sz="2400">
                <a:solidFill>
                  <a:srgbClr val="FFFF00"/>
                </a:solidFill>
              </a:rPr>
              <a:t>nosné konstrukce petržalské estakády</a:t>
            </a:r>
            <a:endParaRPr lang="cs-CZ" altLang="cs-CZ" sz="1800"/>
          </a:p>
        </p:txBody>
      </p:sp>
      <p:graphicFrame>
        <p:nvGraphicFramePr>
          <p:cNvPr id="68612" name="Object 5">
            <a:extLst>
              <a:ext uri="{FF2B5EF4-FFF2-40B4-BE49-F238E27FC236}">
                <a16:creationId xmlns:a16="http://schemas.microsoft.com/office/drawing/2014/main" id="{B01F3B4C-287D-48F9-A8FC-DF4EF0671A00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79388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5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8613" name="Picture 7" descr="jun_10">
            <a:extLst>
              <a:ext uri="{FF2B5EF4-FFF2-40B4-BE49-F238E27FC236}">
                <a16:creationId xmlns:a16="http://schemas.microsoft.com/office/drawing/2014/main" id="{1A41ED17-44B8-43D8-B01F-76D13F2DD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9475" y="2917825"/>
            <a:ext cx="5907088" cy="394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4" name="Picture 9" descr="jun_02">
            <a:extLst>
              <a:ext uri="{FF2B5EF4-FFF2-40B4-BE49-F238E27FC236}">
                <a16:creationId xmlns:a16="http://schemas.microsoft.com/office/drawing/2014/main" id="{8D9F7433-F275-4B59-9988-D8F3EE682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1700213"/>
            <a:ext cx="4681537" cy="312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>
            <a:extLst>
              <a:ext uri="{FF2B5EF4-FFF2-40B4-BE49-F238E27FC236}">
                <a16:creationId xmlns:a16="http://schemas.microsoft.com/office/drawing/2014/main" id="{66C8CD28-AD2E-4EFC-AC71-2413DAA0F8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63713" y="274638"/>
            <a:ext cx="69230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Uložení výztuže v konstrukci</a:t>
            </a:r>
          </a:p>
        </p:txBody>
      </p:sp>
      <p:sp>
        <p:nvSpPr>
          <p:cNvPr id="154627" name="Rectangle 3">
            <a:extLst>
              <a:ext uri="{FF2B5EF4-FFF2-40B4-BE49-F238E27FC236}">
                <a16:creationId xmlns:a16="http://schemas.microsoft.com/office/drawing/2014/main" id="{AA1BD7ED-5684-491A-B43E-892F456091A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4495800" cy="4533900"/>
          </a:xfrm>
        </p:spPr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	</a:t>
            </a:r>
            <a:r>
              <a:rPr lang="cs-CZ" altLang="cs-CZ"/>
              <a:t>Jednotlivé výztužné pruty ( nosná a rozdělovací výztuž, třmínky ) se spojují do výztužného koše – kostry tak aby byla zajištěna správná poloha nosné výztuže v konstrukci</a:t>
            </a:r>
          </a:p>
        </p:txBody>
      </p:sp>
      <p:sp>
        <p:nvSpPr>
          <p:cNvPr id="154628" name="Rectangle 4">
            <a:extLst>
              <a:ext uri="{FF2B5EF4-FFF2-40B4-BE49-F238E27FC236}">
                <a16:creationId xmlns:a16="http://schemas.microsoft.com/office/drawing/2014/main" id="{FBF384A0-349C-4CBC-8BEB-85525E52632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2800"/>
              <a:t>Prodlužování výztužných prutů:</a:t>
            </a:r>
          </a:p>
          <a:p>
            <a:pPr eaLnBrk="1" hangingPunct="1">
              <a:defRPr/>
            </a:pPr>
            <a:r>
              <a:rPr lang="cs-CZ" altLang="cs-CZ" sz="2800"/>
              <a:t>Přesahem</a:t>
            </a:r>
          </a:p>
          <a:p>
            <a:pPr eaLnBrk="1" hangingPunct="1">
              <a:defRPr/>
            </a:pPr>
            <a:r>
              <a:rPr lang="cs-CZ" altLang="cs-CZ" sz="2800"/>
              <a:t>Svařováním</a:t>
            </a:r>
          </a:p>
          <a:p>
            <a:pPr eaLnBrk="1" hangingPunct="1">
              <a:defRPr/>
            </a:pPr>
            <a:r>
              <a:rPr lang="cs-CZ" altLang="cs-CZ" sz="2800"/>
              <a:t>Speciálními spojovacími prvky</a:t>
            </a:r>
          </a:p>
        </p:txBody>
      </p:sp>
      <p:graphicFrame>
        <p:nvGraphicFramePr>
          <p:cNvPr id="70661" name="Object 5">
            <a:extLst>
              <a:ext uri="{FF2B5EF4-FFF2-40B4-BE49-F238E27FC236}">
                <a16:creationId xmlns:a16="http://schemas.microsoft.com/office/drawing/2014/main" id="{32BE3D30-FB8F-447F-9F5E-EC49FD30FC25}"/>
              </a:ext>
            </a:extLst>
          </p:cNvPr>
          <p:cNvGraphicFramePr>
            <a:graphicFrameLocks noChangeAspect="1"/>
          </p:cNvGraphicFramePr>
          <p:nvPr>
            <p:ph sz="half" idx="4294967295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2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7AA615F7-7D64-48AB-AC21-F1FFF4C717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8175" y="274638"/>
            <a:ext cx="67786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Armování - Styk s přesahem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96F7B478-F86F-4BBB-969E-EC47E544089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2692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000"/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000" i="1"/>
              <a:t>Styk s přesahem získává svoji nosnost ze spojení s betonem</a:t>
            </a:r>
          </a:p>
        </p:txBody>
      </p:sp>
      <p:pic>
        <p:nvPicPr>
          <p:cNvPr id="71684" name="Picture 5" descr="tyce-pres">
            <a:extLst>
              <a:ext uri="{FF2B5EF4-FFF2-40B4-BE49-F238E27FC236}">
                <a16:creationId xmlns:a16="http://schemas.microsoft.com/office/drawing/2014/main" id="{CBE94E51-35FA-436B-B2FD-1D210D314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3" y="4005263"/>
            <a:ext cx="8207375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1685" name="Object 6">
            <a:extLst>
              <a:ext uri="{FF2B5EF4-FFF2-40B4-BE49-F238E27FC236}">
                <a16:creationId xmlns:a16="http://schemas.microsoft.com/office/drawing/2014/main" id="{1115700C-C486-4CA9-B13F-ADF69994123C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6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DD760F69-9556-4837-B1AD-FECAFC1971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4075" y="274638"/>
            <a:ext cx="67691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Armování - Styk s přesahem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D237E2D6-F420-4E1B-A944-AD4C14C58A5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186238" cy="45339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cs-CZ" altLang="cs-CZ" sz="2800" b="1" i="1"/>
              <a:t>Konstrukční omezení</a:t>
            </a:r>
            <a:br>
              <a:rPr lang="cs-CZ" altLang="cs-CZ" sz="2800" b="1" i="1"/>
            </a:br>
            <a:endParaRPr lang="cs-CZ" altLang="cs-CZ" sz="2800" b="1" i="1"/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800"/>
              <a:t>  Obvykle je u betonářských ocelí, které jsou namáhány tahem,žádoucí větší délka přesahu, než u ocelí, které jsou pod tlakem, při stejném průměru tyče.</a:t>
            </a:r>
            <a:br>
              <a:rPr lang="cs-CZ" altLang="cs-CZ" sz="2800"/>
            </a:br>
            <a:r>
              <a:rPr lang="cs-CZ" altLang="cs-CZ" sz="2800"/>
              <a:t> </a:t>
            </a:r>
          </a:p>
        </p:txBody>
      </p:sp>
      <p:pic>
        <p:nvPicPr>
          <p:cNvPr id="73732" name="Picture 5" descr="presah-roh">
            <a:extLst>
              <a:ext uri="{FF2B5EF4-FFF2-40B4-BE49-F238E27FC236}">
                <a16:creationId xmlns:a16="http://schemas.microsoft.com/office/drawing/2014/main" id="{98A0DC5C-3277-4E8C-BD18-3F42FA4B4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6100" y="2205038"/>
            <a:ext cx="4540250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3733" name="Object 6">
            <a:extLst>
              <a:ext uri="{FF2B5EF4-FFF2-40B4-BE49-F238E27FC236}">
                <a16:creationId xmlns:a16="http://schemas.microsoft.com/office/drawing/2014/main" id="{0AE21643-5E15-4638-9D49-B30A0683BEA6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4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BFB0DE68-20F3-46FE-AB49-5642645ABF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9613" y="274638"/>
            <a:ext cx="684053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Armování - Styk s přesahem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DB4DEBA7-CE83-4AD0-840D-57C46CE6F16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5194300" cy="45339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Čím větší je průměr tyče, tím větší je přesah.  </a:t>
            </a:r>
            <a:br>
              <a:rPr lang="cs-CZ" altLang="cs-CZ" sz="2800"/>
            </a:br>
            <a:r>
              <a:rPr lang="cs-CZ" altLang="cs-CZ" sz="2800"/>
              <a:t>  </a:t>
            </a:r>
          </a:p>
          <a:p>
            <a:pPr eaLnBrk="1" hangingPunct="1">
              <a:defRPr/>
            </a:pPr>
            <a:r>
              <a:rPr lang="cs-CZ" altLang="cs-CZ" sz="2800"/>
              <a:t>Čím nižší je pevnost betonu, tím delší je potřebná délka oceli. </a:t>
            </a:r>
            <a:br>
              <a:rPr lang="cs-CZ" altLang="cs-CZ" sz="2800"/>
            </a:br>
            <a:r>
              <a:rPr lang="cs-CZ" altLang="cs-CZ" sz="2800"/>
              <a:t>  </a:t>
            </a:r>
          </a:p>
        </p:txBody>
      </p:sp>
      <p:pic>
        <p:nvPicPr>
          <p:cNvPr id="75780" name="Picture 5" descr="pres-stena">
            <a:extLst>
              <a:ext uri="{FF2B5EF4-FFF2-40B4-BE49-F238E27FC236}">
                <a16:creationId xmlns:a16="http://schemas.microsoft.com/office/drawing/2014/main" id="{A3AA1BD4-C78C-4D37-96E0-D9DA50150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1975" y="1412875"/>
            <a:ext cx="3252788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5781" name="Object 6">
            <a:extLst>
              <a:ext uri="{FF2B5EF4-FFF2-40B4-BE49-F238E27FC236}">
                <a16:creationId xmlns:a16="http://schemas.microsoft.com/office/drawing/2014/main" id="{9297F0C4-005E-4858-AA03-C76785FA6DE8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179388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2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91E261A2-5D20-4FCC-98D7-4AD53A467D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5150" y="274638"/>
            <a:ext cx="7129463" cy="1570037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Armování – </a:t>
            </a:r>
            <a:br>
              <a:rPr lang="cs-CZ" altLang="cs-CZ" sz="4000"/>
            </a:br>
            <a:r>
              <a:rPr lang="cs-CZ" altLang="cs-CZ" sz="4000" b="1" i="1"/>
              <a:t>Mechanické spojky </a:t>
            </a:r>
            <a:br>
              <a:rPr lang="cs-CZ" altLang="cs-CZ" sz="4000" i="1"/>
            </a:br>
            <a:endParaRPr lang="cs-CZ" altLang="cs-CZ" sz="4000" i="1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E3FE2639-3826-4C27-ACFA-02DC90411BE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2800" i="1"/>
              <a:t>Mechanická spojení betonářské oceli šroubovanou spojkou zajišťují průchod zatížení nezávisle na jakosti</a:t>
            </a:r>
            <a:br>
              <a:rPr lang="cs-CZ" altLang="cs-CZ" sz="2800" i="1"/>
            </a:br>
            <a:r>
              <a:rPr lang="cs-CZ" altLang="cs-CZ" sz="2800" i="1"/>
              <a:t>a případné nepřítomnosti betonu.</a:t>
            </a:r>
            <a:r>
              <a:rPr lang="cs-CZ" altLang="cs-CZ" sz="2800"/>
              <a:t> </a:t>
            </a:r>
          </a:p>
        </p:txBody>
      </p:sp>
      <p:pic>
        <p:nvPicPr>
          <p:cNvPr id="77828" name="Picture 5" descr="tyce-sroub">
            <a:extLst>
              <a:ext uri="{FF2B5EF4-FFF2-40B4-BE49-F238E27FC236}">
                <a16:creationId xmlns:a16="http://schemas.microsoft.com/office/drawing/2014/main" id="{D38657E1-F736-4148-AA02-8E24C8818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4652963"/>
            <a:ext cx="7777163" cy="110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7829" name="Object 6">
            <a:extLst>
              <a:ext uri="{FF2B5EF4-FFF2-40B4-BE49-F238E27FC236}">
                <a16:creationId xmlns:a16="http://schemas.microsoft.com/office/drawing/2014/main" id="{0A902FAA-604C-4FB0-9563-AFF2983B9D49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179388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0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8DA2F955-B976-4322-8E9A-451841D917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050" y="274638"/>
            <a:ext cx="66357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Armování – </a:t>
            </a:r>
            <a:br>
              <a:rPr lang="cs-CZ" altLang="cs-CZ" sz="4000"/>
            </a:br>
            <a:r>
              <a:rPr lang="cs-CZ" altLang="cs-CZ" sz="4000" b="1" i="1"/>
              <a:t>Mechanické spojky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293451E2-7D71-4876-B627-58B99103700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762500" cy="45339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 b="1"/>
              <a:t>Spolehlivost</a:t>
            </a:r>
            <a:br>
              <a:rPr lang="cs-CZ" altLang="cs-CZ" sz="2800" b="1"/>
            </a:br>
            <a:r>
              <a:rPr lang="cs-CZ" altLang="cs-CZ" sz="2800"/>
              <a:t>  Poskytují stejnou nosnost, jakou má betonářská ocel bez spojek.</a:t>
            </a:r>
            <a:br>
              <a:rPr lang="cs-CZ" altLang="cs-CZ" sz="2800"/>
            </a:br>
            <a:r>
              <a:rPr lang="cs-CZ" altLang="cs-CZ" sz="2800"/>
              <a:t> </a:t>
            </a:r>
          </a:p>
        </p:txBody>
      </p:sp>
      <p:pic>
        <p:nvPicPr>
          <p:cNvPr id="79876" name="Picture 5" descr="sroub-roh">
            <a:extLst>
              <a:ext uri="{FF2B5EF4-FFF2-40B4-BE49-F238E27FC236}">
                <a16:creationId xmlns:a16="http://schemas.microsoft.com/office/drawing/2014/main" id="{0112CD51-B9A3-44C2-8B19-0B9D2200A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1638" y="1700213"/>
            <a:ext cx="4679950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9877" name="Object 6">
            <a:extLst>
              <a:ext uri="{FF2B5EF4-FFF2-40B4-BE49-F238E27FC236}">
                <a16:creationId xmlns:a16="http://schemas.microsoft.com/office/drawing/2014/main" id="{7B3E073C-DBA7-41B4-AEAD-1D656B20225A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78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B9BF45FB-0363-43FA-90CF-85A47078B9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4075" y="274638"/>
            <a:ext cx="65627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Armování – </a:t>
            </a:r>
            <a:br>
              <a:rPr lang="cs-CZ" altLang="cs-CZ" sz="4000"/>
            </a:br>
            <a:r>
              <a:rPr lang="cs-CZ" altLang="cs-CZ" sz="4000" b="1" i="1"/>
              <a:t>Mechanické spojky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13E9EDC7-11D7-4D81-AFB9-6AA34D364A8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341438"/>
            <a:ext cx="4859338" cy="23749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1800"/>
              <a:t> 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2400"/>
              <a:t>Zmenšují místní hustotu vyztužení a zlepšují kvalitu betonu 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2400"/>
              <a:t> Mohou být spojovány všechny délky, druhy oceli, průměry a kombinace různých průměrů tyčí</a:t>
            </a:r>
          </a:p>
        </p:txBody>
      </p:sp>
      <p:sp>
        <p:nvSpPr>
          <p:cNvPr id="34820" name="Rectangle 4">
            <a:extLst>
              <a:ext uri="{FF2B5EF4-FFF2-40B4-BE49-F238E27FC236}">
                <a16:creationId xmlns:a16="http://schemas.microsoft.com/office/drawing/2014/main" id="{92E6B9A3-DC17-4C3D-ACBB-CE7FF799A1E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2800"/>
              <a:t>Podpěra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 - Nosník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defRPr/>
            </a:pPr>
            <a:r>
              <a:rPr lang="cs-CZ" altLang="cs-CZ" sz="2800"/>
              <a:t>Stěna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 - Strop</a:t>
            </a:r>
          </a:p>
        </p:txBody>
      </p:sp>
      <p:pic>
        <p:nvPicPr>
          <p:cNvPr id="81925" name="Picture 5" descr="sroub-stena">
            <a:extLst>
              <a:ext uri="{FF2B5EF4-FFF2-40B4-BE49-F238E27FC236}">
                <a16:creationId xmlns:a16="http://schemas.microsoft.com/office/drawing/2014/main" id="{F75C7EB6-8105-4CDB-A812-5FADCA05C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13" y="4365625"/>
            <a:ext cx="2736850" cy="174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6" name="Picture 6" descr="sroub-podpera-nosnik">
            <a:extLst>
              <a:ext uri="{FF2B5EF4-FFF2-40B4-BE49-F238E27FC236}">
                <a16:creationId xmlns:a16="http://schemas.microsoft.com/office/drawing/2014/main" id="{9C913FA2-7218-4206-9C17-0A7860174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688" y="1557338"/>
            <a:ext cx="2414587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7" name="Picture 7" descr="sroub-koncovy">
            <a:extLst>
              <a:ext uri="{FF2B5EF4-FFF2-40B4-BE49-F238E27FC236}">
                <a16:creationId xmlns:a16="http://schemas.microsoft.com/office/drawing/2014/main" id="{41E6F304-B8A2-4494-9CA3-A5BF6D161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688" y="4437063"/>
            <a:ext cx="2411412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1928" name="Object 8">
            <a:extLst>
              <a:ext uri="{FF2B5EF4-FFF2-40B4-BE49-F238E27FC236}">
                <a16:creationId xmlns:a16="http://schemas.microsoft.com/office/drawing/2014/main" id="{B4217C1A-93A8-42D0-8F7A-4763B25353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29" name="Obrázek" r:id="rId7" imgW="1619187" imgH="827821" progId="Word.Picture.8">
                  <p:embed/>
                </p:oleObj>
              </mc:Choice>
              <mc:Fallback>
                <p:oleObj name="Obrázek" r:id="rId7" imgW="1619187" imgH="827821" progId="Word.Picture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C6C2BF18-155B-4CBC-8B18-67AE716EF0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64912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Váha , cena </a:t>
            </a:r>
            <a:br>
              <a:rPr lang="cs-CZ" altLang="cs-CZ" sz="4000"/>
            </a:br>
            <a:r>
              <a:rPr lang="cs-CZ" altLang="cs-CZ" sz="4000"/>
              <a:t>(závisí na profilu)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2A744C59-9D9C-4C5B-BB07-E41B9B53A97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931150" cy="45339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6600" dirty="0">
                <a:hlinkClick r:id="rId3"/>
              </a:rPr>
              <a:t>www.armovna.cz</a:t>
            </a:r>
            <a:endParaRPr lang="cs-CZ" altLang="cs-CZ" sz="6600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6600" dirty="0"/>
          </a:p>
          <a:p>
            <a:pPr eaLnBrk="1" hangingPunct="1">
              <a:defRPr/>
            </a:pPr>
            <a:r>
              <a:rPr lang="cs-CZ" altLang="cs-CZ" sz="2800" dirty="0"/>
              <a:t>  DAMKO, s.r.o.</a:t>
            </a:r>
          </a:p>
          <a:p>
            <a:pPr eaLnBrk="1" hangingPunct="1">
              <a:defRPr/>
            </a:pPr>
            <a:r>
              <a:rPr lang="cs-CZ" altLang="cs-CZ" sz="2800" dirty="0"/>
              <a:t>  Ceník produktů</a:t>
            </a:r>
          </a:p>
          <a:p>
            <a:pPr eaLnBrk="1" hangingPunct="1">
              <a:defRPr/>
            </a:pPr>
            <a:r>
              <a:rPr lang="cs-CZ" altLang="cs-CZ" sz="2800" i="1" dirty="0"/>
              <a:t>  Kalkulačka</a:t>
            </a:r>
          </a:p>
        </p:txBody>
      </p:sp>
      <p:graphicFrame>
        <p:nvGraphicFramePr>
          <p:cNvPr id="83972" name="Object 4">
            <a:extLst>
              <a:ext uri="{FF2B5EF4-FFF2-40B4-BE49-F238E27FC236}">
                <a16:creationId xmlns:a16="http://schemas.microsoft.com/office/drawing/2014/main" id="{1B56A89E-D743-4783-A33F-1154D20953DD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73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4B1A003F-128C-48D3-894C-A1CC59AF7A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8516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Předpínací systém</a:t>
            </a:r>
          </a:p>
        </p:txBody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AEA23314-C4F9-400E-81DF-0444A1704A1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66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i="1"/>
          </a:p>
        </p:txBody>
      </p:sp>
      <p:sp>
        <p:nvSpPr>
          <p:cNvPr id="96261" name="Rectangle 5">
            <a:extLst>
              <a:ext uri="{FF2B5EF4-FFF2-40B4-BE49-F238E27FC236}">
                <a16:creationId xmlns:a16="http://schemas.microsoft.com/office/drawing/2014/main" id="{41F3891F-3A21-48D3-A5E0-C0EF9D93F3C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95288" y="2060575"/>
            <a:ext cx="8291512" cy="4073525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Vnesením předpětí do konstrukce je možno eliminovat některé nedostatky železobetonu, zejména jeho náchylnost ke vzniku trhlin.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defRPr/>
            </a:pPr>
            <a:r>
              <a:rPr lang="cs-CZ" altLang="cs-CZ" sz="2800"/>
              <a:t>V přepjatém betonu zajišťuje předpětí tlakovou rezervu betonu, která umožňuje betonu přenášet tah.</a:t>
            </a:r>
          </a:p>
        </p:txBody>
      </p:sp>
      <p:graphicFrame>
        <p:nvGraphicFramePr>
          <p:cNvPr id="84997" name="Object 4">
            <a:extLst>
              <a:ext uri="{FF2B5EF4-FFF2-40B4-BE49-F238E27FC236}">
                <a16:creationId xmlns:a16="http://schemas.microsoft.com/office/drawing/2014/main" id="{5502E9E4-CED0-424B-90BA-F34FD7B44CDA}"/>
              </a:ext>
            </a:extLst>
          </p:cNvPr>
          <p:cNvGraphicFramePr>
            <a:graphicFrameLocks noChangeAspect="1"/>
          </p:cNvGraphicFramePr>
          <p:nvPr>
            <p:ph sz="half" idx="4294967295"/>
          </p:nvPr>
        </p:nvGraphicFramePr>
        <p:xfrm>
          <a:off x="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99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4998" name="Picture 7" descr="b_obr1">
            <a:extLst>
              <a:ext uri="{FF2B5EF4-FFF2-40B4-BE49-F238E27FC236}">
                <a16:creationId xmlns:a16="http://schemas.microsoft.com/office/drawing/2014/main" id="{EF9CE4AA-1BFE-46F8-A01F-65090F778D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9563" y="0"/>
            <a:ext cx="2484437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8981FD3A-9793-4D38-9A88-011FE98B99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9250" y="274638"/>
            <a:ext cx="568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Předpínací systém</a:t>
            </a:r>
          </a:p>
        </p:txBody>
      </p:sp>
      <p:sp>
        <p:nvSpPr>
          <p:cNvPr id="171011" name="Rectangle 3">
            <a:extLst>
              <a:ext uri="{FF2B5EF4-FFF2-40B4-BE49-F238E27FC236}">
                <a16:creationId xmlns:a16="http://schemas.microsoft.com/office/drawing/2014/main" id="{1D9F91F5-495F-4B8B-938E-EFA93A7C391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66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i="1"/>
          </a:p>
        </p:txBody>
      </p:sp>
      <p:sp>
        <p:nvSpPr>
          <p:cNvPr id="171012" name="Rectangle 4">
            <a:extLst>
              <a:ext uri="{FF2B5EF4-FFF2-40B4-BE49-F238E27FC236}">
                <a16:creationId xmlns:a16="http://schemas.microsoft.com/office/drawing/2014/main" id="{CC50FF56-5417-4AA6-BF7A-1DAA1645C48D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95288" y="2060575"/>
            <a:ext cx="8291512" cy="4073525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Předpínání předem – u výroby prefabrikátů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defRPr/>
            </a:pPr>
            <a:r>
              <a:rPr lang="cs-CZ" altLang="cs-CZ" sz="2800"/>
              <a:t>Předpínání dodatečně – ve staveništních podmínkách: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	- kabely ze svazku rovných patentovaných drátů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	- kabely z lan</a:t>
            </a:r>
          </a:p>
        </p:txBody>
      </p:sp>
      <p:graphicFrame>
        <p:nvGraphicFramePr>
          <p:cNvPr id="87045" name="Object 5">
            <a:extLst>
              <a:ext uri="{FF2B5EF4-FFF2-40B4-BE49-F238E27FC236}">
                <a16:creationId xmlns:a16="http://schemas.microsoft.com/office/drawing/2014/main" id="{972618FA-E1BD-47B5-A982-CEFB3516E98F}"/>
              </a:ext>
            </a:extLst>
          </p:cNvPr>
          <p:cNvGraphicFramePr>
            <a:graphicFrameLocks noChangeAspect="1"/>
          </p:cNvGraphicFramePr>
          <p:nvPr>
            <p:ph sz="half" idx="4294967295"/>
          </p:nvPr>
        </p:nvGraphicFramePr>
        <p:xfrm>
          <a:off x="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46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>
            <a:extLst>
              <a:ext uri="{FF2B5EF4-FFF2-40B4-BE49-F238E27FC236}">
                <a16:creationId xmlns:a16="http://schemas.microsoft.com/office/drawing/2014/main" id="{12D92858-1817-400E-8AE9-9AD56139B7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11333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Předpínací výztuž</a:t>
            </a:r>
          </a:p>
        </p:txBody>
      </p:sp>
      <p:sp>
        <p:nvSpPr>
          <p:cNvPr id="167939" name="Rectangle 3">
            <a:extLst>
              <a:ext uri="{FF2B5EF4-FFF2-40B4-BE49-F238E27FC236}">
                <a16:creationId xmlns:a16="http://schemas.microsoft.com/office/drawing/2014/main" id="{14B91F3C-6779-4357-9D02-04EAB2665DA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66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i="1"/>
          </a:p>
        </p:txBody>
      </p:sp>
      <p:sp>
        <p:nvSpPr>
          <p:cNvPr id="167940" name="Rectangle 4">
            <a:extLst>
              <a:ext uri="{FF2B5EF4-FFF2-40B4-BE49-F238E27FC236}">
                <a16:creationId xmlns:a16="http://schemas.microsoft.com/office/drawing/2014/main" id="{EB128C28-F2E3-4E05-8879-16DECAD49C8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95288" y="1600200"/>
            <a:ext cx="8291512" cy="45339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Jako předpínací výztuž pro kabely se soudržností se používají ocelová sedmidrátová stabilizovaná nebo popouštěná lana dle ČSN 736207 a ČSN 731201 s mezí průtažnosti nejméně 1570 MPa a pevností rovnou nejméně 1770 MPa (označení St 1570/1770), která vyhovují podmínkám uvedeným v tabulce 1 a podmínkám ČSN P 74 2871 Příloha A.. </a:t>
            </a:r>
          </a:p>
          <a:p>
            <a:pPr eaLnBrk="1" hangingPunct="1">
              <a:defRPr/>
            </a:pPr>
            <a:r>
              <a:rPr lang="cs-CZ" altLang="cs-CZ" sz="2800"/>
              <a:t>Nejčastěji se používají lana ř 15,3 nebo 15,7 mm. </a:t>
            </a:r>
          </a:p>
        </p:txBody>
      </p:sp>
      <p:graphicFrame>
        <p:nvGraphicFramePr>
          <p:cNvPr id="89093" name="Object 5">
            <a:extLst>
              <a:ext uri="{FF2B5EF4-FFF2-40B4-BE49-F238E27FC236}">
                <a16:creationId xmlns:a16="http://schemas.microsoft.com/office/drawing/2014/main" id="{3B87AFC3-BFE6-4313-B3B1-8F352218A548}"/>
              </a:ext>
            </a:extLst>
          </p:cNvPr>
          <p:cNvGraphicFramePr>
            <a:graphicFrameLocks noChangeAspect="1"/>
          </p:cNvGraphicFramePr>
          <p:nvPr>
            <p:ph sz="half" idx="4294967295"/>
          </p:nvPr>
        </p:nvGraphicFramePr>
        <p:xfrm>
          <a:off x="323850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4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E11E607B-F4A2-4EB7-B3A5-E26A861E09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Předpínací výztuž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670D9E9D-C03E-46CF-9E2E-65B6BD698EB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66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i="1"/>
          </a:p>
        </p:txBody>
      </p:sp>
      <p:sp>
        <p:nvSpPr>
          <p:cNvPr id="99332" name="Rectangle 4">
            <a:extLst>
              <a:ext uri="{FF2B5EF4-FFF2-40B4-BE49-F238E27FC236}">
                <a16:creationId xmlns:a16="http://schemas.microsoft.com/office/drawing/2014/main" id="{A369630F-5B3F-4946-82FD-10616F3CBB8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95288" y="1600200"/>
            <a:ext cx="8291512" cy="4533900"/>
          </a:xfrm>
        </p:spPr>
        <p:txBody>
          <a:bodyPr/>
          <a:lstStyle/>
          <a:p>
            <a:pPr eaLnBrk="1" hangingPunct="1">
              <a:defRPr/>
            </a:pPr>
            <a:endParaRPr lang="cs-CZ" altLang="cs-CZ" sz="2800"/>
          </a:p>
        </p:txBody>
      </p:sp>
      <p:graphicFrame>
        <p:nvGraphicFramePr>
          <p:cNvPr id="91141" name="Object 5">
            <a:extLst>
              <a:ext uri="{FF2B5EF4-FFF2-40B4-BE49-F238E27FC236}">
                <a16:creationId xmlns:a16="http://schemas.microsoft.com/office/drawing/2014/main" id="{D93A1A08-6638-44C0-AE2F-36B53DE0F591}"/>
              </a:ext>
            </a:extLst>
          </p:cNvPr>
          <p:cNvGraphicFramePr>
            <a:graphicFrameLocks noChangeAspect="1"/>
          </p:cNvGraphicFramePr>
          <p:nvPr>
            <p:ph sz="half" idx="4294967295"/>
          </p:nvPr>
        </p:nvGraphicFramePr>
        <p:xfrm>
          <a:off x="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43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1142" name="Picture 7" descr="predpinace-vyztuz-tab">
            <a:extLst>
              <a:ext uri="{FF2B5EF4-FFF2-40B4-BE49-F238E27FC236}">
                <a16:creationId xmlns:a16="http://schemas.microsoft.com/office/drawing/2014/main" id="{642A9FD9-1E97-4E93-A8B3-E812FEFF5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13" y="1557338"/>
            <a:ext cx="7596187" cy="451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B25B6554-F7AA-4721-8EB5-44A4685B23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03350" y="274638"/>
            <a:ext cx="72834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Kabelové dutiny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723F3DBC-A4F9-4370-B937-D823A186111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66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i="1"/>
          </a:p>
        </p:txBody>
      </p:sp>
      <p:sp>
        <p:nvSpPr>
          <p:cNvPr id="100356" name="Rectangle 4">
            <a:extLst>
              <a:ext uri="{FF2B5EF4-FFF2-40B4-BE49-F238E27FC236}">
                <a16:creationId xmlns:a16="http://schemas.microsoft.com/office/drawing/2014/main" id="{61F45158-C354-4153-AD8C-1EBC8F42910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95288" y="1600200"/>
            <a:ext cx="5256212" cy="45339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Trubky kabelových kanálků</a:t>
            </a:r>
          </a:p>
          <a:p>
            <a:pPr eaLnBrk="1" hangingPunct="1">
              <a:defRPr/>
            </a:pPr>
            <a:r>
              <a:rPr lang="cs-CZ" altLang="cs-CZ" sz="2800"/>
              <a:t>Kabelový kanálek vnitřních kabelů se soudržností je zpravidla tvořen z tenkostěnných trubek vinutých z ocelového pásku dle ČSN EN 523 a ČSN EN 524-1.6. </a:t>
            </a:r>
          </a:p>
          <a:p>
            <a:pPr eaLnBrk="1" hangingPunct="1">
              <a:defRPr/>
            </a:pPr>
            <a:r>
              <a:rPr lang="cs-CZ" altLang="cs-CZ" sz="2800"/>
              <a:t>Světlost trubek je od 25 do 125 mm. </a:t>
            </a:r>
          </a:p>
        </p:txBody>
      </p:sp>
      <p:graphicFrame>
        <p:nvGraphicFramePr>
          <p:cNvPr id="92165" name="Object 5">
            <a:extLst>
              <a:ext uri="{FF2B5EF4-FFF2-40B4-BE49-F238E27FC236}">
                <a16:creationId xmlns:a16="http://schemas.microsoft.com/office/drawing/2014/main" id="{1A06E5F1-8706-4F12-8697-C03477BA3FD6}"/>
              </a:ext>
            </a:extLst>
          </p:cNvPr>
          <p:cNvGraphicFramePr>
            <a:graphicFrameLocks noChangeAspect="1"/>
          </p:cNvGraphicFramePr>
          <p:nvPr>
            <p:ph sz="half" idx="4294967295"/>
          </p:nvPr>
        </p:nvGraphicFramePr>
        <p:xfrm>
          <a:off x="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67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166" name="Picture 8" descr="obr2_b_1">
            <a:extLst>
              <a:ext uri="{FF2B5EF4-FFF2-40B4-BE49-F238E27FC236}">
                <a16:creationId xmlns:a16="http://schemas.microsoft.com/office/drawing/2014/main" id="{1000B1E7-5978-4AE4-B9CB-E5533216A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32438" y="1700213"/>
            <a:ext cx="3611562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7C6B7CBC-5060-40C6-9754-853D7D8E71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Předpínací výztuž</a:t>
            </a:r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9F0C1B92-33A7-42F6-A6C3-04A2BC27277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66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i="1"/>
          </a:p>
        </p:txBody>
      </p:sp>
      <p:sp>
        <p:nvSpPr>
          <p:cNvPr id="101380" name="Rectangle 4">
            <a:extLst>
              <a:ext uri="{FF2B5EF4-FFF2-40B4-BE49-F238E27FC236}">
                <a16:creationId xmlns:a16="http://schemas.microsoft.com/office/drawing/2014/main" id="{BBBCBCC6-4682-4589-B347-AA66483CFD2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95288" y="1600200"/>
            <a:ext cx="8291512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Stupňové kotvy			Deskové kotvy</a:t>
            </a:r>
          </a:p>
          <a:p>
            <a:pPr eaLnBrk="1" hangingPunct="1">
              <a:defRPr/>
            </a:pPr>
            <a:endParaRPr lang="cs-CZ" altLang="cs-CZ" sz="2800"/>
          </a:p>
        </p:txBody>
      </p:sp>
      <p:graphicFrame>
        <p:nvGraphicFramePr>
          <p:cNvPr id="94213" name="Object 5">
            <a:extLst>
              <a:ext uri="{FF2B5EF4-FFF2-40B4-BE49-F238E27FC236}">
                <a16:creationId xmlns:a16="http://schemas.microsoft.com/office/drawing/2014/main" id="{59F0D550-1990-45C5-B582-93BD384E14FA}"/>
              </a:ext>
            </a:extLst>
          </p:cNvPr>
          <p:cNvGraphicFramePr>
            <a:graphicFrameLocks noChangeAspect="1"/>
          </p:cNvGraphicFramePr>
          <p:nvPr>
            <p:ph sz="half" idx="4294967295"/>
          </p:nvPr>
        </p:nvGraphicFramePr>
        <p:xfrm>
          <a:off x="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6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4214" name="Picture 8" descr="obr3_b">
            <a:extLst>
              <a:ext uri="{FF2B5EF4-FFF2-40B4-BE49-F238E27FC236}">
                <a16:creationId xmlns:a16="http://schemas.microsoft.com/office/drawing/2014/main" id="{CDB2B4F1-FC65-45E5-B5D5-AEB12C000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41338" y="2276475"/>
            <a:ext cx="5040313" cy="272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5" name="Picture 10" descr="obr4_b">
            <a:extLst>
              <a:ext uri="{FF2B5EF4-FFF2-40B4-BE49-F238E27FC236}">
                <a16:creationId xmlns:a16="http://schemas.microsoft.com/office/drawing/2014/main" id="{5CA38F97-D966-4740-ABF2-4F53BA3EF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2260600"/>
            <a:ext cx="4500562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DD6E7B3D-EC4C-4A94-8FD8-ECA4B20795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Předpínací výztuž</a:t>
            </a:r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69E71E6A-6085-43AF-8CBC-04DA73FA9EE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66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i="1"/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89EF4476-3644-4FC2-B689-6F768C11744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95288" y="1600200"/>
            <a:ext cx="8291512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Jednolanové kotvy			Cibulové kotvy</a:t>
            </a:r>
          </a:p>
          <a:p>
            <a:pPr eaLnBrk="1" hangingPunct="1">
              <a:defRPr/>
            </a:pPr>
            <a:endParaRPr lang="cs-CZ" altLang="cs-CZ" sz="2800"/>
          </a:p>
        </p:txBody>
      </p:sp>
      <p:graphicFrame>
        <p:nvGraphicFramePr>
          <p:cNvPr id="96261" name="Object 5">
            <a:extLst>
              <a:ext uri="{FF2B5EF4-FFF2-40B4-BE49-F238E27FC236}">
                <a16:creationId xmlns:a16="http://schemas.microsoft.com/office/drawing/2014/main" id="{BB662700-E914-452C-8068-4883AD4110E2}"/>
              </a:ext>
            </a:extLst>
          </p:cNvPr>
          <p:cNvGraphicFramePr>
            <a:graphicFrameLocks noChangeAspect="1"/>
          </p:cNvGraphicFramePr>
          <p:nvPr>
            <p:ph sz="half" idx="4294967295"/>
          </p:nvPr>
        </p:nvGraphicFramePr>
        <p:xfrm>
          <a:off x="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64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6262" name="Picture 9" descr="obr5_b">
            <a:extLst>
              <a:ext uri="{FF2B5EF4-FFF2-40B4-BE49-F238E27FC236}">
                <a16:creationId xmlns:a16="http://schemas.microsoft.com/office/drawing/2014/main" id="{48F8C9DD-D23B-4EC1-B51B-96D8AC4E7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2503488"/>
            <a:ext cx="4537075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3" name="Picture 11" descr="obr6_b">
            <a:extLst>
              <a:ext uri="{FF2B5EF4-FFF2-40B4-BE49-F238E27FC236}">
                <a16:creationId xmlns:a16="http://schemas.microsoft.com/office/drawing/2014/main" id="{48DAE7B6-AD8C-437E-B622-A9C6EE800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363" y="2252663"/>
            <a:ext cx="4211637" cy="332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790FB29C-6A52-4292-8025-DE750453F0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Předpínací výztuž</a:t>
            </a: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504E9B0F-7B56-425A-8612-03AF2843593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66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i="1"/>
          </a:p>
        </p:txBody>
      </p:sp>
      <p:sp>
        <p:nvSpPr>
          <p:cNvPr id="105476" name="Rectangle 4">
            <a:extLst>
              <a:ext uri="{FF2B5EF4-FFF2-40B4-BE49-F238E27FC236}">
                <a16:creationId xmlns:a16="http://schemas.microsoft.com/office/drawing/2014/main" id="{4EBDB9E5-344B-4070-B98C-F2E1BF40C3CD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95288" y="1600200"/>
            <a:ext cx="8291512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Vlásenkové kotvy			Ploché kotvy</a:t>
            </a:r>
          </a:p>
          <a:p>
            <a:pPr eaLnBrk="1" hangingPunct="1">
              <a:defRPr/>
            </a:pPr>
            <a:endParaRPr lang="cs-CZ" altLang="cs-CZ" sz="2800"/>
          </a:p>
        </p:txBody>
      </p:sp>
      <p:graphicFrame>
        <p:nvGraphicFramePr>
          <p:cNvPr id="98309" name="Object 5">
            <a:extLst>
              <a:ext uri="{FF2B5EF4-FFF2-40B4-BE49-F238E27FC236}">
                <a16:creationId xmlns:a16="http://schemas.microsoft.com/office/drawing/2014/main" id="{A4BFF965-2607-4E21-BCE0-9176BF6B6443}"/>
              </a:ext>
            </a:extLst>
          </p:cNvPr>
          <p:cNvGraphicFramePr>
            <a:graphicFrameLocks noChangeAspect="1"/>
          </p:cNvGraphicFramePr>
          <p:nvPr>
            <p:ph sz="half" idx="4294967295"/>
          </p:nvPr>
        </p:nvGraphicFramePr>
        <p:xfrm>
          <a:off x="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12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8310" name="Picture 9" descr="obr7_b">
            <a:extLst>
              <a:ext uri="{FF2B5EF4-FFF2-40B4-BE49-F238E27FC236}">
                <a16:creationId xmlns:a16="http://schemas.microsoft.com/office/drawing/2014/main" id="{FA0F0238-3AA8-41F7-8046-297DD9C93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23850" y="2273300"/>
            <a:ext cx="5832475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11" name="Picture 11" descr="obr8_b">
            <a:extLst>
              <a:ext uri="{FF2B5EF4-FFF2-40B4-BE49-F238E27FC236}">
                <a16:creationId xmlns:a16="http://schemas.microsoft.com/office/drawing/2014/main" id="{E2D2A935-63F8-4FCC-85A9-D5F01779E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1500" y="2349500"/>
            <a:ext cx="3673475" cy="214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1E3BC217-4901-44C1-B6AF-2B006C4685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Předpínací výztuž</a:t>
            </a:r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182520B9-102A-489B-9FD8-9006FB16C48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66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i="1"/>
          </a:p>
        </p:txBody>
      </p:sp>
      <p:sp>
        <p:nvSpPr>
          <p:cNvPr id="107524" name="Rectangle 4">
            <a:extLst>
              <a:ext uri="{FF2B5EF4-FFF2-40B4-BE49-F238E27FC236}">
                <a16:creationId xmlns:a16="http://schemas.microsoft.com/office/drawing/2014/main" id="{09C91629-7F52-4198-941E-37DDE106CFC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95288" y="1600200"/>
            <a:ext cx="8291512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Napojování lan – spojky:	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defRPr/>
            </a:pPr>
            <a:r>
              <a:rPr lang="cs-CZ" altLang="cs-CZ" sz="2800"/>
              <a:t>Spojka R		</a:t>
            </a:r>
          </a:p>
          <a:p>
            <a:pPr eaLnBrk="1" hangingPunct="1">
              <a:defRPr/>
            </a:pPr>
            <a:endParaRPr lang="cs-CZ" altLang="cs-CZ" sz="2800"/>
          </a:p>
          <a:p>
            <a:pPr eaLnBrk="1" hangingPunct="1">
              <a:defRPr/>
            </a:pPr>
            <a:endParaRPr lang="cs-CZ" altLang="cs-CZ" sz="2800"/>
          </a:p>
          <a:p>
            <a:pPr eaLnBrk="1" hangingPunct="1">
              <a:defRPr/>
            </a:pPr>
            <a:r>
              <a:rPr lang="cs-CZ" altLang="cs-CZ" sz="2800"/>
              <a:t>Spojka D</a:t>
            </a:r>
          </a:p>
          <a:p>
            <a:pPr eaLnBrk="1" hangingPunct="1">
              <a:defRPr/>
            </a:pPr>
            <a:endParaRPr lang="cs-CZ" altLang="cs-CZ" sz="2800"/>
          </a:p>
        </p:txBody>
      </p:sp>
      <p:graphicFrame>
        <p:nvGraphicFramePr>
          <p:cNvPr id="100357" name="Object 5">
            <a:extLst>
              <a:ext uri="{FF2B5EF4-FFF2-40B4-BE49-F238E27FC236}">
                <a16:creationId xmlns:a16="http://schemas.microsoft.com/office/drawing/2014/main" id="{2AF953A0-A359-4C7B-8AD0-626CE1927A02}"/>
              </a:ext>
            </a:extLst>
          </p:cNvPr>
          <p:cNvGraphicFramePr>
            <a:graphicFrameLocks noChangeAspect="1"/>
          </p:cNvGraphicFramePr>
          <p:nvPr>
            <p:ph sz="half" idx="4294967295"/>
          </p:nvPr>
        </p:nvGraphicFramePr>
        <p:xfrm>
          <a:off x="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60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0358" name="Picture 9" descr="obr10_b">
            <a:extLst>
              <a:ext uri="{FF2B5EF4-FFF2-40B4-BE49-F238E27FC236}">
                <a16:creationId xmlns:a16="http://schemas.microsoft.com/office/drawing/2014/main" id="{758DB6AC-063B-426C-A512-876F70C45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063" y="1700213"/>
            <a:ext cx="2952750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9" name="Picture 12" descr="obr11_b">
            <a:extLst>
              <a:ext uri="{FF2B5EF4-FFF2-40B4-BE49-F238E27FC236}">
                <a16:creationId xmlns:a16="http://schemas.microsoft.com/office/drawing/2014/main" id="{6B378BB6-7D18-4225-B934-F3551AC00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6100" y="4365625"/>
            <a:ext cx="4354513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96CAB4D3-5C24-415A-AF05-004B107798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Předpínací výztuž </a:t>
            </a:r>
            <a:br>
              <a:rPr lang="cs-CZ" altLang="cs-CZ" sz="4000"/>
            </a:br>
            <a:r>
              <a:rPr lang="cs-CZ" altLang="cs-CZ" sz="3200"/>
              <a:t>ukládání do konstrukce</a:t>
            </a:r>
          </a:p>
        </p:txBody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36DD263F-31E2-4448-A2F5-DE2DBBCC726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779838" y="1557338"/>
            <a:ext cx="4038600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66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i="1"/>
          </a:p>
        </p:txBody>
      </p:sp>
      <p:sp>
        <p:nvSpPr>
          <p:cNvPr id="109572" name="Rectangle 4">
            <a:extLst>
              <a:ext uri="{FF2B5EF4-FFF2-40B4-BE49-F238E27FC236}">
                <a16:creationId xmlns:a16="http://schemas.microsoft.com/office/drawing/2014/main" id="{1EC83162-D53E-41AC-AF2F-42CD7C0F5D9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95288" y="1600200"/>
            <a:ext cx="8291512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defRPr/>
            </a:pPr>
            <a:r>
              <a:rPr lang="cs-CZ" altLang="cs-CZ" sz="2800"/>
              <a:t>Strkání po jednom lanu </a:t>
            </a:r>
          </a:p>
          <a:p>
            <a:pPr eaLnBrk="1" hangingPunct="1">
              <a:defRPr/>
            </a:pPr>
            <a:r>
              <a:rPr lang="cs-CZ" altLang="cs-CZ" sz="2800"/>
              <a:t>Metoda zavlékání </a:t>
            </a:r>
          </a:p>
          <a:p>
            <a:pPr eaLnBrk="1" hangingPunct="1">
              <a:defRPr/>
            </a:pPr>
            <a:r>
              <a:rPr lang="cs-CZ" altLang="cs-CZ" sz="2800"/>
              <a:t>Ukládání předem vyrobených předpínacích kabelů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defRPr/>
            </a:pPr>
            <a:r>
              <a:rPr lang="cs-CZ" altLang="cs-CZ" sz="2800"/>
              <a:t>Napínání </a:t>
            </a:r>
          </a:p>
          <a:p>
            <a:pPr eaLnBrk="1" hangingPunct="1">
              <a:defRPr/>
            </a:pPr>
            <a:r>
              <a:rPr lang="cs-CZ" altLang="cs-CZ" sz="2800"/>
              <a:t>Injektáž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102405" name="Object 5">
            <a:extLst>
              <a:ext uri="{FF2B5EF4-FFF2-40B4-BE49-F238E27FC236}">
                <a16:creationId xmlns:a16="http://schemas.microsoft.com/office/drawing/2014/main" id="{2D2C3C2C-92F5-481B-B4CA-38411C81B01F}"/>
              </a:ext>
            </a:extLst>
          </p:cNvPr>
          <p:cNvGraphicFramePr>
            <a:graphicFrameLocks noChangeAspect="1"/>
          </p:cNvGraphicFramePr>
          <p:nvPr>
            <p:ph sz="half" idx="4294967295"/>
          </p:nvPr>
        </p:nvGraphicFramePr>
        <p:xfrm>
          <a:off x="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07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06" name="Picture 9" descr="obr12_b">
            <a:extLst>
              <a:ext uri="{FF2B5EF4-FFF2-40B4-BE49-F238E27FC236}">
                <a16:creationId xmlns:a16="http://schemas.microsoft.com/office/drawing/2014/main" id="{9D1DCD27-C94F-4323-B059-AD1ADFF4A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5375" y="3832225"/>
            <a:ext cx="4681538" cy="258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E40D6EFC-365A-4DCE-979D-89DBFBE1AD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Předpínací výztuž </a:t>
            </a:r>
            <a:br>
              <a:rPr lang="cs-CZ" altLang="cs-CZ" sz="4000"/>
            </a:br>
            <a:r>
              <a:rPr lang="cs-CZ" altLang="cs-CZ" sz="3200"/>
              <a:t>ukládání do konstrukce</a:t>
            </a:r>
          </a:p>
        </p:txBody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5F8A70A8-F302-44A7-93B8-9692282D2B0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779838" y="1557338"/>
            <a:ext cx="4038600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66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i="1"/>
          </a:p>
        </p:txBody>
      </p:sp>
      <p:sp>
        <p:nvSpPr>
          <p:cNvPr id="111620" name="Rectangle 4">
            <a:extLst>
              <a:ext uri="{FF2B5EF4-FFF2-40B4-BE49-F238E27FC236}">
                <a16:creationId xmlns:a16="http://schemas.microsoft.com/office/drawing/2014/main" id="{8A9B402D-BE9C-471E-97C2-AF624EA0426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95288" y="1125538"/>
            <a:ext cx="8291512" cy="5008562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defRPr/>
            </a:pPr>
            <a:r>
              <a:rPr lang="cs-CZ" altLang="cs-CZ" sz="2800"/>
              <a:t>Strkání po jednom lanu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104453" name="Object 5">
            <a:extLst>
              <a:ext uri="{FF2B5EF4-FFF2-40B4-BE49-F238E27FC236}">
                <a16:creationId xmlns:a16="http://schemas.microsoft.com/office/drawing/2014/main" id="{CF104A60-E40D-4714-A12A-6C26FE93A5D4}"/>
              </a:ext>
            </a:extLst>
          </p:cNvPr>
          <p:cNvGraphicFramePr>
            <a:graphicFrameLocks noChangeAspect="1"/>
          </p:cNvGraphicFramePr>
          <p:nvPr>
            <p:ph sz="half" idx="4294967295"/>
          </p:nvPr>
        </p:nvGraphicFramePr>
        <p:xfrm>
          <a:off x="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55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4454" name="Picture 7" descr="obr13_b">
            <a:extLst>
              <a:ext uri="{FF2B5EF4-FFF2-40B4-BE49-F238E27FC236}">
                <a16:creationId xmlns:a16="http://schemas.microsoft.com/office/drawing/2014/main" id="{E38E5A17-B6AE-4121-98DF-06F42BF40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1950" y="2420938"/>
            <a:ext cx="9505950" cy="443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>
            <a:extLst>
              <a:ext uri="{FF2B5EF4-FFF2-40B4-BE49-F238E27FC236}">
                <a16:creationId xmlns:a16="http://schemas.microsoft.com/office/drawing/2014/main" id="{B4F7DE2E-2C28-4A08-9B36-66167D7DFF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Předpínací výztuž </a:t>
            </a:r>
            <a:br>
              <a:rPr lang="cs-CZ" altLang="cs-CZ" sz="4000"/>
            </a:br>
            <a:r>
              <a:rPr lang="cs-CZ" altLang="cs-CZ" sz="3200"/>
              <a:t>ukládání do konstrukce</a:t>
            </a:r>
          </a:p>
        </p:txBody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5013FA70-AE05-4B16-B628-F752BA243E6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779838" y="1557338"/>
            <a:ext cx="4038600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66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i="1"/>
          </a:p>
        </p:txBody>
      </p:sp>
      <p:sp>
        <p:nvSpPr>
          <p:cNvPr id="113668" name="Rectangle 4">
            <a:extLst>
              <a:ext uri="{FF2B5EF4-FFF2-40B4-BE49-F238E27FC236}">
                <a16:creationId xmlns:a16="http://schemas.microsoft.com/office/drawing/2014/main" id="{05A2B6F5-84F3-48CE-8C13-4415CE7CD720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95288" y="1196975"/>
            <a:ext cx="8291512" cy="49371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defRPr/>
            </a:pPr>
            <a:r>
              <a:rPr lang="cs-CZ" altLang="cs-CZ" sz="2800"/>
              <a:t>Metoda zavlékání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106501" name="Object 5">
            <a:extLst>
              <a:ext uri="{FF2B5EF4-FFF2-40B4-BE49-F238E27FC236}">
                <a16:creationId xmlns:a16="http://schemas.microsoft.com/office/drawing/2014/main" id="{AD168E81-B54F-4C33-B7AE-F75F8CB17C54}"/>
              </a:ext>
            </a:extLst>
          </p:cNvPr>
          <p:cNvGraphicFramePr>
            <a:graphicFrameLocks noChangeAspect="1"/>
          </p:cNvGraphicFramePr>
          <p:nvPr>
            <p:ph sz="half" idx="4294967295"/>
          </p:nvPr>
        </p:nvGraphicFramePr>
        <p:xfrm>
          <a:off x="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03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6502" name="Picture 8" descr="obr14_b">
            <a:extLst>
              <a:ext uri="{FF2B5EF4-FFF2-40B4-BE49-F238E27FC236}">
                <a16:creationId xmlns:a16="http://schemas.microsoft.com/office/drawing/2014/main" id="{FBDF065A-F437-4C49-A599-B4B13A073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2184400"/>
            <a:ext cx="8135938" cy="469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>
            <a:extLst>
              <a:ext uri="{FF2B5EF4-FFF2-40B4-BE49-F238E27FC236}">
                <a16:creationId xmlns:a16="http://schemas.microsoft.com/office/drawing/2014/main" id="{3F1C17B0-8375-44C8-8853-7667770D0E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Předpínací výztuž </a:t>
            </a:r>
            <a:br>
              <a:rPr lang="cs-CZ" altLang="cs-CZ" sz="4000"/>
            </a:br>
            <a:r>
              <a:rPr lang="cs-CZ" altLang="cs-CZ" sz="3200"/>
              <a:t>ukládání do konstrukce</a:t>
            </a:r>
          </a:p>
        </p:txBody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C343F050-E1C2-4A19-BBC2-5A6D1D4A242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779838" y="1557338"/>
            <a:ext cx="4038600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66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i="1"/>
          </a:p>
        </p:txBody>
      </p:sp>
      <p:sp>
        <p:nvSpPr>
          <p:cNvPr id="115716" name="Rectangle 4">
            <a:extLst>
              <a:ext uri="{FF2B5EF4-FFF2-40B4-BE49-F238E27FC236}">
                <a16:creationId xmlns:a16="http://schemas.microsoft.com/office/drawing/2014/main" id="{E199CCCA-D631-456F-B646-094F2DBB5EF0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95288" y="1268413"/>
            <a:ext cx="8291512" cy="486568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defRPr/>
            </a:pPr>
            <a:r>
              <a:rPr lang="cs-CZ" altLang="cs-CZ" sz="2800"/>
              <a:t>Metoda ukládání předem vyrobených kabelů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108549" name="Object 5">
            <a:extLst>
              <a:ext uri="{FF2B5EF4-FFF2-40B4-BE49-F238E27FC236}">
                <a16:creationId xmlns:a16="http://schemas.microsoft.com/office/drawing/2014/main" id="{D6891DF5-C506-4D83-839E-A7E4BEE72854}"/>
              </a:ext>
            </a:extLst>
          </p:cNvPr>
          <p:cNvGraphicFramePr>
            <a:graphicFrameLocks noChangeAspect="1"/>
          </p:cNvGraphicFramePr>
          <p:nvPr>
            <p:ph sz="half" idx="4294967295"/>
          </p:nvPr>
        </p:nvGraphicFramePr>
        <p:xfrm>
          <a:off x="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51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8550" name="Picture 8" descr="obr15_b">
            <a:extLst>
              <a:ext uri="{FF2B5EF4-FFF2-40B4-BE49-F238E27FC236}">
                <a16:creationId xmlns:a16="http://schemas.microsoft.com/office/drawing/2014/main" id="{F44E7034-8AE6-4048-B2CF-B80BD3F1A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6013" y="2514600"/>
            <a:ext cx="6265862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3AACE0C4-55F5-46B6-94AC-DF90A044C4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Předpínací výztuž </a:t>
            </a:r>
            <a:br>
              <a:rPr lang="cs-CZ" altLang="cs-CZ" sz="4000"/>
            </a:br>
            <a:r>
              <a:rPr lang="cs-CZ" altLang="cs-CZ" sz="4000"/>
              <a:t>napínání</a:t>
            </a:r>
            <a:endParaRPr lang="cs-CZ" altLang="cs-CZ" sz="3200"/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A73BE158-26FA-45AA-894D-A2154BE3708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779838" y="1557338"/>
            <a:ext cx="4038600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66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i="1"/>
          </a:p>
        </p:txBody>
      </p:sp>
      <p:sp>
        <p:nvSpPr>
          <p:cNvPr id="120836" name="Rectangle 4">
            <a:extLst>
              <a:ext uri="{FF2B5EF4-FFF2-40B4-BE49-F238E27FC236}">
                <a16:creationId xmlns:a16="http://schemas.microsoft.com/office/drawing/2014/main" id="{D9B7D332-6DD6-4308-9949-17699DF7DBA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95288" y="1600200"/>
            <a:ext cx="8291512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110597" name="Object 5">
            <a:extLst>
              <a:ext uri="{FF2B5EF4-FFF2-40B4-BE49-F238E27FC236}">
                <a16:creationId xmlns:a16="http://schemas.microsoft.com/office/drawing/2014/main" id="{2F444CA9-7CC3-414A-979A-9F7B927968A2}"/>
              </a:ext>
            </a:extLst>
          </p:cNvPr>
          <p:cNvGraphicFramePr>
            <a:graphicFrameLocks noChangeAspect="1"/>
          </p:cNvGraphicFramePr>
          <p:nvPr>
            <p:ph sz="half" idx="4294967295"/>
          </p:nvPr>
        </p:nvGraphicFramePr>
        <p:xfrm>
          <a:off x="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599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0598" name="Picture 8" descr="obr16_b">
            <a:extLst>
              <a:ext uri="{FF2B5EF4-FFF2-40B4-BE49-F238E27FC236}">
                <a16:creationId xmlns:a16="http://schemas.microsoft.com/office/drawing/2014/main" id="{44A1D83B-AEA6-4C48-8E9A-DE61CBAB7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350" y="1384300"/>
            <a:ext cx="5473700" cy="547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>
            <a:extLst>
              <a:ext uri="{FF2B5EF4-FFF2-40B4-BE49-F238E27FC236}">
                <a16:creationId xmlns:a16="http://schemas.microsoft.com/office/drawing/2014/main" id="{732772E8-33DA-4045-8069-60C6C28327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Předpínací výztuž </a:t>
            </a:r>
            <a:br>
              <a:rPr lang="cs-CZ" altLang="cs-CZ" sz="4000"/>
            </a:br>
            <a:r>
              <a:rPr lang="cs-CZ" altLang="cs-CZ" sz="4000"/>
              <a:t>injektáž</a:t>
            </a:r>
            <a:endParaRPr lang="cs-CZ" altLang="cs-CZ" sz="3200"/>
          </a:p>
        </p:txBody>
      </p:sp>
      <p:sp>
        <p:nvSpPr>
          <p:cNvPr id="122883" name="Rectangle 3">
            <a:extLst>
              <a:ext uri="{FF2B5EF4-FFF2-40B4-BE49-F238E27FC236}">
                <a16:creationId xmlns:a16="http://schemas.microsoft.com/office/drawing/2014/main" id="{77FF9578-3C68-42BE-A07A-DEBEA756575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779838" y="1557338"/>
            <a:ext cx="4038600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66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i="1"/>
          </a:p>
        </p:txBody>
      </p:sp>
      <p:sp>
        <p:nvSpPr>
          <p:cNvPr id="122884" name="Rectangle 4">
            <a:extLst>
              <a:ext uri="{FF2B5EF4-FFF2-40B4-BE49-F238E27FC236}">
                <a16:creationId xmlns:a16="http://schemas.microsoft.com/office/drawing/2014/main" id="{1E7D52F7-DB4C-4C59-8D62-9F50C759F25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95288" y="1600200"/>
            <a:ext cx="5472112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	Napnutou výztuž u dodatečně předpínaných kcí nutno zainjektovat – ochrana proti korozi</a:t>
            </a:r>
          </a:p>
        </p:txBody>
      </p:sp>
      <p:graphicFrame>
        <p:nvGraphicFramePr>
          <p:cNvPr id="112645" name="Object 5">
            <a:extLst>
              <a:ext uri="{FF2B5EF4-FFF2-40B4-BE49-F238E27FC236}">
                <a16:creationId xmlns:a16="http://schemas.microsoft.com/office/drawing/2014/main" id="{8089EA70-A81A-4C9D-AC6C-FAAEAED4A923}"/>
              </a:ext>
            </a:extLst>
          </p:cNvPr>
          <p:cNvGraphicFramePr>
            <a:graphicFrameLocks noChangeAspect="1"/>
          </p:cNvGraphicFramePr>
          <p:nvPr>
            <p:ph sz="half" idx="4294967295"/>
          </p:nvPr>
        </p:nvGraphicFramePr>
        <p:xfrm>
          <a:off x="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48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2646" name="Picture 8" descr="obr17_b_1">
            <a:extLst>
              <a:ext uri="{FF2B5EF4-FFF2-40B4-BE49-F238E27FC236}">
                <a16:creationId xmlns:a16="http://schemas.microsoft.com/office/drawing/2014/main" id="{83CB0905-57F0-40B9-B35C-B0DFBF1B2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357563"/>
            <a:ext cx="5832475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7" name="Picture 10" descr="obr17_b_2">
            <a:extLst>
              <a:ext uri="{FF2B5EF4-FFF2-40B4-BE49-F238E27FC236}">
                <a16:creationId xmlns:a16="http://schemas.microsoft.com/office/drawing/2014/main" id="{A6B9C814-5718-4B56-93F1-B72175E49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1863" y="1484313"/>
            <a:ext cx="2982912" cy="471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>
            <a:extLst>
              <a:ext uri="{FF2B5EF4-FFF2-40B4-BE49-F238E27FC236}">
                <a16:creationId xmlns:a16="http://schemas.microsoft.com/office/drawing/2014/main" id="{E4EF728D-D981-4851-B9B0-71B5803DCF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Předpínací výztuž </a:t>
            </a:r>
            <a:br>
              <a:rPr lang="cs-CZ" altLang="cs-CZ" sz="4000"/>
            </a:br>
            <a:r>
              <a:rPr lang="cs-CZ" altLang="cs-CZ" sz="4000"/>
              <a:t>strojní zařízení</a:t>
            </a:r>
            <a:endParaRPr lang="cs-CZ" altLang="cs-CZ" sz="3200"/>
          </a:p>
        </p:txBody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49A41854-7159-477D-8862-6CA7FCDF293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779838" y="1557338"/>
            <a:ext cx="4038600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66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i="1"/>
          </a:p>
        </p:txBody>
      </p:sp>
      <p:sp>
        <p:nvSpPr>
          <p:cNvPr id="124932" name="Rectangle 4">
            <a:extLst>
              <a:ext uri="{FF2B5EF4-FFF2-40B4-BE49-F238E27FC236}">
                <a16:creationId xmlns:a16="http://schemas.microsoft.com/office/drawing/2014/main" id="{824D4A28-5272-45B1-8BF9-D20A4A01F76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95288" y="1600200"/>
            <a:ext cx="8291512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114693" name="Object 5">
            <a:extLst>
              <a:ext uri="{FF2B5EF4-FFF2-40B4-BE49-F238E27FC236}">
                <a16:creationId xmlns:a16="http://schemas.microsoft.com/office/drawing/2014/main" id="{38B0F5C3-7FCA-4973-95D5-25C2DE8757A1}"/>
              </a:ext>
            </a:extLst>
          </p:cNvPr>
          <p:cNvGraphicFramePr>
            <a:graphicFrameLocks noChangeAspect="1"/>
          </p:cNvGraphicFramePr>
          <p:nvPr>
            <p:ph sz="half" idx="4294967295"/>
          </p:nvPr>
        </p:nvGraphicFramePr>
        <p:xfrm>
          <a:off x="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97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4694" name="Picture 9" descr="obr18_b_1">
            <a:extLst>
              <a:ext uri="{FF2B5EF4-FFF2-40B4-BE49-F238E27FC236}">
                <a16:creationId xmlns:a16="http://schemas.microsoft.com/office/drawing/2014/main" id="{6676C5E4-7D72-4D8D-9929-8C9E05544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57338"/>
            <a:ext cx="32766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5" name="Picture 11" descr="obr18_b_2">
            <a:extLst>
              <a:ext uri="{FF2B5EF4-FFF2-40B4-BE49-F238E27FC236}">
                <a16:creationId xmlns:a16="http://schemas.microsoft.com/office/drawing/2014/main" id="{975EA111-968B-4A3F-9ACF-3E18629A2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2413" y="4005263"/>
            <a:ext cx="9685338" cy="246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6" name="Picture 13" descr="obr18_b_4">
            <a:extLst>
              <a:ext uri="{FF2B5EF4-FFF2-40B4-BE49-F238E27FC236}">
                <a16:creationId xmlns:a16="http://schemas.microsoft.com/office/drawing/2014/main" id="{879CCECC-E30A-4A9B-8F1B-0D0A8D9EF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9113" y="1557338"/>
            <a:ext cx="6084887" cy="247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>
            <a:extLst>
              <a:ext uri="{FF2B5EF4-FFF2-40B4-BE49-F238E27FC236}">
                <a16:creationId xmlns:a16="http://schemas.microsoft.com/office/drawing/2014/main" id="{3805CCDA-649B-4471-9DE4-098A6AD5AE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Předpínací výztuž </a:t>
            </a:r>
            <a:br>
              <a:rPr lang="cs-CZ" altLang="cs-CZ" sz="4000"/>
            </a:br>
            <a:r>
              <a:rPr lang="cs-CZ" altLang="cs-CZ" sz="4000"/>
              <a:t>strojní zařízení</a:t>
            </a:r>
            <a:endParaRPr lang="cs-CZ" altLang="cs-CZ" sz="3200"/>
          </a:p>
        </p:txBody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15027345-E201-45B9-AAD5-9754ED9648F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779838" y="1557338"/>
            <a:ext cx="4038600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66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i="1"/>
          </a:p>
        </p:txBody>
      </p:sp>
      <p:sp>
        <p:nvSpPr>
          <p:cNvPr id="126980" name="Rectangle 4">
            <a:extLst>
              <a:ext uri="{FF2B5EF4-FFF2-40B4-BE49-F238E27FC236}">
                <a16:creationId xmlns:a16="http://schemas.microsoft.com/office/drawing/2014/main" id="{CE9323F5-DD2A-4595-BB9B-0EDFABB3C44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95288" y="1600200"/>
            <a:ext cx="8291512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116741" name="Object 5">
            <a:extLst>
              <a:ext uri="{FF2B5EF4-FFF2-40B4-BE49-F238E27FC236}">
                <a16:creationId xmlns:a16="http://schemas.microsoft.com/office/drawing/2014/main" id="{19EC5074-4100-44AB-A71C-F3F66F9C323B}"/>
              </a:ext>
            </a:extLst>
          </p:cNvPr>
          <p:cNvGraphicFramePr>
            <a:graphicFrameLocks noChangeAspect="1"/>
          </p:cNvGraphicFramePr>
          <p:nvPr>
            <p:ph sz="half" idx="4294967295"/>
          </p:nvPr>
        </p:nvGraphicFramePr>
        <p:xfrm>
          <a:off x="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43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6742" name="Picture 10" descr="obr18_b_3">
            <a:extLst>
              <a:ext uri="{FF2B5EF4-FFF2-40B4-BE49-F238E27FC236}">
                <a16:creationId xmlns:a16="http://schemas.microsoft.com/office/drawing/2014/main" id="{D30919C1-A688-4A77-B50E-1508C3F89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0975" y="2506663"/>
            <a:ext cx="10298113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82E2C888-C7EF-4AFC-AE8B-93D55E4F5C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9613" y="274638"/>
            <a:ext cx="67071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i="1" u="sng"/>
              <a:t>Zásady kladení výztuže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F6D7640A-17B4-42EC-B576-DC1251595CC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41438"/>
            <a:ext cx="7859713" cy="47926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cs-CZ" altLang="cs-CZ" sz="2400" b="1" i="1"/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2400" b="1" i="1"/>
              <a:t>	</a:t>
            </a:r>
            <a:r>
              <a:rPr lang="cs-CZ" altLang="cs-CZ" sz="2800"/>
              <a:t>Betonářská ocel musí mít před zabetonováním přirozený čistý povrch bez odlupujících se okují, bez mastnoty a nečistot, bez závadného znečištění zatvrdlým cementovým mlékem a pod.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2800"/>
              <a:t>Jakékoliv nečistoty, které snižují přilnavost a soudržnost ocele a betonu se musí odstranit.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2800"/>
              <a:t>Výztuž se ukládá do bednění ručně nebo pomocí jeřábu.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2800"/>
              <a:t>Pro správné výškové umístění výztuže a krytí betonovou vrstvou se využijí distanční tělíska.</a:t>
            </a:r>
            <a:r>
              <a:rPr lang="cs-CZ" altLang="cs-CZ" sz="2400"/>
              <a:t> </a:t>
            </a:r>
          </a:p>
        </p:txBody>
      </p:sp>
      <p:graphicFrame>
        <p:nvGraphicFramePr>
          <p:cNvPr id="118788" name="Object 4">
            <a:extLst>
              <a:ext uri="{FF2B5EF4-FFF2-40B4-BE49-F238E27FC236}">
                <a16:creationId xmlns:a16="http://schemas.microsoft.com/office/drawing/2014/main" id="{C1C0CEB4-382B-4677-BB34-0D96EDF255AD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89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id="{40394CC8-85E8-4ACB-9C65-3460550DF8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4075" y="274638"/>
            <a:ext cx="65627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i="1" u="sng"/>
              <a:t>Zásady kladení výztuže</a:t>
            </a:r>
          </a:p>
        </p:txBody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0FB564FB-0F1C-4305-8B11-AF0D6D11D31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12875"/>
            <a:ext cx="8075613" cy="5256213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Zhotovenou výztuž je nutno před betonáží zkontrolovat. </a:t>
            </a:r>
          </a:p>
          <a:p>
            <a:pPr eaLnBrk="1" hangingPunct="1">
              <a:defRPr/>
            </a:pPr>
            <a:r>
              <a:rPr lang="cs-CZ" altLang="cs-CZ" sz="2800"/>
              <a:t>Kontroluje se : Tvarová přesnost, kompletnost a zabezpečení proti deformacím při provádění dalších prací. </a:t>
            </a:r>
          </a:p>
          <a:p>
            <a:pPr eaLnBrk="1" hangingPunct="1">
              <a:defRPr/>
            </a:pPr>
            <a:r>
              <a:rPr lang="cs-CZ" altLang="cs-CZ" sz="2800"/>
              <a:t>Po sestavené výztuži se nesmí chodit, ani zde ukládat stavební materiál a těžší stavební pomůcky. </a:t>
            </a:r>
          </a:p>
          <a:p>
            <a:pPr eaLnBrk="1" hangingPunct="1">
              <a:defRPr/>
            </a:pPr>
            <a:r>
              <a:rPr lang="cs-CZ" altLang="cs-CZ" sz="2800"/>
              <a:t>Pracovní podlahy a plošiny musí mít vlastní pevné podpěry, nesmějí ležet přímo na armaturách.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119812" name="Object 4">
            <a:extLst>
              <a:ext uri="{FF2B5EF4-FFF2-40B4-BE49-F238E27FC236}">
                <a16:creationId xmlns:a16="http://schemas.microsoft.com/office/drawing/2014/main" id="{80D14BAD-17CB-48CC-ABD2-747A227866DA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952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13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558F765F-5632-40D0-9E3C-6FECF0AE37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9613" y="274638"/>
            <a:ext cx="67071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 i="1" u="sng"/>
              <a:t>Zásady pro kladení výztuže</a:t>
            </a:r>
          </a:p>
        </p:txBody>
      </p:sp>
      <p:sp>
        <p:nvSpPr>
          <p:cNvPr id="138243" name="Rectangle 3">
            <a:extLst>
              <a:ext uri="{FF2B5EF4-FFF2-40B4-BE49-F238E27FC236}">
                <a16:creationId xmlns:a16="http://schemas.microsoft.com/office/drawing/2014/main" id="{C8EE1C20-CE31-4F3C-9D25-B777C83E11D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41438"/>
            <a:ext cx="8002588" cy="4792662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Při ukládání výztuže do bednění je třeba věnovat zvláštní pozornost křížení nosné výztuže. </a:t>
            </a:r>
          </a:p>
          <a:p>
            <a:pPr eaLnBrk="1" hangingPunct="1">
              <a:defRPr/>
            </a:pPr>
            <a:r>
              <a:rPr lang="cs-CZ" altLang="cs-CZ" sz="2800"/>
              <a:t>Je zde reálné nebezpečí vzniku prázdných dutin nevyplněných betonem. </a:t>
            </a:r>
          </a:p>
          <a:p>
            <a:pPr eaLnBrk="1" hangingPunct="1">
              <a:defRPr/>
            </a:pPr>
            <a:r>
              <a:rPr lang="cs-CZ" altLang="cs-CZ" sz="2800"/>
              <a:t>Mezery mezi pruty výztuže musí být větší než je 1,5 násobek nejhrubší frakce kameniva v použité betonové směsi.</a:t>
            </a:r>
          </a:p>
          <a:p>
            <a:pPr eaLnBrk="1" hangingPunct="1">
              <a:defRPr/>
            </a:pPr>
            <a:r>
              <a:rPr lang="cs-CZ" altLang="cs-CZ" sz="2800"/>
              <a:t>V žádném případě se nesmí používat podlážky z materiálu, který podléhá korozi, nebo způsobuje skvrny na povrchu hotového betonu.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120836" name="Object 4">
            <a:extLst>
              <a:ext uri="{FF2B5EF4-FFF2-40B4-BE49-F238E27FC236}">
                <a16:creationId xmlns:a16="http://schemas.microsoft.com/office/drawing/2014/main" id="{EEB8941A-21CE-438D-8765-8C8402808B79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37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>
            <a:extLst>
              <a:ext uri="{FF2B5EF4-FFF2-40B4-BE49-F238E27FC236}">
                <a16:creationId xmlns:a16="http://schemas.microsoft.com/office/drawing/2014/main" id="{550FA69C-6EF3-4548-AF3A-5D8C20424F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050" y="274638"/>
            <a:ext cx="66357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i="1" u="sng"/>
              <a:t>Zásady pro krytí výztuže</a:t>
            </a:r>
          </a:p>
        </p:txBody>
      </p:sp>
      <p:sp>
        <p:nvSpPr>
          <p:cNvPr id="129027" name="Rectangle 3">
            <a:extLst>
              <a:ext uri="{FF2B5EF4-FFF2-40B4-BE49-F238E27FC236}">
                <a16:creationId xmlns:a16="http://schemas.microsoft.com/office/drawing/2014/main" id="{BC780E77-ECE3-4F40-8C73-C195A121720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47050" cy="45339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Tloušťka krycí vrstvy  betonu je předepsána v projektové dokumentaci. </a:t>
            </a:r>
          </a:p>
          <a:p>
            <a:pPr eaLnBrk="1" hangingPunct="1">
              <a:defRPr/>
            </a:pPr>
            <a:r>
              <a:rPr lang="cs-CZ" altLang="cs-CZ" sz="2800"/>
              <a:t>Pro zabezpečení stanovené tloušťky krycí vrstvy betonu se navlékají distanční kroužky na pruty nebo se používají distanční podložky -   z PVC, betonové , vlákno-cementové nebo ocelové tzv. kozlíky. </a:t>
            </a:r>
          </a:p>
          <a:p>
            <a:pPr eaLnBrk="1" hangingPunct="1">
              <a:defRPr/>
            </a:pPr>
            <a:r>
              <a:rPr lang="cs-CZ" altLang="cs-CZ" sz="2800"/>
              <a:t>Stabilizace horních prutů u konzol zavěšením</a:t>
            </a:r>
          </a:p>
          <a:p>
            <a:pPr eaLnBrk="1" hangingPunct="1">
              <a:defRPr/>
            </a:pPr>
            <a:endParaRPr lang="cs-CZ" altLang="cs-CZ" sz="2800"/>
          </a:p>
        </p:txBody>
      </p:sp>
      <p:graphicFrame>
        <p:nvGraphicFramePr>
          <p:cNvPr id="121860" name="Object 4">
            <a:extLst>
              <a:ext uri="{FF2B5EF4-FFF2-40B4-BE49-F238E27FC236}">
                <a16:creationId xmlns:a16="http://schemas.microsoft.com/office/drawing/2014/main" id="{A43252AD-1F23-4504-A921-E62633A9606B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61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>
            <a:extLst>
              <a:ext uri="{FF2B5EF4-FFF2-40B4-BE49-F238E27FC236}">
                <a16:creationId xmlns:a16="http://schemas.microsoft.com/office/drawing/2014/main" id="{5F85DA42-2BF1-4DF6-B340-C27C8F2743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8175" y="274638"/>
            <a:ext cx="67786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i="1" u="sng"/>
              <a:t>Zásady pro krytí výztuže</a:t>
            </a:r>
          </a:p>
        </p:txBody>
      </p:sp>
      <p:sp>
        <p:nvSpPr>
          <p:cNvPr id="162819" name="Rectangle 3">
            <a:extLst>
              <a:ext uri="{FF2B5EF4-FFF2-40B4-BE49-F238E27FC236}">
                <a16:creationId xmlns:a16="http://schemas.microsoft.com/office/drawing/2014/main" id="{91D79FD3-7677-45E1-9105-E0F82CF9AEC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713788" cy="486568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Minimální tloušťky krycí vrstvy výztuže betonem podle ČSN ENV 1992-1-1</a:t>
            </a:r>
          </a:p>
        </p:txBody>
      </p:sp>
      <p:graphicFrame>
        <p:nvGraphicFramePr>
          <p:cNvPr id="123908" name="Object 4">
            <a:extLst>
              <a:ext uri="{FF2B5EF4-FFF2-40B4-BE49-F238E27FC236}">
                <a16:creationId xmlns:a16="http://schemas.microsoft.com/office/drawing/2014/main" id="{8E63D776-64F3-4A6E-B8D0-9B5A51CC1FF1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38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2904" name="Group 88">
            <a:extLst>
              <a:ext uri="{FF2B5EF4-FFF2-40B4-BE49-F238E27FC236}">
                <a16:creationId xmlns:a16="http://schemas.microsoft.com/office/drawing/2014/main" id="{FB66242A-A249-4193-9E9D-6393B4AF94A4}"/>
              </a:ext>
            </a:extLst>
          </p:cNvPr>
          <p:cNvGraphicFramePr>
            <a:graphicFrameLocks noGrp="1"/>
          </p:cNvGraphicFramePr>
          <p:nvPr>
            <p:ph sz="quarter" idx="3"/>
          </p:nvPr>
        </p:nvGraphicFramePr>
        <p:xfrm>
          <a:off x="395288" y="2276475"/>
          <a:ext cx="8291512" cy="3659188"/>
        </p:xfrm>
        <a:graphic>
          <a:graphicData uri="http://schemas.openxmlformats.org/drawingml/2006/table">
            <a:tbl>
              <a:tblPr/>
              <a:tblGrid>
                <a:gridCol w="5905500">
                  <a:extLst>
                    <a:ext uri="{9D8B030D-6E8A-4147-A177-3AD203B41FA5}">
                      <a16:colId xmlns:a16="http://schemas.microsoft.com/office/drawing/2014/main" val="3297560940"/>
                    </a:ext>
                  </a:extLst>
                </a:gridCol>
                <a:gridCol w="2386012">
                  <a:extLst>
                    <a:ext uri="{9D8B030D-6E8A-4147-A177-3AD203B41FA5}">
                      <a16:colId xmlns:a16="http://schemas.microsoft.com/office/drawing/2014/main" val="4230513227"/>
                    </a:ext>
                  </a:extLst>
                </a:gridCol>
              </a:tblGrid>
              <a:tr h="392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prostředí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Tl.k.v.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6051885"/>
                  </a:ext>
                </a:extLst>
              </a:tr>
              <a:tr h="390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suché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5154524"/>
                  </a:ext>
                </a:extLst>
              </a:tr>
              <a:tr h="392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Vlhké bez výskytu mrazu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3106823"/>
                  </a:ext>
                </a:extLst>
              </a:tr>
              <a:tr h="392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Vlhké s výskytem mrazu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0722857"/>
                  </a:ext>
                </a:extLst>
              </a:tr>
              <a:tr h="390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Dtto + účinek rozmrazovacích solí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74372"/>
                  </a:ext>
                </a:extLst>
              </a:tr>
              <a:tr h="4587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Chemicky agresivní lehce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800174"/>
                  </a:ext>
                </a:extLst>
              </a:tr>
              <a:tr h="390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Chemicky agresivní středně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9897360"/>
                  </a:ext>
                </a:extLst>
              </a:tr>
              <a:tr h="392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Chemicky agresivní vysoce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293972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>
            <a:extLst>
              <a:ext uri="{FF2B5EF4-FFF2-40B4-BE49-F238E27FC236}">
                <a16:creationId xmlns:a16="http://schemas.microsoft.com/office/drawing/2014/main" id="{2881024B-7C0C-4DE5-BD96-BB39EB4BDF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cs-CZ" altLang="cs-CZ" dirty="0">
                <a:hlinkClick r:id="rId3"/>
              </a:rPr>
              <a:t>www.betonserver.cz</a:t>
            </a:r>
            <a:r>
              <a:rPr lang="cs-CZ" altLang="cs-CZ" dirty="0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dirty="0">
                <a:hlinkClick r:id="rId4"/>
              </a:rPr>
              <a:t>www.stavebnictvi-eu.cz</a:t>
            </a:r>
            <a:r>
              <a:rPr lang="cs-CZ" altLang="cs-CZ" dirty="0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dirty="0">
                <a:hlinkClick r:id="rId5"/>
              </a:rPr>
              <a:t>www.betonarska-vyztuz.cz</a:t>
            </a:r>
            <a:endParaRPr lang="cs-CZ" altLang="cs-CZ" dirty="0"/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dirty="0">
                <a:hlinkClick r:id="rId6"/>
              </a:rPr>
              <a:t>www.bostas.cz</a:t>
            </a:r>
            <a:endParaRPr lang="cs-CZ" altLang="cs-CZ" dirty="0"/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dirty="0">
                <a:hlinkClick r:id="rId7"/>
              </a:rPr>
              <a:t>www.armovna.cz</a:t>
            </a:r>
            <a:endParaRPr lang="cs-CZ" altLang="cs-CZ" dirty="0"/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dirty="0">
                <a:hlinkClick r:id="rId8"/>
              </a:rPr>
              <a:t>www.kondor.cz</a:t>
            </a:r>
            <a:endParaRPr lang="cs-CZ" altLang="cs-CZ" dirty="0"/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dirty="0">
                <a:hlinkClick r:id="rId9"/>
              </a:rPr>
              <a:t>www.ipsystem.cz</a:t>
            </a:r>
            <a:endParaRPr lang="cs-CZ" altLang="cs-CZ" dirty="0"/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dirty="0">
                <a:hlinkClick r:id="rId10"/>
              </a:rPr>
              <a:t>www.cebet.cz</a:t>
            </a:r>
            <a:r>
              <a:rPr lang="cs-CZ" altLang="cs-CZ" dirty="0"/>
              <a:t> </a:t>
            </a:r>
          </a:p>
        </p:txBody>
      </p:sp>
      <p:graphicFrame>
        <p:nvGraphicFramePr>
          <p:cNvPr id="124931" name="Object 4">
            <a:extLst>
              <a:ext uri="{FF2B5EF4-FFF2-40B4-BE49-F238E27FC236}">
                <a16:creationId xmlns:a16="http://schemas.microsoft.com/office/drawing/2014/main" id="{7A4BEC31-59D4-424F-974B-7F32027BE9E1}"/>
              </a:ext>
            </a:extLst>
          </p:cNvPr>
          <p:cNvGraphicFramePr>
            <a:graphicFrameLocks noChangeAspect="1"/>
          </p:cNvGraphicFramePr>
          <p:nvPr>
            <p:ph type="title"/>
          </p:nvPr>
        </p:nvGraphicFramePr>
        <p:xfrm>
          <a:off x="539750" y="4048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32" name="Obrázek" r:id="rId11" imgW="1619187" imgH="827821" progId="Word.Picture.8">
                  <p:embed/>
                </p:oleObj>
              </mc:Choice>
              <mc:Fallback>
                <p:oleObj name="Obrázek" r:id="rId11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4048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>
            <a:extLst>
              <a:ext uri="{FF2B5EF4-FFF2-40B4-BE49-F238E27FC236}">
                <a16:creationId xmlns:a16="http://schemas.microsoft.com/office/drawing/2014/main" id="{5B6FB90F-C3D2-401C-98AF-A9CBDCE8B6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konec</a:t>
            </a:r>
          </a:p>
        </p:txBody>
      </p:sp>
      <p:graphicFrame>
        <p:nvGraphicFramePr>
          <p:cNvPr id="125955" name="Object 3">
            <a:extLst>
              <a:ext uri="{FF2B5EF4-FFF2-40B4-BE49-F238E27FC236}">
                <a16:creationId xmlns:a16="http://schemas.microsoft.com/office/drawing/2014/main" id="{1DB33132-2F86-4133-9A40-CDE1451B4814}"/>
              </a:ext>
            </a:extLst>
          </p:cNvPr>
          <p:cNvGraphicFramePr>
            <a:graphicFrameLocks noChangeAspect="1"/>
          </p:cNvGraphicFramePr>
          <p:nvPr>
            <p:ph type="title"/>
          </p:nvPr>
        </p:nvGraphicFramePr>
        <p:xfrm>
          <a:off x="539750" y="4048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56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4048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Body">
  <a:themeElements>
    <a:clrScheme name="Body 2">
      <a:dk1>
        <a:srgbClr val="5B5B89"/>
      </a:dk1>
      <a:lt1>
        <a:srgbClr val="FFFFFF"/>
      </a:lt1>
      <a:dk2>
        <a:srgbClr val="666699"/>
      </a:dk2>
      <a:lt2>
        <a:srgbClr val="DFDEF6"/>
      </a:lt2>
      <a:accent1>
        <a:srgbClr val="6666FF"/>
      </a:accent1>
      <a:accent2>
        <a:srgbClr val="52527C"/>
      </a:accent2>
      <a:accent3>
        <a:srgbClr val="B8B8CA"/>
      </a:accent3>
      <a:accent4>
        <a:srgbClr val="DADADA"/>
      </a:accent4>
      <a:accent5>
        <a:srgbClr val="B8B8FF"/>
      </a:accent5>
      <a:accent6>
        <a:srgbClr val="494970"/>
      </a:accent6>
      <a:hlink>
        <a:srgbClr val="9999FF"/>
      </a:hlink>
      <a:folHlink>
        <a:srgbClr val="CCCCFF"/>
      </a:folHlink>
    </a:clrScheme>
    <a:fontScheme name="Bod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Body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dy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dy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 Dots</Template>
  <TotalTime>953</TotalTime>
  <Words>3689</Words>
  <Application>Microsoft Office PowerPoint</Application>
  <PresentationFormat>Předvádění na obrazovce (4:3)</PresentationFormat>
  <Paragraphs>440</Paragraphs>
  <Slides>75</Slides>
  <Notes>45</Notes>
  <HiddenSlides>0</HiddenSlides>
  <MMClips>0</MMClips>
  <ScaleCrop>false</ScaleCrop>
  <HeadingPairs>
    <vt:vector size="8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75</vt:i4>
      </vt:variant>
    </vt:vector>
  </HeadingPairs>
  <TitlesOfParts>
    <vt:vector size="79" baseType="lpstr">
      <vt:lpstr>Arial</vt:lpstr>
      <vt:lpstr>Wingdings</vt:lpstr>
      <vt:lpstr>Body</vt:lpstr>
      <vt:lpstr>Obrázek aplikace Microsoft Word</vt:lpstr>
      <vt:lpstr>Technologická etapa:  Realizace monolitické železobetonové konstrukce</vt:lpstr>
      <vt:lpstr>Osnova</vt:lpstr>
      <vt:lpstr>3. Vyztužování železobetonových konstrukcí</vt:lpstr>
      <vt:lpstr>3. Vyztužování železobetonových konstrukcí</vt:lpstr>
      <vt:lpstr>3. Vyztužování železobetonových konstrukcí</vt:lpstr>
      <vt:lpstr>Obecné informace</vt:lpstr>
      <vt:lpstr>Vlastnosti a rozdělení</vt:lpstr>
      <vt:lpstr>Vlastnosti a rozdělení</vt:lpstr>
      <vt:lpstr>Vlastnosti a rozdělení</vt:lpstr>
      <vt:lpstr>Vlastnosti a rozdělení</vt:lpstr>
      <vt:lpstr>Vlastnosti a rozdělení</vt:lpstr>
      <vt:lpstr>Vlastnosti a rozdělení</vt:lpstr>
      <vt:lpstr>Vlastnosti a rozdělení</vt:lpstr>
      <vt:lpstr>Vlastnosti a rozdělení</vt:lpstr>
      <vt:lpstr>Vlastnosti a rozdělení</vt:lpstr>
      <vt:lpstr>Vlastnosti a rozdělení</vt:lpstr>
      <vt:lpstr>Vlastnosti a rozdělení</vt:lpstr>
      <vt:lpstr>Výroba</vt:lpstr>
      <vt:lpstr>Výroba</vt:lpstr>
      <vt:lpstr>Výroba</vt:lpstr>
      <vt:lpstr>Výroba</vt:lpstr>
      <vt:lpstr>Výroba</vt:lpstr>
      <vt:lpstr>Výroba</vt:lpstr>
      <vt:lpstr>Výroba</vt:lpstr>
      <vt:lpstr>Doprava a skladování</vt:lpstr>
      <vt:lpstr>Uložení výztuže v konstrukci</vt:lpstr>
      <vt:lpstr>Uložení výztuže v konstrukci</vt:lpstr>
      <vt:lpstr>Uložení výztuže v konstrukci</vt:lpstr>
      <vt:lpstr>Uložení výztuže v konstrukci</vt:lpstr>
      <vt:lpstr>Uložení výztuže v konstrukci</vt:lpstr>
      <vt:lpstr>Uložení výztuže v konstrukci</vt:lpstr>
      <vt:lpstr>Uložení výztuže v konstrukci</vt:lpstr>
      <vt:lpstr>Uložení výztuže v konstrukci</vt:lpstr>
      <vt:lpstr>Uložení výztuže v konstrukci</vt:lpstr>
      <vt:lpstr>Uložení výztuže v konstrukci</vt:lpstr>
      <vt:lpstr>Uložení výztuže v konstrukci</vt:lpstr>
      <vt:lpstr>Uložení výztuže v konstrukci</vt:lpstr>
      <vt:lpstr>Uložení výztuže v konstrukci</vt:lpstr>
      <vt:lpstr>Uložení výztuže v konstrukci</vt:lpstr>
      <vt:lpstr>Uložení výztuže v konstrukci</vt:lpstr>
      <vt:lpstr>Uložení výztuže v konstrukci</vt:lpstr>
      <vt:lpstr>Uložení výztuže v konstrukci</vt:lpstr>
      <vt:lpstr>Uložení výztuže v konstrukci</vt:lpstr>
      <vt:lpstr>Uložení výztuže v konstrukci</vt:lpstr>
      <vt:lpstr>Armování - Styk s přesahem</vt:lpstr>
      <vt:lpstr>Armování - Styk s přesahem</vt:lpstr>
      <vt:lpstr>Armování - Styk s přesahem</vt:lpstr>
      <vt:lpstr>Armování –  Mechanické spojky  </vt:lpstr>
      <vt:lpstr>Armování –  Mechanické spojky</vt:lpstr>
      <vt:lpstr>Armování –  Mechanické spojky</vt:lpstr>
      <vt:lpstr>Váha , cena  (závisí na profilu)</vt:lpstr>
      <vt:lpstr>Předpínací systém</vt:lpstr>
      <vt:lpstr>Předpínací systém</vt:lpstr>
      <vt:lpstr>Předpínací výztuž</vt:lpstr>
      <vt:lpstr>Předpínací výztuž</vt:lpstr>
      <vt:lpstr>Kabelové dutiny</vt:lpstr>
      <vt:lpstr>Předpínací výztuž</vt:lpstr>
      <vt:lpstr>Předpínací výztuž</vt:lpstr>
      <vt:lpstr>Předpínací výztuž</vt:lpstr>
      <vt:lpstr>Předpínací výztuž</vt:lpstr>
      <vt:lpstr>Předpínací výztuž  ukládání do konstrukce</vt:lpstr>
      <vt:lpstr>Předpínací výztuž  ukládání do konstrukce</vt:lpstr>
      <vt:lpstr>Předpínací výztuž  ukládání do konstrukce</vt:lpstr>
      <vt:lpstr>Předpínací výztuž  ukládání do konstrukce</vt:lpstr>
      <vt:lpstr>Předpínací výztuž  napínání</vt:lpstr>
      <vt:lpstr>Předpínací výztuž  injektáž</vt:lpstr>
      <vt:lpstr>Předpínací výztuž  strojní zařízení</vt:lpstr>
      <vt:lpstr>Předpínací výztuž  strojní zařízení</vt:lpstr>
      <vt:lpstr>Zásady kladení výztuže</vt:lpstr>
      <vt:lpstr>Zásady kladení výztuže</vt:lpstr>
      <vt:lpstr>Zásady pro kladení výztuže</vt:lpstr>
      <vt:lpstr>Zásady pro krytí výztuže</vt:lpstr>
      <vt:lpstr>Zásady pro krytí výztuže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Ing. Drahoslav Kolář</dc:creator>
  <cp:lastModifiedBy>Barbora Nečasová</cp:lastModifiedBy>
  <cp:revision>9</cp:revision>
  <dcterms:created xsi:type="dcterms:W3CDTF">2007-10-20T21:43:31Z</dcterms:created>
  <dcterms:modified xsi:type="dcterms:W3CDTF">2020-03-23T13:52:46Z</dcterms:modified>
</cp:coreProperties>
</file>