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9"/>
  </p:notesMasterIdLst>
  <p:sldIdLst>
    <p:sldId id="257" r:id="rId2"/>
    <p:sldId id="381" r:id="rId3"/>
    <p:sldId id="258" r:id="rId4"/>
    <p:sldId id="259" r:id="rId5"/>
    <p:sldId id="409" r:id="rId6"/>
    <p:sldId id="366" r:id="rId7"/>
    <p:sldId id="404" r:id="rId8"/>
    <p:sldId id="405" r:id="rId9"/>
    <p:sldId id="406" r:id="rId10"/>
    <p:sldId id="407" r:id="rId11"/>
    <p:sldId id="408" r:id="rId12"/>
    <p:sldId id="260" r:id="rId13"/>
    <p:sldId id="398" r:id="rId14"/>
    <p:sldId id="399" r:id="rId15"/>
    <p:sldId id="400" r:id="rId16"/>
    <p:sldId id="401" r:id="rId17"/>
    <p:sldId id="402" r:id="rId18"/>
    <p:sldId id="403" r:id="rId19"/>
    <p:sldId id="334" r:id="rId20"/>
    <p:sldId id="338" r:id="rId21"/>
    <p:sldId id="386" r:id="rId22"/>
    <p:sldId id="369" r:id="rId23"/>
    <p:sldId id="370" r:id="rId24"/>
    <p:sldId id="346" r:id="rId25"/>
    <p:sldId id="374" r:id="rId26"/>
    <p:sldId id="376" r:id="rId27"/>
    <p:sldId id="348" r:id="rId28"/>
    <p:sldId id="384" r:id="rId29"/>
    <p:sldId id="393" r:id="rId30"/>
    <p:sldId id="349" r:id="rId31"/>
    <p:sldId id="335" r:id="rId32"/>
    <p:sldId id="341" r:id="rId33"/>
    <p:sldId id="379" r:id="rId34"/>
    <p:sldId id="380" r:id="rId35"/>
    <p:sldId id="395" r:id="rId36"/>
    <p:sldId id="391" r:id="rId37"/>
    <p:sldId id="350" r:id="rId38"/>
    <p:sldId id="353" r:id="rId39"/>
    <p:sldId id="266" r:id="rId40"/>
    <p:sldId id="377" r:id="rId41"/>
    <p:sldId id="267" r:id="rId42"/>
    <p:sldId id="268" r:id="rId43"/>
    <p:sldId id="269" r:id="rId44"/>
    <p:sldId id="361" r:id="rId45"/>
    <p:sldId id="272" r:id="rId46"/>
    <p:sldId id="270" r:id="rId47"/>
    <p:sldId id="271" r:id="rId48"/>
    <p:sldId id="273" r:id="rId49"/>
    <p:sldId id="274" r:id="rId50"/>
    <p:sldId id="275" r:id="rId51"/>
    <p:sldId id="276" r:id="rId52"/>
    <p:sldId id="277" r:id="rId53"/>
    <p:sldId id="372" r:id="rId54"/>
    <p:sldId id="351" r:id="rId55"/>
    <p:sldId id="362" r:id="rId56"/>
    <p:sldId id="331" r:id="rId57"/>
    <p:sldId id="368" r:id="rId58"/>
    <p:sldId id="342" r:id="rId59"/>
    <p:sldId id="343" r:id="rId60"/>
    <p:sldId id="344" r:id="rId61"/>
    <p:sldId id="345" r:id="rId62"/>
    <p:sldId id="388" r:id="rId63"/>
    <p:sldId id="336" r:id="rId64"/>
    <p:sldId id="396" r:id="rId65"/>
    <p:sldId id="387" r:id="rId66"/>
    <p:sldId id="389" r:id="rId67"/>
    <p:sldId id="390" r:id="rId68"/>
    <p:sldId id="397" r:id="rId69"/>
    <p:sldId id="371" r:id="rId70"/>
    <p:sldId id="375" r:id="rId71"/>
    <p:sldId id="378" r:id="rId72"/>
    <p:sldId id="385" r:id="rId73"/>
    <p:sldId id="412" r:id="rId74"/>
    <p:sldId id="392" r:id="rId75"/>
    <p:sldId id="279" r:id="rId76"/>
    <p:sldId id="280" r:id="rId77"/>
    <p:sldId id="281" r:id="rId78"/>
    <p:sldId id="352" r:id="rId79"/>
    <p:sldId id="278" r:id="rId80"/>
    <p:sldId id="282" r:id="rId81"/>
    <p:sldId id="284" r:id="rId82"/>
    <p:sldId id="285" r:id="rId83"/>
    <p:sldId id="337" r:id="rId84"/>
    <p:sldId id="286" r:id="rId85"/>
    <p:sldId id="288" r:id="rId86"/>
    <p:sldId id="289" r:id="rId87"/>
    <p:sldId id="290" r:id="rId88"/>
    <p:sldId id="291" r:id="rId89"/>
    <p:sldId id="292" r:id="rId90"/>
    <p:sldId id="364" r:id="rId91"/>
    <p:sldId id="365" r:id="rId92"/>
    <p:sldId id="354" r:id="rId93"/>
    <p:sldId id="355" r:id="rId94"/>
    <p:sldId id="356" r:id="rId95"/>
    <p:sldId id="357" r:id="rId96"/>
    <p:sldId id="359" r:id="rId97"/>
    <p:sldId id="360" r:id="rId98"/>
    <p:sldId id="358" r:id="rId99"/>
    <p:sldId id="363" r:id="rId100"/>
    <p:sldId id="333" r:id="rId101"/>
    <p:sldId id="373" r:id="rId102"/>
    <p:sldId id="382" r:id="rId103"/>
    <p:sldId id="347" r:id="rId104"/>
    <p:sldId id="339" r:id="rId105"/>
    <p:sldId id="340" r:id="rId106"/>
    <p:sldId id="332" r:id="rId107"/>
    <p:sldId id="411" r:id="rId108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1" autoAdjust="0"/>
    <p:restoredTop sz="85393" autoAdjust="0"/>
  </p:normalViewPr>
  <p:slideViewPr>
    <p:cSldViewPr showGuides="1">
      <p:cViewPr varScale="1">
        <p:scale>
          <a:sx n="95" d="100"/>
          <a:sy n="95" d="100"/>
        </p:scale>
        <p:origin x="156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2.wmf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image" Target="../media/image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image" Target="../media/image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2.wmf"/><Relationship Id="rId4" Type="http://schemas.openxmlformats.org/officeDocument/2006/relationships/image" Target="../media/image62.png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73.png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76.png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ECCA58CC-67EB-43F5-BA32-EA3384CEE4E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C20FCD7D-EB28-4AA5-A558-7239D9BE84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6EABBD69-3EC6-4943-B752-9C50CE12C48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6741" name="Rectangle 5">
            <a:extLst>
              <a:ext uri="{FF2B5EF4-FFF2-40B4-BE49-F238E27FC236}">
                <a16:creationId xmlns:a16="http://schemas.microsoft.com/office/drawing/2014/main" id="{A0FE1F21-2D3D-4878-90CA-2ED2B80080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noProof="0"/>
              <a:t>Klepnutím lze upravit styly předlohy textu.</a:t>
            </a:r>
          </a:p>
          <a:p>
            <a:pPr lvl="1"/>
            <a:r>
              <a:rPr lang="cs-CZ" altLang="cs-CZ" noProof="0"/>
              <a:t>Druhá úroveň</a:t>
            </a:r>
          </a:p>
          <a:p>
            <a:pPr lvl="2"/>
            <a:r>
              <a:rPr lang="cs-CZ" altLang="cs-CZ" noProof="0"/>
              <a:t>Třetí úroveň</a:t>
            </a:r>
          </a:p>
          <a:p>
            <a:pPr lvl="3"/>
            <a:r>
              <a:rPr lang="cs-CZ" altLang="cs-CZ" noProof="0"/>
              <a:t>Čtvrtá úroveň</a:t>
            </a:r>
          </a:p>
          <a:p>
            <a:pPr lvl="4"/>
            <a:r>
              <a:rPr lang="cs-CZ" altLang="cs-CZ" noProof="0"/>
              <a:t>Pátá úroveň</a:t>
            </a:r>
          </a:p>
        </p:txBody>
      </p:sp>
      <p:sp>
        <p:nvSpPr>
          <p:cNvPr id="116742" name="Rectangle 6">
            <a:extLst>
              <a:ext uri="{FF2B5EF4-FFF2-40B4-BE49-F238E27FC236}">
                <a16:creationId xmlns:a16="http://schemas.microsoft.com/office/drawing/2014/main" id="{33289C15-446B-4DAD-9515-3ABF05AF9D9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16743" name="Rectangle 7">
            <a:extLst>
              <a:ext uri="{FF2B5EF4-FFF2-40B4-BE49-F238E27FC236}">
                <a16:creationId xmlns:a16="http://schemas.microsoft.com/office/drawing/2014/main" id="{9F99BA13-5284-45DE-A5CE-AA1E62E89C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AF72D4C-B6AE-4B09-B4CE-80767B46B125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F25C39F4-5616-44EA-A490-3872C00C3E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0FDE70C-0E75-42FA-8269-C31DA8F09D36}" type="slidenum">
              <a:rPr lang="cs-CZ" altLang="cs-CZ"/>
              <a:pPr/>
              <a:t>2</a:t>
            </a:fld>
            <a:endParaRPr lang="cs-CZ" altLang="cs-CZ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5B9B92D-EF93-45BA-BFFB-DE9E3CF0454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6AE29671-5CD8-4A8F-99DF-953072B0E4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Monolitický skelet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CCAC1763-26E3-46B3-A763-CAF409FFCE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9085AB-5034-43FE-A9DA-C9B48DBD0808}" type="slidenum">
              <a:rPr lang="cs-CZ" altLang="cs-CZ"/>
              <a:pPr/>
              <a:t>3</a:t>
            </a:fld>
            <a:endParaRPr lang="cs-CZ" altLang="cs-CZ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47074CEA-0CBF-4F84-B53A-B28AB8CBEA3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970DC570-D7DC-48E9-8BAD-34A1C249B4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Přednáška č.2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6B72A062-9B7D-4D78-920E-80EB7BF11B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67B015-6E63-47D7-9337-D461C606F9D5}" type="slidenum">
              <a:rPr lang="cs-CZ" altLang="cs-CZ"/>
              <a:pPr/>
              <a:t>5</a:t>
            </a:fld>
            <a:endParaRPr lang="cs-CZ" altLang="cs-CZ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E143319D-E3C1-4B72-B1A2-3E590DA9A74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1ADF5B4E-DA69-4BEA-B5A6-6D9DDF5065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386FF637-09AF-494A-B4AF-FCD71AEB98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DAEF327-8C1B-4602-BC48-56DD93CA2A94}" type="slidenum">
              <a:rPr lang="cs-CZ" altLang="cs-CZ"/>
              <a:pPr/>
              <a:t>6</a:t>
            </a:fld>
            <a:endParaRPr lang="cs-CZ" altLang="cs-CZ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4ED8920-64C7-420A-AD4C-E8BFD31B6C7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8425F44E-28A1-4F51-90BE-710DCB4018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Tradiční BEDNĚNÍ – tesařské z řeziva – pro vytvoření složitých tvarů a nevyplatí se pro ně vyrábět drahé bednění vhodné pro opakované používání. Také se používá jako doplněk do míst, které nelze vyskládat z prvků systémového bednění.Vyrábí se většinou na stavbě ze smrkových desek a hranolů. Suché dřevo vodou zvětšuje svůj objem, proto je nutné vynechávat mezi jednotlivými deskami mezery v místech, kde přichází dřevo do styku s čerstvým betonem. Počítá se s přírůstkem do šířky 4 až 5%</a:t>
            </a:r>
          </a:p>
          <a:p>
            <a:pPr eaLnBrk="1" hangingPunct="1"/>
            <a:endParaRPr lang="cs-CZ" altLang="cs-CZ"/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2AAA81C-713C-41F1-8DE0-4BFA4B2056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8BCD21-D446-4152-8D00-F3EACEAAA921}" type="slidenum">
              <a:rPr lang="cs-CZ" altLang="cs-CZ"/>
              <a:pPr/>
              <a:t>8</a:t>
            </a:fld>
            <a:endParaRPr lang="cs-CZ" altLang="cs-CZ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89F5ECA8-0FEE-46C1-895F-4ED6A79AD91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A37CE67D-940E-43C1-A756-C4B8DC4A12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Nesmí dojít k průhybu stěn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CC3A733-9B98-41FB-93E5-6FE693EB5B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2F80E0-D160-48A2-BA07-1EDCE73C2806}" type="slidenum">
              <a:rPr lang="cs-CZ" altLang="cs-CZ"/>
              <a:pPr/>
              <a:t>9</a:t>
            </a:fld>
            <a:endParaRPr lang="cs-CZ" altLang="cs-CZ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DE1DC0E-1378-401D-80F2-D9CA7A0C5A9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D32EC4D4-AEF4-47C3-88BD-55A7DBC8D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30C92705-C6B0-48A1-B1B9-732724408A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2189FA-ACBC-45D7-9BCF-2DCBBFFB22EE}" type="slidenum">
              <a:rPr lang="cs-CZ" altLang="cs-CZ"/>
              <a:pPr/>
              <a:t>10</a:t>
            </a:fld>
            <a:endParaRPr lang="cs-CZ" altLang="cs-CZ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DD74908E-D102-4EB0-8C0B-D386C23F79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AB6635B2-7366-43F0-A5BF-625521F629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sz="700">
                <a:latin typeface="Arial Narrow" panose="020B0606020202030204" pitchFamily="34" charset="0"/>
              </a:rPr>
              <a:t>Stahované bednění stěn</a:t>
            </a:r>
            <a:br>
              <a:rPr lang="cs-CZ" altLang="cs-CZ" sz="700">
                <a:latin typeface="Arial Narrow" panose="020B0606020202030204" pitchFamily="34" charset="0"/>
              </a:rPr>
            </a:br>
            <a:r>
              <a:rPr lang="cs-CZ" altLang="cs-CZ" sz="700">
                <a:latin typeface="Arial Narrow" panose="020B0606020202030204" pitchFamily="34" charset="0"/>
              </a:rPr>
              <a:t>musí být zároveň </a:t>
            </a:r>
            <a:br>
              <a:rPr lang="cs-CZ" altLang="cs-CZ" sz="700">
                <a:latin typeface="Arial Narrow" panose="020B0606020202030204" pitchFamily="34" charset="0"/>
              </a:rPr>
            </a:br>
            <a:r>
              <a:rPr lang="cs-CZ" altLang="cs-CZ" sz="700">
                <a:latin typeface="Arial Narrow" panose="020B0606020202030204" pitchFamily="34" charset="0"/>
              </a:rPr>
              <a:t>opatřeno rozpěrkami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681AFD6E-7A57-4BFA-BB21-987E93C70B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D320F40-E0A1-4824-81E9-24E71AEC6927}" type="slidenum">
              <a:rPr lang="cs-CZ" altLang="cs-CZ"/>
              <a:pPr/>
              <a:t>11</a:t>
            </a:fld>
            <a:endParaRPr lang="cs-CZ" altLang="cs-CZ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A80B1489-661B-4BEC-AB1A-5A4BA8F7BC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20676198-FEE7-435A-8D12-E44D1671E5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sz="700">
                <a:latin typeface="Arial Narrow" panose="020B0606020202030204" pitchFamily="34" charset="0"/>
              </a:rPr>
              <a:t>Stahované bednění stěn</a:t>
            </a:r>
            <a:br>
              <a:rPr lang="cs-CZ" altLang="cs-CZ" sz="700">
                <a:latin typeface="Arial Narrow" panose="020B0606020202030204" pitchFamily="34" charset="0"/>
              </a:rPr>
            </a:br>
            <a:r>
              <a:rPr lang="cs-CZ" altLang="cs-CZ" sz="700">
                <a:latin typeface="Arial Narrow" panose="020B0606020202030204" pitchFamily="34" charset="0"/>
              </a:rPr>
              <a:t>musí být zároveň </a:t>
            </a:r>
            <a:br>
              <a:rPr lang="cs-CZ" altLang="cs-CZ" sz="700">
                <a:latin typeface="Arial Narrow" panose="020B0606020202030204" pitchFamily="34" charset="0"/>
              </a:rPr>
            </a:br>
            <a:r>
              <a:rPr lang="cs-CZ" altLang="cs-CZ" sz="700">
                <a:latin typeface="Arial Narrow" panose="020B0606020202030204" pitchFamily="34" charset="0"/>
              </a:rPr>
              <a:t>opatřeno rozpěrkami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DC98B881-CF72-4D85-8788-ADAE884F4F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162CBE-48D9-47C8-BFBE-8845F095A25F}" type="slidenum">
              <a:rPr lang="cs-CZ" altLang="cs-CZ"/>
              <a:pPr/>
              <a:t>13</a:t>
            </a:fld>
            <a:endParaRPr lang="cs-CZ" altLang="cs-CZ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9DD70D2-5F93-41C2-8613-58A5E926D61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D9A08B39-24C2-4D20-9252-CEA5592F4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sz="700"/>
              <a:t>Kvalita konstrukce</a:t>
            </a:r>
            <a:br>
              <a:rPr lang="cs-CZ" altLang="cs-CZ" sz="700"/>
            </a:br>
            <a:r>
              <a:rPr lang="cs-CZ" altLang="cs-CZ" sz="700"/>
              <a:t>je zpravidla dobrá, povrch není</a:t>
            </a:r>
            <a:br>
              <a:rPr lang="cs-CZ" altLang="cs-CZ" sz="700"/>
            </a:br>
            <a:r>
              <a:rPr lang="cs-CZ" altLang="cs-CZ" sz="700"/>
              <a:t>esteticky vhodný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548C7CE0-BF97-4629-8A10-586BE3085D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ADEACA-8A19-4030-A6A7-D2C1E546D663}" type="slidenum">
              <a:rPr lang="cs-CZ" altLang="cs-CZ"/>
              <a:pPr/>
              <a:t>14</a:t>
            </a:fld>
            <a:endParaRPr lang="cs-CZ" altLang="cs-CZ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C7A6D2B1-F12E-41BC-B8C3-5CAF63B84F9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723469AD-592C-4F10-9A24-CF9863CBF6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b="1"/>
              <a:t>zrychlují práci při výrobě formy</a:t>
            </a:r>
          </a:p>
          <a:p>
            <a:pPr eaLnBrk="1" hangingPunct="1"/>
            <a:r>
              <a:rPr lang="cs-CZ" altLang="cs-CZ" sz="700"/>
              <a:t>Kvalita dobrá, nestrukturovaný</a:t>
            </a:r>
            <a:r>
              <a:rPr lang="en-US" altLang="cs-CZ" sz="700"/>
              <a:t> </a:t>
            </a:r>
            <a:r>
              <a:rPr lang="cs-CZ" altLang="cs-CZ" sz="700"/>
              <a:t>povrch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32C94607-FE8A-48A1-8DFB-92A48D9E31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F60948-3B01-4F60-B8BB-B6A92E232D1A}" type="slidenum">
              <a:rPr lang="cs-CZ" altLang="cs-CZ"/>
              <a:pPr/>
              <a:t>15</a:t>
            </a:fld>
            <a:endParaRPr lang="cs-CZ" altLang="cs-CZ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C8E57F76-4925-4E4B-A92C-4F32C8D909D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D913DDAE-16A2-4578-B58C-EFBB232FDA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vyrábějí se slepováním  </a:t>
            </a:r>
            <a:r>
              <a:rPr lang="cs-CZ" altLang="cs-CZ" b="1"/>
              <a:t>tenkých dýh</a:t>
            </a:r>
          </a:p>
          <a:p>
            <a:pPr eaLnBrk="1" hangingPunct="1"/>
            <a:r>
              <a:rPr lang="cs-CZ" altLang="cs-CZ" sz="700"/>
              <a:t>Vodovzdornost překližky</a:t>
            </a:r>
            <a:br>
              <a:rPr lang="cs-CZ" altLang="cs-CZ" sz="700"/>
            </a:br>
            <a:r>
              <a:rPr lang="cs-CZ" altLang="cs-CZ" sz="700"/>
              <a:t>zaručuje vodovzdorné lepidlo </a:t>
            </a:r>
            <a:br>
              <a:rPr lang="cs-CZ" altLang="cs-CZ" sz="700"/>
            </a:br>
            <a:r>
              <a:rPr lang="cs-CZ" altLang="cs-CZ" sz="700"/>
              <a:t>a zvláštní úprava povrchu</a:t>
            </a:r>
            <a:endParaRPr lang="cs-CZ" altLang="cs-CZ" b="1">
              <a:solidFill>
                <a:srgbClr val="CC3300"/>
              </a:solidFill>
            </a:endParaRP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72BE7B3F-F324-46E9-AD67-A2381D8D3F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7D95C43-A9E4-4BE7-BCDE-83935D709081}" type="slidenum">
              <a:rPr lang="cs-CZ" altLang="cs-CZ"/>
              <a:pPr/>
              <a:t>16</a:t>
            </a:fld>
            <a:endParaRPr lang="cs-CZ" altLang="cs-CZ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F6A09888-1EE2-4285-B9FF-7EDB4CA92A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9F0FE6F9-8ACD-4517-9190-CDE1D3C894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vyrábějí se slepováním</a:t>
            </a:r>
          </a:p>
          <a:p>
            <a:pPr eaLnBrk="1" hangingPunct="1"/>
            <a:r>
              <a:rPr lang="cs-CZ" altLang="cs-CZ" b="1"/>
              <a:t>tenkých prkének</a:t>
            </a:r>
          </a:p>
          <a:p>
            <a:pPr eaLnBrk="1" hangingPunct="1"/>
            <a:r>
              <a:rPr lang="cs-CZ" altLang="cs-CZ" sz="700"/>
              <a:t>Nízká hmotnost se využívá</a:t>
            </a:r>
            <a:br>
              <a:rPr lang="cs-CZ" altLang="cs-CZ" sz="700"/>
            </a:br>
            <a:r>
              <a:rPr lang="cs-CZ" altLang="cs-CZ" sz="700"/>
              <a:t>u desek pro bednění stropů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0FEDE703-DC87-44AD-95B4-9182ECC8C2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50703C-4A05-4BB9-82E8-DAEA93B4B7E1}" type="slidenum">
              <a:rPr lang="cs-CZ" altLang="cs-CZ"/>
              <a:pPr/>
              <a:t>17</a:t>
            </a:fld>
            <a:endParaRPr lang="cs-CZ" altLang="cs-CZ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8C669707-BD50-455B-9B16-F39BACA10B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E9E779A7-F9EB-48F6-8986-7FD628FF8D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vyrábějí se slepováním</a:t>
            </a:r>
          </a:p>
          <a:p>
            <a:pPr eaLnBrk="1" hangingPunct="1"/>
            <a:r>
              <a:rPr lang="cs-CZ" altLang="cs-CZ" b="1"/>
              <a:t>tenkých latěk,</a:t>
            </a:r>
            <a:endParaRPr lang="cs-CZ" altLang="cs-CZ"/>
          </a:p>
          <a:p>
            <a:pPr eaLnBrk="1" hangingPunct="1"/>
            <a:r>
              <a:rPr lang="cs-CZ" altLang="cs-CZ"/>
              <a:t>které jsou z obou stran</a:t>
            </a:r>
          </a:p>
          <a:p>
            <a:pPr eaLnBrk="1" hangingPunct="1"/>
            <a:r>
              <a:rPr lang="cs-CZ" altLang="cs-CZ"/>
              <a:t>překryty dýhou</a:t>
            </a:r>
            <a:endParaRPr lang="cs-CZ" altLang="cs-CZ">
              <a:solidFill>
                <a:srgbClr val="CC3300"/>
              </a:solidFill>
            </a:endParaRPr>
          </a:p>
          <a:p>
            <a:pPr eaLnBrk="1" hangingPunct="1"/>
            <a:r>
              <a:rPr lang="cs-CZ" altLang="cs-CZ" sz="700"/>
              <a:t>Nízká hmotnost </a:t>
            </a:r>
            <a:br>
              <a:rPr lang="cs-CZ" altLang="cs-CZ" sz="700"/>
            </a:br>
            <a:r>
              <a:rPr lang="cs-CZ" altLang="cs-CZ" sz="700"/>
              <a:t>ale také nízká trvanlivost</a:t>
            </a:r>
            <a:br>
              <a:rPr lang="cs-CZ" altLang="cs-CZ" sz="700"/>
            </a:br>
            <a:r>
              <a:rPr lang="cs-CZ" altLang="cs-CZ" sz="700"/>
              <a:t>(lepidla!)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8BB69ED9-7175-4C02-B813-E14F9C3A5A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81898AB-B0D6-4275-8321-08FB82404CC5}" type="slidenum">
              <a:rPr lang="cs-CZ" altLang="cs-CZ"/>
              <a:pPr/>
              <a:t>18</a:t>
            </a:fld>
            <a:endParaRPr lang="cs-CZ" altLang="cs-CZ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825CBC31-693F-46AC-9CB5-C9EA080CB9F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24DEC805-EEC6-4751-8ADD-CD2211D57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Alternativní povrchy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D14E6806-F935-4691-B667-D0B39B6CBB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66214A-8861-4B6B-95CE-E5B7A2B18AF1}" type="slidenum">
              <a:rPr lang="cs-CZ" altLang="cs-CZ"/>
              <a:pPr/>
              <a:t>19</a:t>
            </a:fld>
            <a:endParaRPr lang="cs-CZ" altLang="cs-CZ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DE31B18D-45BD-4B05-A5D2-13BA5426CC7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611D4902-E981-474E-BFF4-9CFD2905C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struktury dřeva, omítek, zdiva, kamene, rovné struktury, volné struktury, ornamenty.. 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136D43E0-1742-45FE-9B91-3DB8AD4093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504CAD-778C-4755-9260-54D57E94205B}" type="slidenum">
              <a:rPr lang="cs-CZ" altLang="cs-CZ"/>
              <a:pPr/>
              <a:t>21</a:t>
            </a:fld>
            <a:endParaRPr lang="cs-CZ" altLang="cs-CZ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DE285043-50F7-4E64-B710-DD6CA05E482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6868C9B2-0CA6-4F6A-B44C-3966BE8FBD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Některé 60kN/m</a:t>
            </a:r>
            <a:r>
              <a:rPr lang="cs-CZ" altLang="cs-CZ" baseline="30000"/>
              <a:t>2 </a:t>
            </a:r>
            <a:r>
              <a:rPr lang="cs-CZ" altLang="cs-CZ"/>
              <a:t>  ručně nebo možno spojovat do větších ploch a přemisťovat jeřábem</a:t>
            </a:r>
          </a:p>
          <a:p>
            <a:pPr eaLnBrk="1" hangingPunct="1"/>
            <a:r>
              <a:rPr lang="cs-CZ" altLang="cs-CZ"/>
              <a:t>Pro prvkové systémy prvky nosníků+plášť - </a:t>
            </a:r>
            <a:r>
              <a:rPr lang="cs-CZ" altLang="cs-CZ" b="1"/>
              <a:t>Největší výhodou tohoto systému je, že základní prvky systému jsou společné pro všechny typy konstrukcí</a:t>
            </a:r>
            <a:r>
              <a:rPr lang="cs-CZ" altLang="cs-CZ"/>
              <a:t>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84D8365-F9A0-48FD-89F9-61F21057C1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514340-6C15-435F-AF1C-7F6B6AA0FE41}" type="slidenum">
              <a:rPr lang="cs-CZ" altLang="cs-CZ"/>
              <a:pPr/>
              <a:t>22</a:t>
            </a:fld>
            <a:endParaRPr lang="cs-CZ" altLang="cs-CZ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59696EDD-5BC3-493D-B8DD-EEFDC80AA8B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3926A7E9-0988-4156-982B-A8855CF09A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žlutá+modrá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31B8152-A3FC-4DCC-87B9-3E72C6FA87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A0D9FCC-18A5-473F-A9BC-30BA30BD9865}" type="slidenum">
              <a:rPr lang="cs-CZ" altLang="cs-CZ"/>
              <a:pPr/>
              <a:t>23</a:t>
            </a:fld>
            <a:endParaRPr lang="cs-CZ" altLang="cs-CZ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2589DEC9-09BD-4BB9-A4CC-AAB922C922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534C765F-186E-4C79-B7C4-8E17705E68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Žlutá + červená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C5360FED-98DA-413F-8FD2-D10C862C6C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0B1EE4-3D41-4A01-AC2F-9938F359613A}" type="slidenum">
              <a:rPr lang="cs-CZ" altLang="cs-CZ"/>
              <a:pPr/>
              <a:t>24</a:t>
            </a:fld>
            <a:endParaRPr lang="cs-CZ" altLang="cs-CZ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6AD66BF-4C0F-4E18-A1B4-8DE21DCA3E3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6832F75C-5DEF-4350-B2D4-013E288C93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Některé zabedněné, jiné vylité betonem, další již zasypané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6CD3D4FC-502F-4AF3-B418-2F27FAE149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D5A2504-B650-4865-A46C-0408459AACD5}" type="slidenum">
              <a:rPr lang="cs-CZ" altLang="cs-CZ"/>
              <a:pPr/>
              <a:t>26</a:t>
            </a:fld>
            <a:endParaRPr lang="cs-CZ" altLang="cs-CZ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B2E0B2D5-D565-447C-920E-4045518094D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87D00CC5-B126-4CE1-B788-1304C328C1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Lze vidět zhotovenou výztuž, k níž se bednící stěny přikládají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Zástupný symbol pro obrázek snímku 1">
            <a:extLst>
              <a:ext uri="{FF2B5EF4-FFF2-40B4-BE49-F238E27FC236}">
                <a16:creationId xmlns:a16="http://schemas.microsoft.com/office/drawing/2014/main" id="{180AED97-F357-4A18-9B2A-0737A790E9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Zástupný symbol pro poznámky 2">
            <a:extLst>
              <a:ext uri="{FF2B5EF4-FFF2-40B4-BE49-F238E27FC236}">
                <a16:creationId xmlns:a16="http://schemas.microsoft.com/office/drawing/2014/main" id="{AE6ADC29-8A25-40D2-93DD-2AC4ACB85D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cs-CZ"/>
              <a:t>Tv</a:t>
            </a:r>
            <a:r>
              <a:rPr lang="cs-CZ" altLang="cs-CZ"/>
              <a:t>árnice ztraceného bednění, lze vidět nepřesnosti kladení</a:t>
            </a:r>
          </a:p>
        </p:txBody>
      </p:sp>
      <p:sp>
        <p:nvSpPr>
          <p:cNvPr id="52228" name="Zástupný symbol pro číslo snímku 3">
            <a:extLst>
              <a:ext uri="{FF2B5EF4-FFF2-40B4-BE49-F238E27FC236}">
                <a16:creationId xmlns:a16="http://schemas.microsoft.com/office/drawing/2014/main" id="{CF0EC2CC-AD86-4658-89EC-2446DA97BA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C53D82-255B-40CF-844E-41BBE8658C3C}" type="slidenum">
              <a:rPr lang="cs-CZ" altLang="cs-CZ"/>
              <a:pPr/>
              <a:t>27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FD457D39-19F8-4F2A-9FDE-282A4ADB18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62FFD9C-756A-4E30-BFE5-AFCCDACDA04F}" type="slidenum">
              <a:rPr lang="cs-CZ" altLang="cs-CZ"/>
              <a:pPr/>
              <a:t>28</a:t>
            </a:fld>
            <a:endParaRPr lang="cs-CZ" altLang="cs-CZ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B64853B2-5E66-47A1-A65E-8603AD08A9D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CD9DC127-AB51-48D5-A5F1-0F7038DE48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Ztracené bednění zůstává součástí betonové konstrukce. Obecně může tvořit povrchovou úpravu konstrukce, plnit nosnou funkci, zabezpečovat vodotěsnost. Zejména se používá tam, kde není přístup k odstranění bednění.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D08BA04F-F2BE-4F65-B920-5294154867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05B3832-374D-406C-A439-F3A1E2C4B0D4}" type="slidenum">
              <a:rPr lang="cs-CZ" altLang="cs-CZ"/>
              <a:pPr/>
              <a:t>29</a:t>
            </a:fld>
            <a:endParaRPr lang="cs-CZ" altLang="cs-CZ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7F56AD8B-CFFC-4A5A-8666-E68383D34B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6101615B-8C88-4615-BE98-D52582635A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Betonáž dříku podpěry č.11 do obkladu z lomového kameniva (čínska žula)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04FF2752-8FF0-4A22-8543-EAB39F7ED7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E6B4B8-57DE-4F7D-8058-3B57C9393158}" type="slidenum">
              <a:rPr lang="cs-CZ" altLang="cs-CZ"/>
              <a:pPr/>
              <a:t>33</a:t>
            </a:fld>
            <a:endParaRPr lang="cs-CZ" altLang="cs-CZ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5B4E1634-9511-4CFA-BA07-E430B35C27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6F72D109-77E2-414E-BB18-66FAA8BE83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zaoblení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42C799F3-BD66-4ABE-A741-B20834F61D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1D9DD3-38F0-45C2-A89E-8AF4EA7DB445}" type="slidenum">
              <a:rPr lang="cs-CZ" altLang="cs-CZ"/>
              <a:pPr/>
              <a:t>34</a:t>
            </a:fld>
            <a:endParaRPr lang="cs-CZ" altLang="cs-CZ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78892A30-3599-45E4-8A9C-B153FBBE37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2A4F57B0-C418-415A-BBEF-FB26466CE0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Kruhové konstrukce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F0455DC7-6B4E-468E-A533-27DE514D18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81AD79-5C48-4635-AF20-3E47420BEC3D}" type="slidenum">
              <a:rPr lang="cs-CZ" altLang="cs-CZ"/>
              <a:pPr/>
              <a:t>35</a:t>
            </a:fld>
            <a:endParaRPr lang="cs-CZ" altLang="cs-CZ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5E70886F-F573-474B-B3D7-2524DE03D6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9CB4C542-DF78-429B-873B-BADF3FF130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sz="700">
                <a:latin typeface="Arial Narrow" panose="020B0606020202030204" pitchFamily="34" charset="0"/>
              </a:rPr>
              <a:t>Při bednění stěn se využívají </a:t>
            </a:r>
            <a:r>
              <a:rPr lang="cs-CZ" altLang="cs-CZ" sz="800" b="1">
                <a:latin typeface="Arial Narrow" panose="020B0606020202030204" pitchFamily="34" charset="0"/>
              </a:rPr>
              <a:t>dva konstrukční principy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D7A63126-E6FA-4876-9314-2530BAF4DF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8B26639-B0C8-4363-A065-D2EDB937191B}" type="slidenum">
              <a:rPr lang="cs-CZ" altLang="cs-CZ"/>
              <a:pPr/>
              <a:t>36</a:t>
            </a:fld>
            <a:endParaRPr lang="cs-CZ" altLang="cs-CZ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A0512DCC-536E-46B9-B206-4C09AE0631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62B40B87-CAAD-477C-87E7-3F7F10C221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Se vzpěrami k jednostrannému bednění můžete:</a:t>
            </a:r>
          </a:p>
          <a:p>
            <a:pPr eaLnBrk="1" hangingPunct="1"/>
            <a:r>
              <a:rPr lang="cs-CZ" altLang="cs-CZ"/>
              <a:t>Bezpečně zachytit všechny vznikající síly </a:t>
            </a:r>
          </a:p>
          <a:p>
            <a:pPr eaLnBrk="1" hangingPunct="1"/>
            <a:r>
              <a:rPr lang="cs-CZ" altLang="cs-CZ"/>
              <a:t>Použít všechny bednící systémy </a:t>
            </a:r>
          </a:p>
          <a:p>
            <a:pPr eaLnBrk="1" hangingPunct="1"/>
            <a:r>
              <a:rPr lang="cs-CZ" altLang="cs-CZ"/>
              <a:t>Bednit do výšky 6,0m bez nutnosti přidání opěr </a:t>
            </a:r>
          </a:p>
          <a:p>
            <a:pPr eaLnBrk="1" hangingPunct="1"/>
            <a:r>
              <a:rPr lang="cs-CZ" altLang="cs-CZ"/>
              <a:t>S použití rohového pásů hospodárně bednit roh 90°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176AA43F-5072-483B-A2E7-D93EC9E2EE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A28300-FA0D-4532-A54F-4F7B32EA8BA1}" type="slidenum">
              <a:rPr lang="cs-CZ" altLang="cs-CZ"/>
              <a:pPr/>
              <a:t>41</a:t>
            </a:fld>
            <a:endParaRPr lang="cs-CZ" altLang="cs-CZ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837BC768-BCAE-4605-A22F-E60522E89E2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43EBB455-07A9-4E50-A63E-624DAC7EBE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E21AA330-1EBE-4FBF-A0C9-67464C2253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90BF490-087F-4211-8163-328643AF8914}" type="slidenum">
              <a:rPr lang="cs-CZ" altLang="cs-CZ"/>
              <a:pPr/>
              <a:t>42</a:t>
            </a:fld>
            <a:endParaRPr lang="cs-CZ" altLang="cs-CZ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7380D996-DC78-431F-93FA-16B7121844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A5C8090A-E0CE-4A34-8B14-43CBB58EEC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Výkres tvaru x výkres skladby - vysvětlit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CEDF8EF7-4705-4EB6-B251-6FC18FBC9E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6ACA73-2076-4968-BE64-EDEAC138BF44}" type="slidenum">
              <a:rPr lang="cs-CZ" altLang="cs-CZ"/>
              <a:pPr/>
              <a:t>45</a:t>
            </a:fld>
            <a:endParaRPr lang="cs-CZ" altLang="cs-CZ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34D4A4D5-30CB-4055-9F82-2B9940E8CE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46FF0518-F941-45CC-B6C8-689DAAD95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Zásady návrhu, jinak statický výpočet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CE1CFA43-6C66-4086-B96F-62FF3FE74D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E1583C-8099-4353-9A0C-0A587D233B8E}" type="slidenum">
              <a:rPr lang="cs-CZ" altLang="cs-CZ"/>
              <a:pPr/>
              <a:t>52</a:t>
            </a:fld>
            <a:endParaRPr lang="cs-CZ" altLang="cs-CZ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DEE9246F-87F3-4F3E-A60A-55A1DC2140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DB53E7B2-8DD8-427A-AFFC-63A559EB0E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Nutnost podporovat prvky bednění prefabrikovanou část až do zmonolitnění celé konstrukce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C5EDA96C-3ABD-4668-84FC-E7068E2352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7EC404B-066E-441E-A5D6-839A8644200F}" type="slidenum">
              <a:rPr lang="cs-CZ" altLang="cs-CZ"/>
              <a:pPr/>
              <a:t>53</a:t>
            </a:fld>
            <a:endParaRPr lang="cs-CZ" altLang="cs-CZ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C2DCAB56-F574-4956-BFFB-12CE2F9681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2067613E-CD24-4E33-88BD-6D3179E937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Průvlakové spony UZ  jsou žárově pozinkovány.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>
            <a:extLst>
              <a:ext uri="{FF2B5EF4-FFF2-40B4-BE49-F238E27FC236}">
                <a16:creationId xmlns:a16="http://schemas.microsoft.com/office/drawing/2014/main" id="{845F5B75-C227-4C9F-9507-62799B1BDC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A01132-BFAD-4BBD-B403-48226EE227BB}" type="slidenum">
              <a:rPr lang="cs-CZ" altLang="cs-CZ"/>
              <a:pPr/>
              <a:t>55</a:t>
            </a:fld>
            <a:endParaRPr lang="cs-CZ" altLang="cs-CZ"/>
          </a:p>
        </p:txBody>
      </p:sp>
      <p:sp>
        <p:nvSpPr>
          <p:cNvPr id="93187" name="Rectangle 2">
            <a:extLst>
              <a:ext uri="{FF2B5EF4-FFF2-40B4-BE49-F238E27FC236}">
                <a16:creationId xmlns:a16="http://schemas.microsoft.com/office/drawing/2014/main" id="{9274F357-0190-42C0-9D5E-BA18DC1601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>
            <a:extLst>
              <a:ext uri="{FF2B5EF4-FFF2-40B4-BE49-F238E27FC236}">
                <a16:creationId xmlns:a16="http://schemas.microsoft.com/office/drawing/2014/main" id="{F312D929-FF5F-449B-AA00-FC3E18D06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Částečné odbedění, lze vidět vykreslený rastr obtisku plošných prvků bednění + odnášení plošných prvků+ trámů na další použití…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8F4343DD-E478-4F43-824B-01BB2E5DA1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A5AC52B-F7D3-41BB-B799-CA63B6EA3927}" type="slidenum">
              <a:rPr lang="cs-CZ" altLang="cs-CZ"/>
              <a:pPr/>
              <a:t>57</a:t>
            </a:fld>
            <a:endParaRPr lang="cs-CZ" altLang="cs-CZ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002A7E8B-08A1-4BF6-802B-BBC4FD3F2E0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144E3762-9E76-4A39-A044-DA4363B574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Lze použít pro sloupy přímé, při použití pomocné konstrukce i pro sloupy šikmé. Uvnitř jsou papírové trouby potaženy folií, která nepropouští vodu. Při odbedňování se papírový plášť prořízne a odstraní.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C7B4C033-B4EA-482B-93E9-3F05369C71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CFF875C-B833-405B-A736-F4B933E5D0B7}" type="slidenum">
              <a:rPr lang="cs-CZ" altLang="cs-CZ"/>
              <a:pPr/>
              <a:t>65</a:t>
            </a:fld>
            <a:endParaRPr lang="cs-CZ" altLang="cs-CZ"/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E1130C44-C89B-4148-8711-E2F104AFFDC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08DB1CE5-0BCB-43F4-950B-1A13EF3DA0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b="1"/>
              <a:t>podpůrné konstrukce</a:t>
            </a:r>
            <a:r>
              <a:rPr lang="cs-CZ" altLang="cs-CZ"/>
              <a:t> </a:t>
            </a:r>
          </a:p>
          <a:p>
            <a:pPr eaLnBrk="1" hangingPunct="1"/>
            <a:r>
              <a:rPr lang="cs-CZ" altLang="cs-CZ"/>
              <a:t>stropní konstrukce pro stavby občanské i inženýrské </a:t>
            </a:r>
          </a:p>
          <a:p>
            <a:pPr eaLnBrk="1" hangingPunct="1"/>
            <a:r>
              <a:rPr lang="cs-CZ" altLang="cs-CZ"/>
              <a:t>samonosné příhradové konstrukce (rovné i obloukové) </a:t>
            </a:r>
          </a:p>
          <a:p>
            <a:pPr eaLnBrk="1" hangingPunct="1"/>
            <a:r>
              <a:rPr lang="cs-CZ" altLang="cs-CZ"/>
              <a:t>podpůrné věže s nosností stojky až 35t </a:t>
            </a:r>
          </a:p>
          <a:p>
            <a:pPr eaLnBrk="1" hangingPunct="1"/>
            <a:r>
              <a:rPr lang="cs-CZ" altLang="cs-CZ"/>
              <a:t>konstrukce pro šplhavé bednění </a:t>
            </a:r>
          </a:p>
          <a:p>
            <a:pPr eaLnBrk="1" hangingPunct="1"/>
            <a:r>
              <a:rPr lang="cs-CZ" altLang="cs-CZ"/>
              <a:t>jednostranné opěry apod.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80599248-45C0-4185-A7E6-618B06AB5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7213BD4-134D-4877-B06E-DECECACD02A6}" type="slidenum">
              <a:rPr lang="cs-CZ" altLang="cs-CZ"/>
              <a:pPr/>
              <a:t>66</a:t>
            </a:fld>
            <a:endParaRPr lang="cs-CZ" altLang="cs-CZ"/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055BE507-E3FA-409B-96E1-8B89D23D28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B8A927DC-41AB-4EAA-B9FC-31FAF0298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Jedná se o systémy nosného lešení, díky nimž lze zabednit konstrukce v jakékoliv výšce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>
            <a:extLst>
              <a:ext uri="{FF2B5EF4-FFF2-40B4-BE49-F238E27FC236}">
                <a16:creationId xmlns:a16="http://schemas.microsoft.com/office/drawing/2014/main" id="{5B66A32F-82D1-4BB6-8B8B-7C3960C3F4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6C4A53-42E2-4E65-8B19-5888FC0EBC66}" type="slidenum">
              <a:rPr lang="cs-CZ" altLang="cs-CZ"/>
              <a:pPr/>
              <a:t>67</a:t>
            </a:fld>
            <a:endParaRPr lang="cs-CZ" altLang="cs-CZ"/>
          </a:p>
        </p:txBody>
      </p:sp>
      <p:sp>
        <p:nvSpPr>
          <p:cNvPr id="109571" name="Rectangle 2">
            <a:extLst>
              <a:ext uri="{FF2B5EF4-FFF2-40B4-BE49-F238E27FC236}">
                <a16:creationId xmlns:a16="http://schemas.microsoft.com/office/drawing/2014/main" id="{F63F8D1B-A93C-419C-B37C-D4C8D4A716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EB5B9F51-3512-4F5A-A2E7-85E5454F77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Šplhací jednotky se sestávají ze šplhacích konzolí, pevných nebo pojezdových, vyrovnávacích vzpěr k podepření bednění, krycích podlážek, zábradlí a příp. závěsného lešení. Kompaktní šplhací konzole se mohou použít jako:</a:t>
            </a:r>
          </a:p>
          <a:p>
            <a:pPr eaLnBrk="1" hangingPunct="1"/>
            <a:r>
              <a:rPr lang="cs-CZ" altLang="cs-CZ"/>
              <a:t>• šplhací jednotky s pevně spojeným sklopným bednění, které se přemisťují jedním taktem jeřábu, </a:t>
            </a:r>
          </a:p>
          <a:p>
            <a:pPr eaLnBrk="1" hangingPunct="1"/>
            <a:r>
              <a:rPr lang="cs-CZ" altLang="cs-CZ"/>
              <a:t>• šplhací jednotky s pojezdovým bedněním: bednění je namotováno na pojezdovém vozíku, který může po konzolovém držáku odjet o 60 cm dozadu, </a:t>
            </a:r>
          </a:p>
          <a:p>
            <a:pPr eaLnBrk="1" hangingPunct="1"/>
            <a:r>
              <a:rPr lang="cs-CZ" altLang="cs-CZ"/>
              <a:t>• pracovní lešení s pochůznou šířkou 2,00 m. Flexibilní jednotky lešení jsou přizpůsobitelné na nejrůznější typy půdorysu a tím poskytují optimální využití a omezení kotevních míst.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>
            <a:extLst>
              <a:ext uri="{FF2B5EF4-FFF2-40B4-BE49-F238E27FC236}">
                <a16:creationId xmlns:a16="http://schemas.microsoft.com/office/drawing/2014/main" id="{624EF87F-C8EA-4648-A96C-8D88930F17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F88BC0-B91C-454B-862F-D7FC6D49E741}" type="slidenum">
              <a:rPr lang="cs-CZ" altLang="cs-CZ"/>
              <a:pPr/>
              <a:t>68</a:t>
            </a:fld>
            <a:endParaRPr lang="cs-CZ" altLang="cs-CZ"/>
          </a:p>
        </p:txBody>
      </p:sp>
      <p:sp>
        <p:nvSpPr>
          <p:cNvPr id="111619" name="Rectangle 2">
            <a:extLst>
              <a:ext uri="{FF2B5EF4-FFF2-40B4-BE49-F238E27FC236}">
                <a16:creationId xmlns:a16="http://schemas.microsoft.com/office/drawing/2014/main" id="{46D41833-FA83-42A9-93E9-AC29BE5B21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>
            <a:extLst>
              <a:ext uri="{FF2B5EF4-FFF2-40B4-BE49-F238E27FC236}">
                <a16:creationId xmlns:a16="http://schemas.microsoft.com/office/drawing/2014/main" id="{62357332-9376-4825-8022-7B033B2BC6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•Fasádní bednění Doka je rychlé bednění pro stavby provedené kombinovaným způsobem. Sloupy z monolitického betonu a parapety z hotových dílů se zhotovují společně v jednom pracovním taktu.  </a:t>
            </a:r>
            <a:r>
              <a:rPr lang="cs-CZ" altLang="cs-CZ" b="1"/>
              <a:t>Nepotřebujete žádná pracovní a ochranná lešení </a:t>
            </a:r>
            <a:r>
              <a:rPr lang="cs-CZ" altLang="cs-CZ"/>
              <a:t> Přistavění fasádního bednění na předcházející parapet Vám dodatečně ušetří lešení.</a:t>
            </a:r>
            <a:br>
              <a:rPr lang="cs-CZ" altLang="cs-CZ"/>
            </a:br>
            <a:r>
              <a:rPr lang="cs-CZ" altLang="cs-CZ"/>
              <a:t>Veškeré práce - jako ukládání hotových dílů, bednění sloupů a betonování - se provedou při dodržení plné pracovní bezpečnosti od úrovně již zhotoveného stropu. 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97D728CC-7574-41E9-9610-E7210ADE4F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836328-3EBD-4BDB-8004-98F7EB9F66CF}" type="slidenum">
              <a:rPr lang="cs-CZ" altLang="cs-CZ"/>
              <a:pPr/>
              <a:t>71</a:t>
            </a:fld>
            <a:endParaRPr lang="cs-CZ" altLang="cs-CZ"/>
          </a:p>
        </p:txBody>
      </p:sp>
      <p:sp>
        <p:nvSpPr>
          <p:cNvPr id="115715" name="Rectangle 2">
            <a:extLst>
              <a:ext uri="{FF2B5EF4-FFF2-40B4-BE49-F238E27FC236}">
                <a16:creationId xmlns:a16="http://schemas.microsoft.com/office/drawing/2014/main" id="{EBB65BAC-317F-4411-927F-ED6C32134D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6163758A-49E6-40BA-896A-C23B9924E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Svitavská radiála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47247794-A888-448A-B533-62C1CD8AE1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003206-F92D-4E52-A77B-A936DE4B2114}" type="slidenum">
              <a:rPr lang="cs-CZ" altLang="cs-CZ"/>
              <a:pPr/>
              <a:t>72</a:t>
            </a:fld>
            <a:endParaRPr lang="cs-CZ" altLang="cs-CZ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527A5147-7F4E-4B12-8D43-4AACD842A7F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8985BC92-A7E5-4164-B84C-AD4DB3401A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Vlastní bednění je připojeno pomocí otočných pák k podvozkům, které pojíždějí po pevné skruži. Po zabetonování průřezu se bednění odklopí od konstrukce a přesune do dalšího betonážního záběru. Pro přesun není třeba zvláštní síly, celou sestavu bednění o délce např. 40 m je možno přemísťovat jen za použití ručního lanového nebo řetězového zdviháku. Po přesunu se bednění jednoduchou manipulací s pákovým mechanismem zvedne a  uvede do polohy zabedněno. Příhradová konstrukce jednotlivých převázek zajišťuje stálost betonovaného průřezu. Zabedňování a odbedňování probíhá tedy bez změny tvaru bednění.</a:t>
            </a:r>
            <a:br>
              <a:rPr lang="cs-CZ" altLang="cs-CZ"/>
            </a:br>
            <a:r>
              <a:rPr lang="cs-CZ" altLang="cs-CZ"/>
              <a:t>Posuvné bednění se používá obecně při betonování vysokých konstrukcí se zpravidla konstantním průřezem. Posouvá se při betonáži plynule rychlostí asi 150mm za hodinu.</a:t>
            </a:r>
          </a:p>
          <a:p>
            <a:pPr eaLnBrk="1" hangingPunct="1"/>
            <a:r>
              <a:rPr lang="cs-CZ" altLang="cs-CZ"/>
              <a:t>Forma s opěrným systémem je umístěna na podvozku, jenž se hydraulicky nebo mechanicky posunuje v průběhu betonáže. 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0562A265-6647-4822-A06D-E6BADB1241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55B9192-353C-46AC-A568-9724A60A2F34}" type="slidenum">
              <a:rPr lang="cs-CZ" altLang="cs-CZ"/>
              <a:pPr/>
              <a:t>73</a:t>
            </a:fld>
            <a:endParaRPr lang="cs-CZ" altLang="cs-CZ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F6E76104-5DEA-42B6-8709-3C55999D3E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642F757C-85C1-4124-929E-AEE10A803F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6C164319-3E38-44EB-B14C-2CC7295708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6970B8-CB8A-4A41-8F16-736188B49096}" type="slidenum">
              <a:rPr lang="cs-CZ" altLang="cs-CZ"/>
              <a:pPr/>
              <a:t>74</a:t>
            </a:fld>
            <a:endParaRPr lang="cs-CZ" altLang="cs-CZ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D6CCB052-1CBB-4FBB-A7C6-6558274D90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C88A6FF4-9D32-4826-9ED2-75CCBF77F2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Existují však tvary a plochy, které žádným systémovým bedněním nelze realizovat. Zatímco menší vestavby a vložky do systémového bednění nebo předsazené bednící pláště k dosažení zvláštního povrchu se většinou dají bez problému realizovat přímo na stavbě, u většího speciálního bednění to jde pouze zřídka a nehospodárně.</a:t>
            </a:r>
          </a:p>
          <a:p>
            <a:pPr eaLnBrk="1" hangingPunct="1"/>
            <a:r>
              <a:rPr lang="cs-CZ" altLang="cs-CZ"/>
              <a:t>Pro tyto tvary monolitických konstrukcí je potřeba vytvořit speciální bednění z dřeva nebo oceli. Společnost PASCHAL Vám zpracuje cenovou nabídku, plán vypracovaný moderními CAD systémy s výrobním postupem, výrobu navrženého speciálního bednění a provede jeho zkušební montáž.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B81A3E70-6D08-442C-BB32-B7436CF49B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6B69D90-E408-4C00-8DF6-F376E4843FC9}" type="slidenum">
              <a:rPr lang="cs-CZ" altLang="cs-CZ"/>
              <a:pPr/>
              <a:t>76</a:t>
            </a:fld>
            <a:endParaRPr lang="cs-CZ" altLang="cs-CZ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A92899F4-7E8D-4FD0-BEC5-421221F55C2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5655069D-028F-44D5-8DF8-CE9A439EA1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Bednění hlavního podlaží budovy pro výstavy Coliseum v New Yorku se zřítilo při zahájení betonáže</a:t>
            </a:r>
          </a:p>
          <a:p>
            <a:pPr eaLnBrk="1" hangingPunct="1"/>
            <a:r>
              <a:rPr lang="cs-CZ" altLang="cs-CZ"/>
              <a:t>Stropní bednění bylo podpíráno dvěma řadami stojek</a:t>
            </a:r>
          </a:p>
          <a:p>
            <a:pPr eaLnBrk="1" hangingPunct="1"/>
            <a:r>
              <a:rPr lang="cs-CZ" altLang="cs-CZ" b="1" u="sng"/>
              <a:t>Příčina:</a:t>
            </a:r>
            <a:endParaRPr lang="cs-CZ" altLang="cs-CZ"/>
          </a:p>
          <a:p>
            <a:pPr eaLnBrk="1" hangingPunct="1"/>
            <a:r>
              <a:rPr lang="cs-CZ" altLang="cs-CZ"/>
              <a:t>Velmi rychlá doprava betonu na desku vyvolala</a:t>
            </a:r>
          </a:p>
          <a:p>
            <a:pPr eaLnBrk="1" hangingPunct="1"/>
            <a:r>
              <a:rPr lang="cs-CZ" altLang="cs-CZ"/>
              <a:t>vodorovné síly,</a:t>
            </a:r>
          </a:p>
          <a:p>
            <a:pPr eaLnBrk="1" hangingPunct="1"/>
            <a:r>
              <a:rPr lang="cs-CZ" altLang="cs-CZ"/>
              <a:t>působící na horní část vysokého podpěrného systému.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4D71FF6C-4FEB-409E-90FD-8B0BCD9298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99B355-09CA-45D2-868E-AB9206362C36}" type="slidenum">
              <a:rPr lang="cs-CZ" altLang="cs-CZ"/>
              <a:pPr/>
              <a:t>78</a:t>
            </a:fld>
            <a:endParaRPr lang="cs-CZ" altLang="cs-CZ"/>
          </a:p>
        </p:txBody>
      </p:sp>
      <p:sp>
        <p:nvSpPr>
          <p:cNvPr id="128003" name="Rectangle 2">
            <a:extLst>
              <a:ext uri="{FF2B5EF4-FFF2-40B4-BE49-F238E27FC236}">
                <a16:creationId xmlns:a16="http://schemas.microsoft.com/office/drawing/2014/main" id="{2D3CA113-B3EB-481E-837B-F07B6211325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>
            <a:extLst>
              <a:ext uri="{FF2B5EF4-FFF2-40B4-BE49-F238E27FC236}">
                <a16:creationId xmlns:a16="http://schemas.microsoft.com/office/drawing/2014/main" id="{71A25FCB-902E-42BA-AB26-D4D7814E72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sz="1600"/>
              <a:t>I při menších konstrukcích je třeba dávat pozor na kvalitu provedení, zde příklad špatného provedení konstrukce u tvárnic ztraceného bednění stěn z důvodu špatného zaměření, uložení a příliš velkých nerovností u spodní stavby</a:t>
            </a:r>
          </a:p>
          <a:p>
            <a:pPr eaLnBrk="1" hangingPunct="1"/>
            <a:endParaRPr lang="cs-CZ" altLang="cs-CZ" sz="1600"/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9790AD0E-E13E-429F-9127-42BF801B07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4E8EFCA-564C-4D8C-99BD-C7365E14DC5A}" type="slidenum">
              <a:rPr lang="cs-CZ" altLang="cs-CZ"/>
              <a:pPr/>
              <a:t>79</a:t>
            </a:fld>
            <a:endParaRPr lang="cs-CZ" altLang="cs-CZ"/>
          </a:p>
        </p:txBody>
      </p:sp>
      <p:sp>
        <p:nvSpPr>
          <p:cNvPr id="130051" name="Rectangle 2">
            <a:extLst>
              <a:ext uri="{FF2B5EF4-FFF2-40B4-BE49-F238E27FC236}">
                <a16:creationId xmlns:a16="http://schemas.microsoft.com/office/drawing/2014/main" id="{1B1F8DF5-05C5-4695-B196-86FC5EBE643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>
            <a:extLst>
              <a:ext uri="{FF2B5EF4-FFF2-40B4-BE49-F238E27FC236}">
                <a16:creationId xmlns:a16="http://schemas.microsoft.com/office/drawing/2014/main" id="{8A13EB78-9F84-4EA9-8033-3129FB440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Havárie vznikla ve 24. podlaží, stojky bednění zde byly na nepodepřené, pouze 5 dnů staré desce 23. podlaží.</a:t>
            </a:r>
          </a:p>
          <a:p>
            <a:pPr eaLnBrk="1" hangingPunct="1"/>
            <a:r>
              <a:rPr lang="cs-CZ" altLang="cs-CZ"/>
              <a:t>Přetížená deska 23. podlaží havarovala.  </a:t>
            </a:r>
          </a:p>
          <a:p>
            <a:pPr eaLnBrk="1" hangingPunct="1"/>
            <a:r>
              <a:rPr lang="cs-CZ" altLang="cs-CZ"/>
              <a:t>Při tom se rovněž „přestřihly“některé sloupy, čímž se odstartoval kolaps, který proběhl po celé výšce nedokončené stavby. </a:t>
            </a:r>
          </a:p>
          <a:p>
            <a:pPr eaLnBrk="1" hangingPunct="1"/>
            <a:r>
              <a:rPr lang="cs-CZ" altLang="cs-CZ"/>
              <a:t>Předčasné odbedňování, předčasné odstranění stojek, nedbalé podepření zrajících stropních desek = havárie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A52801FF-EED8-446D-B74B-74A2AB4422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83032B-897A-41AF-8F47-97648DA62F32}" type="slidenum">
              <a:rPr lang="cs-CZ" altLang="cs-CZ"/>
              <a:pPr/>
              <a:t>83</a:t>
            </a:fld>
            <a:endParaRPr lang="cs-CZ" altLang="cs-CZ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C90DCFC2-EDD9-4B3D-B265-1BCED69A308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1112086D-B54B-48A8-A030-1AF222012C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Nosníky systémového bednění se skladují v hráních, tři na šířku vedle sebe a až dvanáct na výšku. Hráně musí být vždy svázány pásky a na okrajích podepřeny, aby pod nimi bylo možné protáhnout lano jeřábu.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B09D57FE-872F-48D0-9972-BF9182FF44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2026CC1-8F1B-409D-BA8E-4FEC5789244E}" type="slidenum">
              <a:rPr lang="cs-CZ" altLang="cs-CZ"/>
              <a:pPr/>
              <a:t>85</a:t>
            </a:fld>
            <a:endParaRPr lang="cs-CZ" altLang="cs-CZ"/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70758D3C-C0A7-4B34-B86A-7736EA3621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D335776A-00C1-4000-AD85-B98C1D196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Plošné bednící desky se skladují také v hráních, ve dvou řadách. </a:t>
            </a:r>
          </a:p>
          <a:p>
            <a:pPr eaLnBrk="1" hangingPunct="1"/>
            <a:r>
              <a:rPr lang="cs-CZ" altLang="cs-CZ"/>
              <a:t>Hráně musí být staženy pásky v příčném i podélném směru a na rozích podloženy kartónem, aby nedošlo k poškození desek. </a:t>
            </a:r>
          </a:p>
          <a:p>
            <a:pPr eaLnBrk="1" hangingPunct="1"/>
            <a:r>
              <a:rPr lang="cs-CZ" altLang="cs-CZ"/>
              <a:t>Každá hráně musí být navíc podložena podkladky ve třech místech, kvůli možným deformacím a také snadnější manipulaci s lany jeřábu.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0F1D3C06-57AC-4179-A586-7046C2F418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39B080-CF0E-4275-8A79-6FAD8355C67E}" type="slidenum">
              <a:rPr lang="cs-CZ" altLang="cs-CZ"/>
              <a:pPr/>
              <a:t>86</a:t>
            </a:fld>
            <a:endParaRPr lang="cs-CZ" altLang="cs-CZ"/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5824B6F0-748C-4C01-BEB5-F206C935D1A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2DFC7814-BE46-40EC-9714-8AADF3BE60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Spojovací zámky, stejně jako i jiné drobné doplňky systémového bednění, se přepravují ve speciálních ocelových koších.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F4DB7BD3-DAB8-4668-91B4-3310399774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B4CDD3-E490-4F46-A9A0-1D5EA43448C0}" type="slidenum">
              <a:rPr lang="cs-CZ" altLang="cs-CZ"/>
              <a:pPr/>
              <a:t>87</a:t>
            </a:fld>
            <a:endParaRPr lang="cs-CZ" altLang="cs-CZ"/>
          </a:p>
        </p:txBody>
      </p:sp>
      <p:sp>
        <p:nvSpPr>
          <p:cNvPr id="142339" name="Rectangle 2">
            <a:extLst>
              <a:ext uri="{FF2B5EF4-FFF2-40B4-BE49-F238E27FC236}">
                <a16:creationId xmlns:a16="http://schemas.microsoft.com/office/drawing/2014/main" id="{0FCF0B72-CD27-469B-8DDB-3BFA38E580F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>
            <a:extLst>
              <a:ext uri="{FF2B5EF4-FFF2-40B4-BE49-F238E27FC236}">
                <a16:creationId xmlns:a16="http://schemas.microsoft.com/office/drawing/2014/main" id="{308518A6-165D-432B-B040-705EC0C952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Stropní stojky jsou přepravovány na speciálních ocelových paletách.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64E35759-1269-464E-BE78-7E2A582EAE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3219C7-7FEE-4F57-A0D4-875EA9CA8931}" type="slidenum">
              <a:rPr lang="cs-CZ" altLang="cs-CZ"/>
              <a:pPr/>
              <a:t>88</a:t>
            </a:fld>
            <a:endParaRPr lang="cs-CZ" altLang="cs-CZ"/>
          </a:p>
        </p:txBody>
      </p:sp>
      <p:sp>
        <p:nvSpPr>
          <p:cNvPr id="144387" name="Rectangle 2">
            <a:extLst>
              <a:ext uri="{FF2B5EF4-FFF2-40B4-BE49-F238E27FC236}">
                <a16:creationId xmlns:a16="http://schemas.microsoft.com/office/drawing/2014/main" id="{CE8A69CF-6DE9-46A0-8B13-0DDC41EDA02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>
            <a:extLst>
              <a:ext uri="{FF2B5EF4-FFF2-40B4-BE49-F238E27FC236}">
                <a16:creationId xmlns:a16="http://schemas.microsoft.com/office/drawing/2014/main" id="{1E863504-58C0-4CC1-A675-A2608383D9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Na stejných paletách se přepravují i jiné doplňky systémového bednění. </a:t>
            </a:r>
          </a:p>
          <a:p>
            <a:pPr eaLnBrk="1" hangingPunct="1"/>
            <a:r>
              <a:rPr lang="cs-CZ" altLang="cs-CZ"/>
              <a:t>Zde například konzoly pro lávky.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>
            <a:extLst>
              <a:ext uri="{FF2B5EF4-FFF2-40B4-BE49-F238E27FC236}">
                <a16:creationId xmlns:a16="http://schemas.microsoft.com/office/drawing/2014/main" id="{BB8E0D2E-2C30-4601-84FE-B31733039A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26E376A-0509-46F5-9C43-C54F296BB977}" type="slidenum">
              <a:rPr lang="cs-CZ" altLang="cs-CZ"/>
              <a:pPr/>
              <a:t>89</a:t>
            </a:fld>
            <a:endParaRPr lang="cs-CZ" altLang="cs-CZ"/>
          </a:p>
        </p:txBody>
      </p:sp>
      <p:sp>
        <p:nvSpPr>
          <p:cNvPr id="146435" name="Rectangle 2">
            <a:extLst>
              <a:ext uri="{FF2B5EF4-FFF2-40B4-BE49-F238E27FC236}">
                <a16:creationId xmlns:a16="http://schemas.microsoft.com/office/drawing/2014/main" id="{0427579C-8649-4945-812E-25F13F35B4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>
            <a:extLst>
              <a:ext uri="{FF2B5EF4-FFF2-40B4-BE49-F238E27FC236}">
                <a16:creationId xmlns:a16="http://schemas.microsoft.com/office/drawing/2014/main" id="{6343FE1A-53CC-41AC-90CD-A060287F8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Bednící dílce se po staveništi přesunují jeřábem díky speciálním žabkám. </a:t>
            </a:r>
          </a:p>
          <a:p>
            <a:pPr eaLnBrk="1" hangingPunct="1"/>
            <a:r>
              <a:rPr lang="cs-CZ" altLang="cs-CZ"/>
              <a:t>Ty se nasadí na bednící dílce a pomocí řetězu se zaháknou za hák jeřábu.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>
            <a:extLst>
              <a:ext uri="{FF2B5EF4-FFF2-40B4-BE49-F238E27FC236}">
                <a16:creationId xmlns:a16="http://schemas.microsoft.com/office/drawing/2014/main" id="{E029DF4E-142A-48CB-9663-6458FDADB6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345E2B3-CA08-474A-AC95-6615A76F6C7F}" type="slidenum">
              <a:rPr lang="cs-CZ" altLang="cs-CZ"/>
              <a:pPr/>
              <a:t>90</a:t>
            </a:fld>
            <a:endParaRPr lang="cs-CZ" altLang="cs-CZ"/>
          </a:p>
        </p:txBody>
      </p:sp>
      <p:sp>
        <p:nvSpPr>
          <p:cNvPr id="148483" name="Rectangle 2">
            <a:extLst>
              <a:ext uri="{FF2B5EF4-FFF2-40B4-BE49-F238E27FC236}">
                <a16:creationId xmlns:a16="http://schemas.microsoft.com/office/drawing/2014/main" id="{AB15CB08-0C5B-4853-9DDD-F409EFD7DA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>
            <a:extLst>
              <a:ext uri="{FF2B5EF4-FFF2-40B4-BE49-F238E27FC236}">
                <a16:creationId xmlns:a16="http://schemas.microsoft.com/office/drawing/2014/main" id="{E75D991B-6C40-43E6-B47E-3B1EC9BE4B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Bednící dílce dopravované do vyšších pater věžovým jeřábem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>
            <a:extLst>
              <a:ext uri="{FF2B5EF4-FFF2-40B4-BE49-F238E27FC236}">
                <a16:creationId xmlns:a16="http://schemas.microsoft.com/office/drawing/2014/main" id="{FAE1B5BA-11D7-4087-BFBA-02F95E88AD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E74091-5931-468C-9FFA-0A4DCE5FEEB0}" type="slidenum">
              <a:rPr lang="cs-CZ" altLang="cs-CZ"/>
              <a:pPr/>
              <a:t>91</a:t>
            </a:fld>
            <a:endParaRPr lang="cs-CZ" altLang="cs-CZ"/>
          </a:p>
        </p:txBody>
      </p:sp>
      <p:sp>
        <p:nvSpPr>
          <p:cNvPr id="150531" name="Rectangle 2">
            <a:extLst>
              <a:ext uri="{FF2B5EF4-FFF2-40B4-BE49-F238E27FC236}">
                <a16:creationId xmlns:a16="http://schemas.microsoft.com/office/drawing/2014/main" id="{EC063F4D-A540-44E3-95F5-35B9E8ED025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>
            <a:extLst>
              <a:ext uri="{FF2B5EF4-FFF2-40B4-BE49-F238E27FC236}">
                <a16:creationId xmlns:a16="http://schemas.microsoft.com/office/drawing/2014/main" id="{F5D06584-079F-429D-B05A-65F836962E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Ve vyšších pater nutno skladovat dílce přímo na realizované konstrukci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>
            <a:extLst>
              <a:ext uri="{FF2B5EF4-FFF2-40B4-BE49-F238E27FC236}">
                <a16:creationId xmlns:a16="http://schemas.microsoft.com/office/drawing/2014/main" id="{FD2A08D5-E7FD-445A-BC59-4DF18002FF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C01256-07DF-4ABB-BA10-219E605570FD}" type="slidenum">
              <a:rPr lang="cs-CZ" altLang="cs-CZ"/>
              <a:pPr/>
              <a:t>104</a:t>
            </a:fld>
            <a:endParaRPr lang="cs-CZ" altLang="cs-CZ"/>
          </a:p>
        </p:txBody>
      </p:sp>
      <p:sp>
        <p:nvSpPr>
          <p:cNvPr id="164867" name="Rectangle 2">
            <a:extLst>
              <a:ext uri="{FF2B5EF4-FFF2-40B4-BE49-F238E27FC236}">
                <a16:creationId xmlns:a16="http://schemas.microsoft.com/office/drawing/2014/main" id="{73F7F66D-97CF-49F8-A13F-8B9C120916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8" name="Rectangle 3">
            <a:extLst>
              <a:ext uri="{FF2B5EF4-FFF2-40B4-BE49-F238E27FC236}">
                <a16:creationId xmlns:a16="http://schemas.microsoft.com/office/drawing/2014/main" id="{F35EAFC6-5C15-4E1C-8B05-09774A8D8C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žlutá+modrá, TIPOS:program projektování bednění Tipos, který automaticky zhotoví projekty bednění a optimalizuje logiku. Hospodárnost navrženého řešení spočívá v perfektním využití Vašeho materiálu a v kvalitě řešení.</a:t>
            </a:r>
            <a:br>
              <a:rPr lang="cs-CZ" altLang="cs-CZ"/>
            </a:br>
            <a:br>
              <a:rPr lang="cs-CZ" altLang="cs-CZ"/>
            </a:br>
            <a:r>
              <a:rPr lang="cs-CZ" altLang="cs-CZ"/>
              <a:t>Program se skládá z volitelných modulů, jejichž pomocí můžete program přizpůsobit svým požadavkům, jakož i rozšířit o bednící systémy ostatních výrobců. 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>
            <a:extLst>
              <a:ext uri="{FF2B5EF4-FFF2-40B4-BE49-F238E27FC236}">
                <a16:creationId xmlns:a16="http://schemas.microsoft.com/office/drawing/2014/main" id="{BEA247B1-EC97-4913-BA9F-CF11811BE1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8321195-3B42-45D6-85C9-111B084D312E}" type="slidenum">
              <a:rPr lang="cs-CZ" altLang="cs-CZ"/>
              <a:pPr/>
              <a:t>105</a:t>
            </a:fld>
            <a:endParaRPr lang="cs-CZ" altLang="cs-CZ"/>
          </a:p>
        </p:txBody>
      </p:sp>
      <p:sp>
        <p:nvSpPr>
          <p:cNvPr id="166915" name="Rectangle 2">
            <a:extLst>
              <a:ext uri="{FF2B5EF4-FFF2-40B4-BE49-F238E27FC236}">
                <a16:creationId xmlns:a16="http://schemas.microsoft.com/office/drawing/2014/main" id="{CE2AFC8B-83A9-4AF8-840A-EFEB3918E58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6" name="Rectangle 3">
            <a:extLst>
              <a:ext uri="{FF2B5EF4-FFF2-40B4-BE49-F238E27FC236}">
                <a16:creationId xmlns:a16="http://schemas.microsoft.com/office/drawing/2014/main" id="{2F4242F5-B86F-4CEF-8AFA-133FFE78E2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Žlutá + červená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gradFill rotWithShape="0">
          <a:gsLst>
            <a:gs pos="0">
              <a:schemeClr val="bg1"/>
            </a:gs>
            <a:gs pos="100000">
              <a:srgbClr val="32324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4CD2394B-BB30-4E8C-A44A-4501C51D7059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6174DD66-678D-4846-95D2-6A34EEF71E6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D7AA6ADA-2D0A-43C6-B171-A926404C6AD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F9C24B65-B53B-4A94-B1F4-B3C8A3DE2E7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0701B937-6985-453F-9C4F-0BE8244B9E9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8A10621C-09A4-4EF6-B2B9-1DAF4E6E964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92589E7A-7E56-4F55-93F7-121E648D7A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06871047-0EB1-484E-8DBD-AE401B11A3A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9D444F6B-955C-41E1-B1D1-283D9F19312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A5FA7D87-F3EC-48DE-AAE4-2FC3433369D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0A0B98AE-E959-4787-9168-C008CC05450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AB352C72-E8C6-44CA-9BAC-B42093A24AF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C130F0BA-04DD-4EAD-A988-9C5DC9395F8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C2AAE78E-CFEB-4345-9188-4FCFB7E67E6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9B3B9EB6-227C-498E-B33F-6AEFFF88613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85D3480C-C66E-44D6-8ECF-E4874D2CC88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7C9362CB-67E6-4B42-8B23-E84C754FD0E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9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0FB42ABD-57AF-408B-B2A9-6415655925D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157A1C4C-94DF-4F11-AFD8-D1542837C5E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0C1392F6-F336-4E21-BC44-D67FFC0DE25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7E88D5D4-AC9B-464A-80E0-CE42D1B5931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AE227D7E-DFA9-4D42-BD7E-5BC0385721E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828D3EF3-1474-44FA-BE3E-5FFA2CF7234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954FB126-4F3B-438E-A633-4A5E5050F55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553ACF21-E4B5-4703-B3FC-0986AC43DD7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E96B5526-8372-483A-8CFB-57922149A53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CBB07471-8256-41C3-902B-E4C531AF844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FDBA69C5-47FF-494F-B71D-09D3B32B0D7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F8FC7376-27BB-4041-A10B-6E5E8A6F03B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4196B273-307A-466A-84FB-B3874604D07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443B9558-6A12-48E3-9CA0-BE3EC2DE209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3B04B18D-5CFC-4751-9791-11A433509BD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3184B27E-77E7-469D-8D05-B6104D89AAA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BB26CBD6-A6AE-4193-9393-D39A600C7D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4F8ED5FF-B984-46CA-A6D5-CE8E5D5352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9FD0A820-E864-4E38-9B86-8018DDA5AD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117D1AE9-DB6C-4D7A-99D7-DB2AC67B5C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7B7B8226-FD9D-4744-9AF6-7E8EDCF87E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55293565-CA35-4AD6-B85F-885B97876B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26FBC322-2DE8-4EEC-B934-CFC428511C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B2A9C242-02EA-4023-8A53-4F13ACA57A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2E90B67B-5345-423B-B628-128D04A6D2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2B8B1A09-46D8-42B5-BD49-BC6731D341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217F7CE3-46A8-4D8E-9AD8-D8BDC6FB34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A4DE33B4-B900-46FF-AD9F-789F95AFF4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275FD566-5E40-4594-8374-4B828C71F6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F37C9CDB-A10A-4508-8DE6-9CE26363A6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0E6EBE0F-B46F-44AF-800C-9CD7827678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78D3792C-CDB2-4038-9752-BCA7F424A1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EA55C1C5-9DA3-43E2-9EDF-DCDB167E2A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9DABD3D4-2FA5-4E48-8EC4-C081CB85A4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311C8BC9-3846-476D-AE27-3C43A7E468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BBDF650E-9317-4A9C-B875-F444D9C25C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A94EBFC2-DAE1-49D3-A050-43F4AD25EB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FA18BBF0-80D3-4C79-A535-1D6B473B26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6C57DEF6-F100-4E1B-93E7-108FCB6D6D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1C264828-6F9E-4970-BA17-FEA4FF03D0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A1455D17-FAF5-45C9-B502-F72539FA4A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ED8712A0-067E-4E98-BDC9-D09B5C73F4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34EEBB8C-37B4-45B3-A06B-22B7E0F150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2F0CA6C3-9B44-40DB-9AAB-AD34917624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2116ECE2-AD88-40CB-84C7-3D31DCD8E2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14661700-A531-40AE-A848-4F933224A8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604F2D1D-9865-42C8-B170-CBCEAC3D64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77F7A90F-8BA9-4036-A056-9D096E589DD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F4A2ABA6-BD36-40BB-9496-B0F4CFA24C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D1F49F41-78E4-4FCE-B133-6EEC54EA17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84A6DD75-9F00-4700-A5FF-EDCB7101D1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8369D328-15EE-48D1-8741-9E6982D874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095B0210-AB6F-40C4-9877-92DFB8EF26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224DC9F1-9851-446B-B5A1-B4ABE76359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48BC6AA6-3C9A-493A-B96D-8A3DB8D432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4964F147-C68D-4DCC-91F8-A9457FE7E4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4473071D-85F8-471A-8D96-3C309FF22B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A7D4D64B-6F35-4424-9B6A-705F4F5F00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C4573458-12B3-40FB-BF71-FD3C97BD7D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C26C0531-A968-41D0-80DE-F20BA3E3A2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E5E56773-9D44-43EE-8222-DE29162FE3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7B304A08-5E30-45EC-8F4C-ADD14DDC9C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2487DC6C-611E-4ABD-9A0F-0585A89497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53F72D68-797F-4395-A2BB-D3DC7D0E2B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6315B426-75F1-4F9A-BC4A-F472D987F5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4AA3FA2A-25A8-4C03-B5CD-1AFF0B51C7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80877CF7-75A2-4CA5-B30B-68406A0FED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72C70B00-6F94-4AAE-9CF7-0E890453DD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C3AE34C3-E28A-4D7F-8C33-C5BAC50A50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D4C69E0E-5961-411D-A046-6DF10268F1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95CBA704-6806-4D1E-9ADB-A906449225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6BF4E55B-7269-4390-B100-76F798D24E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1AEA6BA7-2EBE-46BF-90F7-EAD7EC77BE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2F890579-25CA-4761-9350-40D13EA494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1E64E66F-95EF-4C85-8DA3-921FAB547D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B9B2F43A-91DB-43FA-8DD8-99CA6FDA4E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82091EF6-A5F0-4577-932E-84960DEF21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DB6BA414-85D4-4535-83AD-0F802CF8BA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5B2DBDED-B96D-4ED6-8FB7-2CF47BD01B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613F9349-B1E5-4F10-84B4-E289669082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7DB0D9CC-EA8A-45B7-B88F-83ABFF6C0D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0901D704-50F3-4778-84DE-53098CDC1B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0BA715A3-01C5-4CFF-AE52-F0CD235814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0E0C36D0-22BC-4B84-AE95-CFA74DA69F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7480B476-E453-4F80-BE34-7ECD41EE7E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D780D6F0-044A-4777-A3AB-695A25DC20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F4AC0359-F062-4DED-AF8D-E8DE1EAC32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189BF580-D2A2-4B4E-BCDD-A669D7090C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3C1739E5-347B-4E13-A5BD-874DCD5109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19EB84F2-3CAE-4959-9428-8E91FA18CF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909B8972-89DB-438F-B975-0443373E36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A777ADD4-8D19-411D-84B1-945D258555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09937539-FB96-40EC-AAE3-A4C375FFB2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DCF7A94A-C3C6-4386-A308-00B7EEB29B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0E19965E-A3DC-47D3-B881-06E5396771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00BE8B50-30E5-4A63-8A88-4F057BD823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3737562A-5F87-4B8F-8ECB-C649A0459C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52CE33C3-3782-48BA-90DE-FAD7C00128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108FE37D-F2FA-4BDF-BAEC-88B0E01028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38C46054-0F00-40EB-A592-5AB76CBF09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F934ACE1-56CF-43AE-A305-6EA8AFEF53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C00ACB89-260C-4966-A811-53CAF5ED91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C4194C89-E30C-4668-95CF-13CDD3B22D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779C1FB3-F568-4B9E-88EC-F4994F23A9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AFB59FD5-0805-421D-91B6-D05F6E033A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E58DF29E-4A58-4504-A282-FEB705374E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7911A542-CF63-43D9-9F07-4E276BFA0F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2EABC996-8213-48BE-B5C4-059B28386C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683B0E7A-D011-4A3D-940E-75B98DE04D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61DFE059-FA95-4B22-A52E-92D809C473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ED8C92A1-4732-4682-980D-E03F49B197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F25A7A91-517A-4EC2-907B-82FAC9DD45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FCEA66FE-FE06-4AB9-A342-BB6BBA28C5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73AAA4C2-9D58-40E0-B86C-76B1737EA3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516C4777-3752-4EC9-B5BB-F732566BC8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6EACDDB6-ED53-4EE2-BE84-A188B22001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0439086A-760A-4E0B-8ECF-2849D3BBEE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AE474C68-1B45-49A9-AD3B-9E6DEACC65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4B369D91-8D98-4202-88EF-C01A00D941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98148368-F747-4B56-A5A5-050CFB29A7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727148FD-E925-43F1-8B72-3C6937493C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2BACA7D1-2C03-4CD8-82E4-E12787774F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7ECABAA4-0C6D-409A-B311-BFE057A482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15D1CB9E-84C5-4A0E-B296-D8A8B8DA8D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CC603EDF-C221-496D-B617-3FEE67C435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D7433F35-7C9C-4F61-8F3A-2844E8D4FC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BB01C6A3-968B-444D-8F6F-92767B7B30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9D5E0F44-CF29-481A-9910-AAFF301B08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F4D49831-1D7D-4EA6-9AE7-B91EA6062C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4F7C459E-CB4D-4D73-B45E-89B8AED389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2AB89852-F9B3-45D6-B2EB-BA0DEF3315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661F96EF-5667-4A41-807A-3157D7E92F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C57236B8-138E-45A1-8CB3-285E481CCA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0A7005D9-E535-4AEC-96B7-7B4AD7A987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70B518A7-DAB6-4377-91BC-DF253D060C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B176B6CF-6843-4A00-9807-C08AE947A9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386DB13E-9CF7-4A70-B038-04DDA992AA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EBB141F0-7260-4300-B224-A7AD5ED699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002306AF-8435-4938-9D18-FA4F6E3AC8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6900841E-9111-4291-818B-98915153AF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D1C011FA-C742-4366-AD57-A5E84283A2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9F8A14C8-4EB7-421B-8B43-31C1B30433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5F62507C-0F59-4700-B901-AEA2BF55BA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892D3234-4039-413F-A3E6-98485DF7DC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06B79D26-51C9-48B3-A153-2BA5A14403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4F9E079D-C4C4-4842-A15D-2FF7D6083CC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801322F7-0E58-4743-83AD-1DD1486E71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39A9F157-5AC0-4243-B300-AB3AEDD4B8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01DA70FA-C7D0-44B1-B757-500FD7D827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887F37DA-6D04-4857-9950-E624D334D5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0FE77193-43DF-4611-BC2E-17686D0305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E5E31561-4DAD-4EA3-8B57-6B833C9DEB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9E0A3923-8C29-4F6B-ACFF-18D59AA593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4F606837-52CF-4EF4-AB16-94A74FD028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90A0C0B9-930D-4732-8BC3-CF1C7A9A04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7CD607AD-F952-4755-876C-7E421325C9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CCA68C4C-2D48-494F-A501-F5AC7A8FB1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78F050D9-5EC4-4ABC-BCBC-67C9A71D7B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5529A2FA-DF70-4837-B69D-7609CE62B7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6FA6B115-75AD-4290-AA26-17DEC429C7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F9C83F49-EBEF-47D5-9750-4642066A1E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632F7E0D-914B-45D1-B557-B94C6FA17F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1147BBCF-FE06-40E5-A6F1-B63F895D2F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890AE025-C4E8-4DCC-B9FE-8DD1399CBF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CAC75D35-C2D8-42B4-9C20-1ABFF456E5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FCDD3888-AC3D-4B76-B7A0-5EF74DCB1B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24BECD70-1CF7-429D-9734-CBAF8350D6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73C24A53-3781-4E04-B9AF-53E8E2A985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402E0004-BFBF-4D73-85F5-685DAB36E4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D595277F-31C2-4996-B56F-4A0E92B949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641EB41C-E149-458E-A415-CEB81284FF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CE487284-F653-497B-84CD-0434EE71B2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9D84D011-36C1-4828-913A-90BF770D2F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457DF191-AE7B-405D-8122-7B5A4C72E1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22D75608-4CB1-4199-A955-EB19B9B7E7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D7229A36-DA75-4375-9D26-245D0C39DA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4C6EC04E-3E29-464C-BE83-F932F56E01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9DEEAA2A-8DAE-4D51-8FC4-8561874A2D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FDCC1B69-2DE7-446B-9362-5E03667ACE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B9AA83B1-8BF8-4F01-A7C5-6A4417316D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95C8D6F1-77CE-4B0A-9B28-C8F31073F4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09F5DB97-C419-4E8A-8185-B0BD4B82EB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B050F6CD-91B9-400D-A6F5-44E4C76F5E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591DF1F9-E113-4A58-AA9B-D1B14B5586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42ED5606-5543-428E-9343-66E0050C7B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44E12DD4-5C27-4BE1-8BC0-CD3B58434D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4F04BA32-A349-4CDF-8F4D-9C2E7188D4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98F8B486-A9FD-49FC-A7ED-2F310672B6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B8C1175D-776A-4B45-A95A-0E90CAA2EF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C832675D-80DA-4E83-8A43-B238668E54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49DD7BF2-088A-4E19-B97B-BFB392665E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4B23D0C3-4F62-4F2A-8219-64A4044DE68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88BF7524-D989-45F9-AE2E-DC2DD7D373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732A8274-8B33-4B00-9D72-8E5BEE9E55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C17B6279-2C47-411D-8B01-2CCBAC9809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973DF7DB-3BEB-4B2A-AE11-154627812D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BDD04EBB-4492-4028-9D68-D6E5BF8798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ED7C04B0-0AAA-4568-9D21-C04318080D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00628B44-C61A-41F2-893A-9E1EA51E58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</p:grpSp>
      <p:sp>
        <p:nvSpPr>
          <p:cNvPr id="6362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6363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CF8B5557-566A-4C4F-99F3-51D30B4F1A2C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91569ED6-BD12-48F9-9031-1C1930B126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2A434EBA-2078-45F8-8DF9-89C672C0C6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72C3C-FBC0-4E71-AA96-9CD32E8BC93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81675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6F960A9A-BBF5-4672-96F3-F44914AC7D3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D2F12E-C93B-438F-854C-70A89E8ACEE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0B2791DF-FEAA-4B0F-A229-6CD09E2347E3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D410ECD4-249C-4666-8960-CDAF52EFFD6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62499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A36EF0AF-FDE2-474B-92E5-83527B54EB4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FDB59B-F1E1-40E1-9BB7-7333E854DA12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69FFCBA6-04C6-460D-B4CE-2903D650C82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96EA2629-C299-4721-8D77-B189C87B881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66342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2247F453-553A-462C-BA7F-0FD528E898A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826554-0242-4270-9898-940705024F8E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F9A5BF60-2F8E-4F81-B1C3-8F940729CB08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374EC8E2-C5BA-495F-930F-3E1FC6418EC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02602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791E2090-EFA4-48AC-9048-475A66A1515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49206B-6913-459D-87B2-9D050B03556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EB92AB9B-C728-4FF5-AE80-8DF880ED500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B5BB3088-A9EE-4FCB-85DA-10144F22A93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7267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B7D2BB3F-86AC-4AA5-8FCB-CED529BDB1C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F29C5-4690-443D-8B8D-14CC3F5EFD8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3F9D77E6-481C-41BD-8524-18E532B34C5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C4220329-0C0B-4659-B4E9-3FB5B2CAEAF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97314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3133F768-7D46-4A58-A727-ACC6DCCA606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749807-EF48-41CF-9293-A7D340F7AF42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B19707C8-D9EE-42DD-A921-4E6EF2394C97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35133EAF-4085-4945-9443-1E6981DFEA3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24170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72A78862-1519-4414-A5EE-4060D87ADC3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834E8-F561-4D3B-AE43-09C673C9712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50F5D529-5E31-48C1-A130-173F74B9EA0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A112BD96-057B-47EF-B03A-33319CDB92B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858807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096D6B77-0BBD-497D-B248-F901E71BCD4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C7A260-64C0-4B19-B315-681560E40398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5167D85F-5AF0-4E53-B016-92D3ED84881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910788F9-6155-43E9-BB44-2EF34D575FA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94939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203DF25B-F6C4-43B4-82F1-4876BF18E6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06E87-9BED-4667-899D-F3FDC5476A6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AAEEF2BA-3927-42E6-B358-6AE03A025C4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BE4805F2-76F8-46AA-AA1F-A8600BEAFFB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97108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23D23B3E-0C02-4307-8DEA-7C1B325F708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E5536A-C4D6-425E-83C5-A800C29FD286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1353462B-F2A9-421D-BE0C-F89116B4B55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10504418-B989-423E-808B-20A687A453A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657316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961A30BC-7C86-45D1-8B59-6D5BDC06450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DE6138-AA60-49FB-914D-93591B582F83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3C552954-4C46-4D3A-BC54-136C967A0BA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96878FCB-8BAE-4D19-9A56-83CC034507D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76956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218">
            <a:extLst>
              <a:ext uri="{FF2B5EF4-FFF2-40B4-BE49-F238E27FC236}">
                <a16:creationId xmlns:a16="http://schemas.microsoft.com/office/drawing/2014/main" id="{85D75524-60F1-40C2-90D9-097CCFA5BF0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426103-A3BC-4DE3-8197-B9F60D2B567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219">
            <a:extLst>
              <a:ext uri="{FF2B5EF4-FFF2-40B4-BE49-F238E27FC236}">
                <a16:creationId xmlns:a16="http://schemas.microsoft.com/office/drawing/2014/main" id="{AA2D2A5E-36D5-4821-9B50-B8236D13D98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220">
            <a:extLst>
              <a:ext uri="{FF2B5EF4-FFF2-40B4-BE49-F238E27FC236}">
                <a16:creationId xmlns:a16="http://schemas.microsoft.com/office/drawing/2014/main" id="{B61834AC-CA8E-47BD-8451-0B59CA89013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21440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dpis a text nad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4734D235-CAFC-490B-B779-60D30E8530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E5DDE5-CE41-4CF9-A04B-F983548A9A4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AD38058C-BF5B-4614-9BA7-69449E40807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4C73743A-69A6-43C7-AC39-6E77DCE6432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46291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Nadpis, obsah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CAB34ABB-E758-44C9-97D8-E1E401D6F09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8E1F2-003E-4DEF-882F-9C9510559D53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F77C4DF3-658A-47EA-944B-0F7498B747E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7E85D081-2E87-4C82-BC59-816F0C558FC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49438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218">
            <a:extLst>
              <a:ext uri="{FF2B5EF4-FFF2-40B4-BE49-F238E27FC236}">
                <a16:creationId xmlns:a16="http://schemas.microsoft.com/office/drawing/2014/main" id="{7F5CADFA-FD25-4BBD-A220-E85D4CBDA51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4B81D9-FF66-4800-A427-555A0CF8D068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219">
            <a:extLst>
              <a:ext uri="{FF2B5EF4-FFF2-40B4-BE49-F238E27FC236}">
                <a16:creationId xmlns:a16="http://schemas.microsoft.com/office/drawing/2014/main" id="{26134E07-4966-43D0-B0F9-68E8449542C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220">
            <a:extLst>
              <a:ext uri="{FF2B5EF4-FFF2-40B4-BE49-F238E27FC236}">
                <a16:creationId xmlns:a16="http://schemas.microsoft.com/office/drawing/2014/main" id="{033BFA98-A174-4DA9-B03B-DCF569A8DC6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677070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Nadpis, 2 obsahy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57200" y="394335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218">
            <a:extLst>
              <a:ext uri="{FF2B5EF4-FFF2-40B4-BE49-F238E27FC236}">
                <a16:creationId xmlns:a16="http://schemas.microsoft.com/office/drawing/2014/main" id="{27E9E1D3-0F1A-41CA-B854-912C7C00515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71F07B-1CCB-4D7C-8D67-2B125ECA599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219">
            <a:extLst>
              <a:ext uri="{FF2B5EF4-FFF2-40B4-BE49-F238E27FC236}">
                <a16:creationId xmlns:a16="http://schemas.microsoft.com/office/drawing/2014/main" id="{36B04C70-E9D2-46AF-AECC-1E21C875B4F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220">
            <a:extLst>
              <a:ext uri="{FF2B5EF4-FFF2-40B4-BE49-F238E27FC236}">
                <a16:creationId xmlns:a16="http://schemas.microsoft.com/office/drawing/2014/main" id="{3FDC4F33-4CA7-4554-AF64-6BA5EE64164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73468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F2F4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53B17850-FD9E-458D-B446-95E8C2A28564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5123" name="Rectangle 3">
              <a:extLst>
                <a:ext uri="{FF2B5EF4-FFF2-40B4-BE49-F238E27FC236}">
                  <a16:creationId xmlns:a16="http://schemas.microsoft.com/office/drawing/2014/main" id="{25547DEB-72D5-4D56-A6A5-06EB27D07EA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24" name="Rectangle 4">
              <a:extLst>
                <a:ext uri="{FF2B5EF4-FFF2-40B4-BE49-F238E27FC236}">
                  <a16:creationId xmlns:a16="http://schemas.microsoft.com/office/drawing/2014/main" id="{70994845-F8DE-4029-A30C-E6191DB0BC2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25" name="Rectangle 5">
              <a:extLst>
                <a:ext uri="{FF2B5EF4-FFF2-40B4-BE49-F238E27FC236}">
                  <a16:creationId xmlns:a16="http://schemas.microsoft.com/office/drawing/2014/main" id="{653F15B6-8548-48C7-BA81-2738FFE11AE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26" name="Rectangle 6">
              <a:extLst>
                <a:ext uri="{FF2B5EF4-FFF2-40B4-BE49-F238E27FC236}">
                  <a16:creationId xmlns:a16="http://schemas.microsoft.com/office/drawing/2014/main" id="{811412FF-D9CC-4E41-B94D-4AFEE364EF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27" name="Rectangle 7">
              <a:extLst>
                <a:ext uri="{FF2B5EF4-FFF2-40B4-BE49-F238E27FC236}">
                  <a16:creationId xmlns:a16="http://schemas.microsoft.com/office/drawing/2014/main" id="{657CA837-0FCF-4F18-9384-0A3D3EBB91D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28" name="Rectangle 8">
              <a:extLst>
                <a:ext uri="{FF2B5EF4-FFF2-40B4-BE49-F238E27FC236}">
                  <a16:creationId xmlns:a16="http://schemas.microsoft.com/office/drawing/2014/main" id="{BEB38C8B-5A79-484B-A51F-A8160034D43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29" name="Rectangle 9">
              <a:extLst>
                <a:ext uri="{FF2B5EF4-FFF2-40B4-BE49-F238E27FC236}">
                  <a16:creationId xmlns:a16="http://schemas.microsoft.com/office/drawing/2014/main" id="{CB7951B1-55CE-4263-9B12-7F2CB0B1B4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0" name="Rectangle 10">
              <a:extLst>
                <a:ext uri="{FF2B5EF4-FFF2-40B4-BE49-F238E27FC236}">
                  <a16:creationId xmlns:a16="http://schemas.microsoft.com/office/drawing/2014/main" id="{1B458CD1-3D1C-4807-890C-B05178771A0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1" name="Rectangle 11">
              <a:extLst>
                <a:ext uri="{FF2B5EF4-FFF2-40B4-BE49-F238E27FC236}">
                  <a16:creationId xmlns:a16="http://schemas.microsoft.com/office/drawing/2014/main" id="{A233026C-9217-4CE4-B74A-2F10D449674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2" name="Rectangle 12">
              <a:extLst>
                <a:ext uri="{FF2B5EF4-FFF2-40B4-BE49-F238E27FC236}">
                  <a16:creationId xmlns:a16="http://schemas.microsoft.com/office/drawing/2014/main" id="{588B2CAD-E6E8-486C-9FD9-9D9993BD779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3" name="Rectangle 13">
              <a:extLst>
                <a:ext uri="{FF2B5EF4-FFF2-40B4-BE49-F238E27FC236}">
                  <a16:creationId xmlns:a16="http://schemas.microsoft.com/office/drawing/2014/main" id="{11E79301-0CC3-4D64-9FAE-3A75A350C59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4" name="Rectangle 14">
              <a:extLst>
                <a:ext uri="{FF2B5EF4-FFF2-40B4-BE49-F238E27FC236}">
                  <a16:creationId xmlns:a16="http://schemas.microsoft.com/office/drawing/2014/main" id="{AB3EBCF6-A2EB-4BA0-8901-06BBDC23F34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5" name="Rectangle 15">
              <a:extLst>
                <a:ext uri="{FF2B5EF4-FFF2-40B4-BE49-F238E27FC236}">
                  <a16:creationId xmlns:a16="http://schemas.microsoft.com/office/drawing/2014/main" id="{433203A4-E641-42C1-98D6-6AD726FBD14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6" name="Rectangle 16">
              <a:extLst>
                <a:ext uri="{FF2B5EF4-FFF2-40B4-BE49-F238E27FC236}">
                  <a16:creationId xmlns:a16="http://schemas.microsoft.com/office/drawing/2014/main" id="{9D42FACF-EDF2-4C81-999E-3769B152C9E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7" name="Rectangle 17">
              <a:extLst>
                <a:ext uri="{FF2B5EF4-FFF2-40B4-BE49-F238E27FC236}">
                  <a16:creationId xmlns:a16="http://schemas.microsoft.com/office/drawing/2014/main" id="{560AEDB8-2169-4DEE-8531-4A1FF691898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8" name="Rectangle 18">
              <a:extLst>
                <a:ext uri="{FF2B5EF4-FFF2-40B4-BE49-F238E27FC236}">
                  <a16:creationId xmlns:a16="http://schemas.microsoft.com/office/drawing/2014/main" id="{2DE544B2-CDC5-406E-830A-7FE224D0C65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39" name="Rectangle 19">
              <a:extLst>
                <a:ext uri="{FF2B5EF4-FFF2-40B4-BE49-F238E27FC236}">
                  <a16:creationId xmlns:a16="http://schemas.microsoft.com/office/drawing/2014/main" id="{7A18DF4B-8155-4803-94C4-3038943697E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0" name="Rectangle 20">
              <a:extLst>
                <a:ext uri="{FF2B5EF4-FFF2-40B4-BE49-F238E27FC236}">
                  <a16:creationId xmlns:a16="http://schemas.microsoft.com/office/drawing/2014/main" id="{8F628461-D4A2-4F2C-B70B-C8F63124833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1" name="Rectangle 21">
              <a:extLst>
                <a:ext uri="{FF2B5EF4-FFF2-40B4-BE49-F238E27FC236}">
                  <a16:creationId xmlns:a16="http://schemas.microsoft.com/office/drawing/2014/main" id="{71C09230-305E-4BBD-9FC0-05E4C7E6014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2" name="Rectangle 22">
              <a:extLst>
                <a:ext uri="{FF2B5EF4-FFF2-40B4-BE49-F238E27FC236}">
                  <a16:creationId xmlns:a16="http://schemas.microsoft.com/office/drawing/2014/main" id="{5776B6B7-B7AE-409D-923E-BDE5F68EC0D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3" name="Rectangle 23">
              <a:extLst>
                <a:ext uri="{FF2B5EF4-FFF2-40B4-BE49-F238E27FC236}">
                  <a16:creationId xmlns:a16="http://schemas.microsoft.com/office/drawing/2014/main" id="{56982486-47DD-4CD1-A3C2-BE79FF38CD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4" name="Rectangle 24">
              <a:extLst>
                <a:ext uri="{FF2B5EF4-FFF2-40B4-BE49-F238E27FC236}">
                  <a16:creationId xmlns:a16="http://schemas.microsoft.com/office/drawing/2014/main" id="{D5ADDF4F-0B4F-42C0-BA93-4EF3DF96901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5" name="Rectangle 25">
              <a:extLst>
                <a:ext uri="{FF2B5EF4-FFF2-40B4-BE49-F238E27FC236}">
                  <a16:creationId xmlns:a16="http://schemas.microsoft.com/office/drawing/2014/main" id="{42B3A88C-324C-4035-A77B-F4642198CC7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6" name="Rectangle 26">
              <a:extLst>
                <a:ext uri="{FF2B5EF4-FFF2-40B4-BE49-F238E27FC236}">
                  <a16:creationId xmlns:a16="http://schemas.microsoft.com/office/drawing/2014/main" id="{9067A983-4002-43B5-A001-88C3A8877B4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7" name="Rectangle 27">
              <a:extLst>
                <a:ext uri="{FF2B5EF4-FFF2-40B4-BE49-F238E27FC236}">
                  <a16:creationId xmlns:a16="http://schemas.microsoft.com/office/drawing/2014/main" id="{7D6CB63A-D975-4EBC-8B65-71B66BA05E8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8" name="Rectangle 28">
              <a:extLst>
                <a:ext uri="{FF2B5EF4-FFF2-40B4-BE49-F238E27FC236}">
                  <a16:creationId xmlns:a16="http://schemas.microsoft.com/office/drawing/2014/main" id="{704AE99C-08E3-4A47-B2E0-1854A5C7FE3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49" name="Rectangle 29">
              <a:extLst>
                <a:ext uri="{FF2B5EF4-FFF2-40B4-BE49-F238E27FC236}">
                  <a16:creationId xmlns:a16="http://schemas.microsoft.com/office/drawing/2014/main" id="{C494E022-B875-43CB-B7DB-B148960F8FC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50" name="Rectangle 30">
              <a:extLst>
                <a:ext uri="{FF2B5EF4-FFF2-40B4-BE49-F238E27FC236}">
                  <a16:creationId xmlns:a16="http://schemas.microsoft.com/office/drawing/2014/main" id="{ED2E6149-6DEE-4D5C-B4F3-1CF46D192C1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51" name="Rectangle 31">
              <a:extLst>
                <a:ext uri="{FF2B5EF4-FFF2-40B4-BE49-F238E27FC236}">
                  <a16:creationId xmlns:a16="http://schemas.microsoft.com/office/drawing/2014/main" id="{9556105E-A2F9-44C4-9C56-3823FCA66D9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52" name="Rectangle 32">
              <a:extLst>
                <a:ext uri="{FF2B5EF4-FFF2-40B4-BE49-F238E27FC236}">
                  <a16:creationId xmlns:a16="http://schemas.microsoft.com/office/drawing/2014/main" id="{0E3A0F49-B817-4FDC-AC1F-905D08217DE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53" name="Rectangle 33">
              <a:extLst>
                <a:ext uri="{FF2B5EF4-FFF2-40B4-BE49-F238E27FC236}">
                  <a16:creationId xmlns:a16="http://schemas.microsoft.com/office/drawing/2014/main" id="{C22E2866-CF41-4E5E-BA8D-F1C91B1BE0C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54" name="Rectangle 34">
              <a:extLst>
                <a:ext uri="{FF2B5EF4-FFF2-40B4-BE49-F238E27FC236}">
                  <a16:creationId xmlns:a16="http://schemas.microsoft.com/office/drawing/2014/main" id="{5EFC212D-34E6-4419-958B-984704DEE32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5155" name="Oval 35">
              <a:extLst>
                <a:ext uri="{FF2B5EF4-FFF2-40B4-BE49-F238E27FC236}">
                  <a16:creationId xmlns:a16="http://schemas.microsoft.com/office/drawing/2014/main" id="{423809B8-F134-4E5D-BF4F-9E17200067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56" name="Oval 36">
              <a:extLst>
                <a:ext uri="{FF2B5EF4-FFF2-40B4-BE49-F238E27FC236}">
                  <a16:creationId xmlns:a16="http://schemas.microsoft.com/office/drawing/2014/main" id="{3752C2EB-DF48-40BD-AC32-E69102A714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57" name="Oval 37">
              <a:extLst>
                <a:ext uri="{FF2B5EF4-FFF2-40B4-BE49-F238E27FC236}">
                  <a16:creationId xmlns:a16="http://schemas.microsoft.com/office/drawing/2014/main" id="{F138DB7D-830B-4ABA-A34A-36AE201C76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58" name="Oval 38">
              <a:extLst>
                <a:ext uri="{FF2B5EF4-FFF2-40B4-BE49-F238E27FC236}">
                  <a16:creationId xmlns:a16="http://schemas.microsoft.com/office/drawing/2014/main" id="{8BDBC645-8BFA-4F34-B666-FFFBF60A28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59" name="Oval 39">
              <a:extLst>
                <a:ext uri="{FF2B5EF4-FFF2-40B4-BE49-F238E27FC236}">
                  <a16:creationId xmlns:a16="http://schemas.microsoft.com/office/drawing/2014/main" id="{7A0801A2-5DEF-49BC-AB74-3B50A023B6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0" name="Oval 40">
              <a:extLst>
                <a:ext uri="{FF2B5EF4-FFF2-40B4-BE49-F238E27FC236}">
                  <a16:creationId xmlns:a16="http://schemas.microsoft.com/office/drawing/2014/main" id="{662DA906-6023-4E15-8AED-2320D7A669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1" name="Oval 41">
              <a:extLst>
                <a:ext uri="{FF2B5EF4-FFF2-40B4-BE49-F238E27FC236}">
                  <a16:creationId xmlns:a16="http://schemas.microsoft.com/office/drawing/2014/main" id="{5CF9C5B2-7A48-4EB2-AF26-F8013B8C5D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2" name="Oval 42">
              <a:extLst>
                <a:ext uri="{FF2B5EF4-FFF2-40B4-BE49-F238E27FC236}">
                  <a16:creationId xmlns:a16="http://schemas.microsoft.com/office/drawing/2014/main" id="{836EDDB8-A52D-4793-9BC8-B4C6531D21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3" name="Oval 43">
              <a:extLst>
                <a:ext uri="{FF2B5EF4-FFF2-40B4-BE49-F238E27FC236}">
                  <a16:creationId xmlns:a16="http://schemas.microsoft.com/office/drawing/2014/main" id="{428C2539-4531-4E69-B973-9AD553C077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4" name="Oval 44">
              <a:extLst>
                <a:ext uri="{FF2B5EF4-FFF2-40B4-BE49-F238E27FC236}">
                  <a16:creationId xmlns:a16="http://schemas.microsoft.com/office/drawing/2014/main" id="{FA90B482-8E1A-4CB4-BB3E-CDD7FAE634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5" name="Oval 45">
              <a:extLst>
                <a:ext uri="{FF2B5EF4-FFF2-40B4-BE49-F238E27FC236}">
                  <a16:creationId xmlns:a16="http://schemas.microsoft.com/office/drawing/2014/main" id="{F9C416D9-E9CD-46EA-92AB-61EA95783B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6" name="Oval 46">
              <a:extLst>
                <a:ext uri="{FF2B5EF4-FFF2-40B4-BE49-F238E27FC236}">
                  <a16:creationId xmlns:a16="http://schemas.microsoft.com/office/drawing/2014/main" id="{ED59AA04-50D3-41B8-BFAB-D02B46236D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7" name="Oval 47">
              <a:extLst>
                <a:ext uri="{FF2B5EF4-FFF2-40B4-BE49-F238E27FC236}">
                  <a16:creationId xmlns:a16="http://schemas.microsoft.com/office/drawing/2014/main" id="{E3853D1C-02E7-4C72-83B9-C2D9A64058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8" name="Oval 48">
              <a:extLst>
                <a:ext uri="{FF2B5EF4-FFF2-40B4-BE49-F238E27FC236}">
                  <a16:creationId xmlns:a16="http://schemas.microsoft.com/office/drawing/2014/main" id="{898E7177-BB41-47AF-9B9A-AE225FC950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69" name="Oval 49">
              <a:extLst>
                <a:ext uri="{FF2B5EF4-FFF2-40B4-BE49-F238E27FC236}">
                  <a16:creationId xmlns:a16="http://schemas.microsoft.com/office/drawing/2014/main" id="{44D5CC3D-AE99-4677-8033-281055DE8A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0" name="Oval 50">
              <a:extLst>
                <a:ext uri="{FF2B5EF4-FFF2-40B4-BE49-F238E27FC236}">
                  <a16:creationId xmlns:a16="http://schemas.microsoft.com/office/drawing/2014/main" id="{3393B0C9-1852-4E09-BF49-1515B084BB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1" name="Oval 51">
              <a:extLst>
                <a:ext uri="{FF2B5EF4-FFF2-40B4-BE49-F238E27FC236}">
                  <a16:creationId xmlns:a16="http://schemas.microsoft.com/office/drawing/2014/main" id="{5D9BDE98-800C-43FE-A53B-3327D99A4B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2" name="Oval 52">
              <a:extLst>
                <a:ext uri="{FF2B5EF4-FFF2-40B4-BE49-F238E27FC236}">
                  <a16:creationId xmlns:a16="http://schemas.microsoft.com/office/drawing/2014/main" id="{5FBB83A4-3BEC-4C62-AFBD-9057D716FC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3" name="Oval 53">
              <a:extLst>
                <a:ext uri="{FF2B5EF4-FFF2-40B4-BE49-F238E27FC236}">
                  <a16:creationId xmlns:a16="http://schemas.microsoft.com/office/drawing/2014/main" id="{B736D437-BFE2-4262-B1F0-A5BF946FD1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4" name="Oval 54">
              <a:extLst>
                <a:ext uri="{FF2B5EF4-FFF2-40B4-BE49-F238E27FC236}">
                  <a16:creationId xmlns:a16="http://schemas.microsoft.com/office/drawing/2014/main" id="{8B2A6F26-CAC3-4149-9DE4-5099A7B4B4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5" name="Oval 55">
              <a:extLst>
                <a:ext uri="{FF2B5EF4-FFF2-40B4-BE49-F238E27FC236}">
                  <a16:creationId xmlns:a16="http://schemas.microsoft.com/office/drawing/2014/main" id="{3C857309-04DE-4763-9BAC-B4342C7642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6" name="Oval 56">
              <a:extLst>
                <a:ext uri="{FF2B5EF4-FFF2-40B4-BE49-F238E27FC236}">
                  <a16:creationId xmlns:a16="http://schemas.microsoft.com/office/drawing/2014/main" id="{0F06C609-1181-4CE1-A1CA-E65CF1A1AE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7" name="Oval 57">
              <a:extLst>
                <a:ext uri="{FF2B5EF4-FFF2-40B4-BE49-F238E27FC236}">
                  <a16:creationId xmlns:a16="http://schemas.microsoft.com/office/drawing/2014/main" id="{CA3DCBB9-E256-4C21-BB19-AAD885DE221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8" name="Oval 58">
              <a:extLst>
                <a:ext uri="{FF2B5EF4-FFF2-40B4-BE49-F238E27FC236}">
                  <a16:creationId xmlns:a16="http://schemas.microsoft.com/office/drawing/2014/main" id="{92B06353-1D27-45AD-952C-435CDC5879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79" name="Oval 59">
              <a:extLst>
                <a:ext uri="{FF2B5EF4-FFF2-40B4-BE49-F238E27FC236}">
                  <a16:creationId xmlns:a16="http://schemas.microsoft.com/office/drawing/2014/main" id="{271FE593-EBCC-4130-B85C-29034ABF6C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0" name="Oval 60">
              <a:extLst>
                <a:ext uri="{FF2B5EF4-FFF2-40B4-BE49-F238E27FC236}">
                  <a16:creationId xmlns:a16="http://schemas.microsoft.com/office/drawing/2014/main" id="{F5D03A99-B7E2-4FED-A00B-BEDA857BDA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1" name="Oval 61">
              <a:extLst>
                <a:ext uri="{FF2B5EF4-FFF2-40B4-BE49-F238E27FC236}">
                  <a16:creationId xmlns:a16="http://schemas.microsoft.com/office/drawing/2014/main" id="{A6A49FD8-EE2D-4EAE-BC31-5A58A66159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2" name="Oval 62">
              <a:extLst>
                <a:ext uri="{FF2B5EF4-FFF2-40B4-BE49-F238E27FC236}">
                  <a16:creationId xmlns:a16="http://schemas.microsoft.com/office/drawing/2014/main" id="{3CCC9E0D-19C5-4FBE-850B-9A7E8E694A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3" name="Oval 63">
              <a:extLst>
                <a:ext uri="{FF2B5EF4-FFF2-40B4-BE49-F238E27FC236}">
                  <a16:creationId xmlns:a16="http://schemas.microsoft.com/office/drawing/2014/main" id="{467E937A-6B7B-4C69-BB92-B2FAC792AD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4" name="Oval 64">
              <a:extLst>
                <a:ext uri="{FF2B5EF4-FFF2-40B4-BE49-F238E27FC236}">
                  <a16:creationId xmlns:a16="http://schemas.microsoft.com/office/drawing/2014/main" id="{896D2752-5567-420A-974D-F6C4AE4833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5" name="Oval 65">
              <a:extLst>
                <a:ext uri="{FF2B5EF4-FFF2-40B4-BE49-F238E27FC236}">
                  <a16:creationId xmlns:a16="http://schemas.microsoft.com/office/drawing/2014/main" id="{F67E06A2-FF32-47B0-8071-DBB44DC85C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6" name="Oval 66">
              <a:extLst>
                <a:ext uri="{FF2B5EF4-FFF2-40B4-BE49-F238E27FC236}">
                  <a16:creationId xmlns:a16="http://schemas.microsoft.com/office/drawing/2014/main" id="{5E510169-ED76-4B18-B073-D0184D170C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7" name="Oval 67">
              <a:extLst>
                <a:ext uri="{FF2B5EF4-FFF2-40B4-BE49-F238E27FC236}">
                  <a16:creationId xmlns:a16="http://schemas.microsoft.com/office/drawing/2014/main" id="{2CF6C975-E68B-413B-935D-E6314DC32E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8" name="Oval 68">
              <a:extLst>
                <a:ext uri="{FF2B5EF4-FFF2-40B4-BE49-F238E27FC236}">
                  <a16:creationId xmlns:a16="http://schemas.microsoft.com/office/drawing/2014/main" id="{A552BC45-527F-48BB-BD15-DE35842D2B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89" name="Oval 69">
              <a:extLst>
                <a:ext uri="{FF2B5EF4-FFF2-40B4-BE49-F238E27FC236}">
                  <a16:creationId xmlns:a16="http://schemas.microsoft.com/office/drawing/2014/main" id="{834584FA-D363-4A7C-807A-7278CDC6A5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0" name="Oval 70">
              <a:extLst>
                <a:ext uri="{FF2B5EF4-FFF2-40B4-BE49-F238E27FC236}">
                  <a16:creationId xmlns:a16="http://schemas.microsoft.com/office/drawing/2014/main" id="{8984C7BD-FB67-444A-930C-4B8D6B0EC7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1" name="Oval 71">
              <a:extLst>
                <a:ext uri="{FF2B5EF4-FFF2-40B4-BE49-F238E27FC236}">
                  <a16:creationId xmlns:a16="http://schemas.microsoft.com/office/drawing/2014/main" id="{1D5C9372-3869-4F97-83D3-43A22E2838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2" name="Oval 72">
              <a:extLst>
                <a:ext uri="{FF2B5EF4-FFF2-40B4-BE49-F238E27FC236}">
                  <a16:creationId xmlns:a16="http://schemas.microsoft.com/office/drawing/2014/main" id="{5A7BBFFB-7F2D-4513-A262-58A4F415DE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3" name="Oval 73">
              <a:extLst>
                <a:ext uri="{FF2B5EF4-FFF2-40B4-BE49-F238E27FC236}">
                  <a16:creationId xmlns:a16="http://schemas.microsoft.com/office/drawing/2014/main" id="{C3DFB385-C64D-4872-8807-00105F67B8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4" name="Oval 74">
              <a:extLst>
                <a:ext uri="{FF2B5EF4-FFF2-40B4-BE49-F238E27FC236}">
                  <a16:creationId xmlns:a16="http://schemas.microsoft.com/office/drawing/2014/main" id="{F80334FC-7FED-444B-90A0-F877105587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5" name="Oval 75">
              <a:extLst>
                <a:ext uri="{FF2B5EF4-FFF2-40B4-BE49-F238E27FC236}">
                  <a16:creationId xmlns:a16="http://schemas.microsoft.com/office/drawing/2014/main" id="{365CA44F-0D6D-4920-9884-73AC5F74B3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6" name="Oval 76">
              <a:extLst>
                <a:ext uri="{FF2B5EF4-FFF2-40B4-BE49-F238E27FC236}">
                  <a16:creationId xmlns:a16="http://schemas.microsoft.com/office/drawing/2014/main" id="{75DEEBFE-361B-45A2-8B25-53179BCBC4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7" name="Oval 77">
              <a:extLst>
                <a:ext uri="{FF2B5EF4-FFF2-40B4-BE49-F238E27FC236}">
                  <a16:creationId xmlns:a16="http://schemas.microsoft.com/office/drawing/2014/main" id="{C2556831-0CBA-4040-8E1A-7CF8BAB4F5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8" name="Oval 78">
              <a:extLst>
                <a:ext uri="{FF2B5EF4-FFF2-40B4-BE49-F238E27FC236}">
                  <a16:creationId xmlns:a16="http://schemas.microsoft.com/office/drawing/2014/main" id="{E4074C3C-414A-410A-A586-5C45D912F2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99" name="Oval 79">
              <a:extLst>
                <a:ext uri="{FF2B5EF4-FFF2-40B4-BE49-F238E27FC236}">
                  <a16:creationId xmlns:a16="http://schemas.microsoft.com/office/drawing/2014/main" id="{7BC5A3F7-FA58-456E-9572-2ED282F52A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0" name="Oval 80">
              <a:extLst>
                <a:ext uri="{FF2B5EF4-FFF2-40B4-BE49-F238E27FC236}">
                  <a16:creationId xmlns:a16="http://schemas.microsoft.com/office/drawing/2014/main" id="{4AC3C170-FC44-4A9C-A0F6-2D82F77071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1" name="Oval 81">
              <a:extLst>
                <a:ext uri="{FF2B5EF4-FFF2-40B4-BE49-F238E27FC236}">
                  <a16:creationId xmlns:a16="http://schemas.microsoft.com/office/drawing/2014/main" id="{3950227C-7401-4F1C-B556-F988219D83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2" name="Oval 82">
              <a:extLst>
                <a:ext uri="{FF2B5EF4-FFF2-40B4-BE49-F238E27FC236}">
                  <a16:creationId xmlns:a16="http://schemas.microsoft.com/office/drawing/2014/main" id="{F0F1B9F5-3661-4F8B-84C3-E5866FA423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3" name="Oval 83">
              <a:extLst>
                <a:ext uri="{FF2B5EF4-FFF2-40B4-BE49-F238E27FC236}">
                  <a16:creationId xmlns:a16="http://schemas.microsoft.com/office/drawing/2014/main" id="{709C0EAF-70B8-4F22-91D3-C486B7781F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4" name="Oval 84">
              <a:extLst>
                <a:ext uri="{FF2B5EF4-FFF2-40B4-BE49-F238E27FC236}">
                  <a16:creationId xmlns:a16="http://schemas.microsoft.com/office/drawing/2014/main" id="{B9CDE98D-2BAC-45F1-A71D-4CC4BBAA13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5" name="Oval 85">
              <a:extLst>
                <a:ext uri="{FF2B5EF4-FFF2-40B4-BE49-F238E27FC236}">
                  <a16:creationId xmlns:a16="http://schemas.microsoft.com/office/drawing/2014/main" id="{7D321211-B227-44D5-96F6-180F98F0C8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6" name="Oval 86">
              <a:extLst>
                <a:ext uri="{FF2B5EF4-FFF2-40B4-BE49-F238E27FC236}">
                  <a16:creationId xmlns:a16="http://schemas.microsoft.com/office/drawing/2014/main" id="{CA01EF2C-8E0B-4F6D-B6FB-D6D3590616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7" name="Oval 87">
              <a:extLst>
                <a:ext uri="{FF2B5EF4-FFF2-40B4-BE49-F238E27FC236}">
                  <a16:creationId xmlns:a16="http://schemas.microsoft.com/office/drawing/2014/main" id="{4B5C9E6A-F4AA-4A0E-B145-A9EABADF52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8" name="Oval 88">
              <a:extLst>
                <a:ext uri="{FF2B5EF4-FFF2-40B4-BE49-F238E27FC236}">
                  <a16:creationId xmlns:a16="http://schemas.microsoft.com/office/drawing/2014/main" id="{9F54E752-9041-4EE2-847B-F073DF1818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09" name="Oval 89">
              <a:extLst>
                <a:ext uri="{FF2B5EF4-FFF2-40B4-BE49-F238E27FC236}">
                  <a16:creationId xmlns:a16="http://schemas.microsoft.com/office/drawing/2014/main" id="{C8C3DAE3-1D14-47C0-AE05-89D50BD222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0" name="Oval 90">
              <a:extLst>
                <a:ext uri="{FF2B5EF4-FFF2-40B4-BE49-F238E27FC236}">
                  <a16:creationId xmlns:a16="http://schemas.microsoft.com/office/drawing/2014/main" id="{A51D02BC-1680-4DF7-B979-F2CF7EED62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1" name="Oval 91">
              <a:extLst>
                <a:ext uri="{FF2B5EF4-FFF2-40B4-BE49-F238E27FC236}">
                  <a16:creationId xmlns:a16="http://schemas.microsoft.com/office/drawing/2014/main" id="{372483F2-FDB8-485A-A97C-160395D388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2" name="Oval 92">
              <a:extLst>
                <a:ext uri="{FF2B5EF4-FFF2-40B4-BE49-F238E27FC236}">
                  <a16:creationId xmlns:a16="http://schemas.microsoft.com/office/drawing/2014/main" id="{734071E6-325B-4281-88B4-032D562DE1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3" name="Oval 93">
              <a:extLst>
                <a:ext uri="{FF2B5EF4-FFF2-40B4-BE49-F238E27FC236}">
                  <a16:creationId xmlns:a16="http://schemas.microsoft.com/office/drawing/2014/main" id="{6DEB4960-D1DE-4A6F-B7FD-BC453C76D0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4" name="Oval 94">
              <a:extLst>
                <a:ext uri="{FF2B5EF4-FFF2-40B4-BE49-F238E27FC236}">
                  <a16:creationId xmlns:a16="http://schemas.microsoft.com/office/drawing/2014/main" id="{235F2703-D926-4AAA-B15A-EF52CF3A3B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5" name="Oval 95">
              <a:extLst>
                <a:ext uri="{FF2B5EF4-FFF2-40B4-BE49-F238E27FC236}">
                  <a16:creationId xmlns:a16="http://schemas.microsoft.com/office/drawing/2014/main" id="{752F71AF-8D34-4F2E-B160-DC49110A1D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6" name="Oval 96">
              <a:extLst>
                <a:ext uri="{FF2B5EF4-FFF2-40B4-BE49-F238E27FC236}">
                  <a16:creationId xmlns:a16="http://schemas.microsoft.com/office/drawing/2014/main" id="{A1B3E891-6302-40EA-BA3B-E37F3F3F2A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7" name="Oval 97">
              <a:extLst>
                <a:ext uri="{FF2B5EF4-FFF2-40B4-BE49-F238E27FC236}">
                  <a16:creationId xmlns:a16="http://schemas.microsoft.com/office/drawing/2014/main" id="{C7075759-98B6-4037-9EE7-03C80B29E6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8" name="Oval 98">
              <a:extLst>
                <a:ext uri="{FF2B5EF4-FFF2-40B4-BE49-F238E27FC236}">
                  <a16:creationId xmlns:a16="http://schemas.microsoft.com/office/drawing/2014/main" id="{97516CCB-B9CA-4601-86F8-AA8F2D9457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19" name="Oval 99">
              <a:extLst>
                <a:ext uri="{FF2B5EF4-FFF2-40B4-BE49-F238E27FC236}">
                  <a16:creationId xmlns:a16="http://schemas.microsoft.com/office/drawing/2014/main" id="{B3EA239E-1832-4069-94CA-F7FACAD3CD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0" name="Oval 100">
              <a:extLst>
                <a:ext uri="{FF2B5EF4-FFF2-40B4-BE49-F238E27FC236}">
                  <a16:creationId xmlns:a16="http://schemas.microsoft.com/office/drawing/2014/main" id="{9F56FE6D-C6AB-435C-9672-D1C4F21F53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1" name="Oval 101">
              <a:extLst>
                <a:ext uri="{FF2B5EF4-FFF2-40B4-BE49-F238E27FC236}">
                  <a16:creationId xmlns:a16="http://schemas.microsoft.com/office/drawing/2014/main" id="{1F49686C-418C-462A-9F7B-A581197B9D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2" name="Oval 102">
              <a:extLst>
                <a:ext uri="{FF2B5EF4-FFF2-40B4-BE49-F238E27FC236}">
                  <a16:creationId xmlns:a16="http://schemas.microsoft.com/office/drawing/2014/main" id="{C01AC188-5981-42A7-B8CD-D30D4B77CB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3" name="Oval 103">
              <a:extLst>
                <a:ext uri="{FF2B5EF4-FFF2-40B4-BE49-F238E27FC236}">
                  <a16:creationId xmlns:a16="http://schemas.microsoft.com/office/drawing/2014/main" id="{CE81EB8C-F757-4B64-9EE6-7FF6962434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4" name="Oval 104">
              <a:extLst>
                <a:ext uri="{FF2B5EF4-FFF2-40B4-BE49-F238E27FC236}">
                  <a16:creationId xmlns:a16="http://schemas.microsoft.com/office/drawing/2014/main" id="{ECD90D33-D2A0-402A-BD3F-F9A7934AFE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5" name="Oval 105">
              <a:extLst>
                <a:ext uri="{FF2B5EF4-FFF2-40B4-BE49-F238E27FC236}">
                  <a16:creationId xmlns:a16="http://schemas.microsoft.com/office/drawing/2014/main" id="{F117BAA3-48DA-4ED9-8A4E-A1B02318EBB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6" name="Oval 106">
              <a:extLst>
                <a:ext uri="{FF2B5EF4-FFF2-40B4-BE49-F238E27FC236}">
                  <a16:creationId xmlns:a16="http://schemas.microsoft.com/office/drawing/2014/main" id="{DFB84676-8107-449B-A4CC-1AB8C512C1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7" name="Oval 107">
              <a:extLst>
                <a:ext uri="{FF2B5EF4-FFF2-40B4-BE49-F238E27FC236}">
                  <a16:creationId xmlns:a16="http://schemas.microsoft.com/office/drawing/2014/main" id="{59607740-2EED-4738-82FA-07C71845C4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8" name="Oval 108">
              <a:extLst>
                <a:ext uri="{FF2B5EF4-FFF2-40B4-BE49-F238E27FC236}">
                  <a16:creationId xmlns:a16="http://schemas.microsoft.com/office/drawing/2014/main" id="{4FEE117B-063F-44DC-A444-597E6E6C88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29" name="Oval 109">
              <a:extLst>
                <a:ext uri="{FF2B5EF4-FFF2-40B4-BE49-F238E27FC236}">
                  <a16:creationId xmlns:a16="http://schemas.microsoft.com/office/drawing/2014/main" id="{92402930-83E2-4726-A162-849A5FEAA1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0" name="Oval 110">
              <a:extLst>
                <a:ext uri="{FF2B5EF4-FFF2-40B4-BE49-F238E27FC236}">
                  <a16:creationId xmlns:a16="http://schemas.microsoft.com/office/drawing/2014/main" id="{FC91C056-C4D5-4CB6-AA39-10F0EE3CA5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1" name="Oval 111">
              <a:extLst>
                <a:ext uri="{FF2B5EF4-FFF2-40B4-BE49-F238E27FC236}">
                  <a16:creationId xmlns:a16="http://schemas.microsoft.com/office/drawing/2014/main" id="{ABDB07AE-A8FF-44A9-AEE1-F893CDA691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2" name="Oval 112">
              <a:extLst>
                <a:ext uri="{FF2B5EF4-FFF2-40B4-BE49-F238E27FC236}">
                  <a16:creationId xmlns:a16="http://schemas.microsoft.com/office/drawing/2014/main" id="{5096202A-2352-4F86-88E6-CA6667277F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3" name="Oval 113">
              <a:extLst>
                <a:ext uri="{FF2B5EF4-FFF2-40B4-BE49-F238E27FC236}">
                  <a16:creationId xmlns:a16="http://schemas.microsoft.com/office/drawing/2014/main" id="{6D70AA75-5722-4F6E-83E9-66B5A8C778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4" name="Oval 114">
              <a:extLst>
                <a:ext uri="{FF2B5EF4-FFF2-40B4-BE49-F238E27FC236}">
                  <a16:creationId xmlns:a16="http://schemas.microsoft.com/office/drawing/2014/main" id="{BD1123D5-9B0C-4DD7-A26B-F9EFFFD8A2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5" name="Oval 115">
              <a:extLst>
                <a:ext uri="{FF2B5EF4-FFF2-40B4-BE49-F238E27FC236}">
                  <a16:creationId xmlns:a16="http://schemas.microsoft.com/office/drawing/2014/main" id="{45D0FB42-67C1-48CB-AA72-794B68CCF1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6" name="Oval 116">
              <a:extLst>
                <a:ext uri="{FF2B5EF4-FFF2-40B4-BE49-F238E27FC236}">
                  <a16:creationId xmlns:a16="http://schemas.microsoft.com/office/drawing/2014/main" id="{B7EE5E7B-0E75-447F-93AC-B0C5E92819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7" name="Oval 117">
              <a:extLst>
                <a:ext uri="{FF2B5EF4-FFF2-40B4-BE49-F238E27FC236}">
                  <a16:creationId xmlns:a16="http://schemas.microsoft.com/office/drawing/2014/main" id="{6A71A1C3-889D-4564-AA3C-6099D2944E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8" name="Oval 118">
              <a:extLst>
                <a:ext uri="{FF2B5EF4-FFF2-40B4-BE49-F238E27FC236}">
                  <a16:creationId xmlns:a16="http://schemas.microsoft.com/office/drawing/2014/main" id="{EBDED394-5E0C-44B3-931C-5FC965C474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39" name="Oval 119">
              <a:extLst>
                <a:ext uri="{FF2B5EF4-FFF2-40B4-BE49-F238E27FC236}">
                  <a16:creationId xmlns:a16="http://schemas.microsoft.com/office/drawing/2014/main" id="{7A87E813-1677-4621-A8C8-F2A55503B3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0" name="Oval 120">
              <a:extLst>
                <a:ext uri="{FF2B5EF4-FFF2-40B4-BE49-F238E27FC236}">
                  <a16:creationId xmlns:a16="http://schemas.microsoft.com/office/drawing/2014/main" id="{7A4268EF-5F3D-4E96-A855-D589C40F01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1" name="Oval 121">
              <a:extLst>
                <a:ext uri="{FF2B5EF4-FFF2-40B4-BE49-F238E27FC236}">
                  <a16:creationId xmlns:a16="http://schemas.microsoft.com/office/drawing/2014/main" id="{2496406F-2DC4-4BD5-A282-DB8DED979A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2" name="Oval 122">
              <a:extLst>
                <a:ext uri="{FF2B5EF4-FFF2-40B4-BE49-F238E27FC236}">
                  <a16:creationId xmlns:a16="http://schemas.microsoft.com/office/drawing/2014/main" id="{E47E6AE1-BCE9-4561-9E69-8BB7F564C5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3" name="Oval 123">
              <a:extLst>
                <a:ext uri="{FF2B5EF4-FFF2-40B4-BE49-F238E27FC236}">
                  <a16:creationId xmlns:a16="http://schemas.microsoft.com/office/drawing/2014/main" id="{45BE8E84-99A3-4CC4-8D11-797D82F410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4" name="Oval 124">
              <a:extLst>
                <a:ext uri="{FF2B5EF4-FFF2-40B4-BE49-F238E27FC236}">
                  <a16:creationId xmlns:a16="http://schemas.microsoft.com/office/drawing/2014/main" id="{53785494-FF13-4AF6-AB5B-525D8CF3F0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5" name="Oval 125">
              <a:extLst>
                <a:ext uri="{FF2B5EF4-FFF2-40B4-BE49-F238E27FC236}">
                  <a16:creationId xmlns:a16="http://schemas.microsoft.com/office/drawing/2014/main" id="{6B532483-68DB-4F14-84B6-2859A7F4F3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6" name="Oval 126">
              <a:extLst>
                <a:ext uri="{FF2B5EF4-FFF2-40B4-BE49-F238E27FC236}">
                  <a16:creationId xmlns:a16="http://schemas.microsoft.com/office/drawing/2014/main" id="{70918624-404F-4712-982E-78C4D4B861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7" name="Oval 127">
              <a:extLst>
                <a:ext uri="{FF2B5EF4-FFF2-40B4-BE49-F238E27FC236}">
                  <a16:creationId xmlns:a16="http://schemas.microsoft.com/office/drawing/2014/main" id="{DF05385F-BD5D-4F71-9CFC-4646E5145C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8" name="Oval 128">
              <a:extLst>
                <a:ext uri="{FF2B5EF4-FFF2-40B4-BE49-F238E27FC236}">
                  <a16:creationId xmlns:a16="http://schemas.microsoft.com/office/drawing/2014/main" id="{5F451639-2F10-46F9-BAB9-406414396C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49" name="Oval 129">
              <a:extLst>
                <a:ext uri="{FF2B5EF4-FFF2-40B4-BE49-F238E27FC236}">
                  <a16:creationId xmlns:a16="http://schemas.microsoft.com/office/drawing/2014/main" id="{8A90CAEA-08DF-42AD-9386-31ED1FF58C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0" name="Oval 130">
              <a:extLst>
                <a:ext uri="{FF2B5EF4-FFF2-40B4-BE49-F238E27FC236}">
                  <a16:creationId xmlns:a16="http://schemas.microsoft.com/office/drawing/2014/main" id="{83F1D388-03BD-4675-843A-F57030479C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1" name="Oval 131">
              <a:extLst>
                <a:ext uri="{FF2B5EF4-FFF2-40B4-BE49-F238E27FC236}">
                  <a16:creationId xmlns:a16="http://schemas.microsoft.com/office/drawing/2014/main" id="{743FF843-C95B-4FE8-BFEB-1BBAC66347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2" name="Oval 132">
              <a:extLst>
                <a:ext uri="{FF2B5EF4-FFF2-40B4-BE49-F238E27FC236}">
                  <a16:creationId xmlns:a16="http://schemas.microsoft.com/office/drawing/2014/main" id="{0877948F-EA10-438F-9D76-15EDFF4044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3" name="Oval 133">
              <a:extLst>
                <a:ext uri="{FF2B5EF4-FFF2-40B4-BE49-F238E27FC236}">
                  <a16:creationId xmlns:a16="http://schemas.microsoft.com/office/drawing/2014/main" id="{844CD073-7D7C-48C4-BE7D-A71C9D688F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4" name="Oval 134">
              <a:extLst>
                <a:ext uri="{FF2B5EF4-FFF2-40B4-BE49-F238E27FC236}">
                  <a16:creationId xmlns:a16="http://schemas.microsoft.com/office/drawing/2014/main" id="{32197F36-14EA-4B90-86A0-091A78C478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5" name="Oval 135">
              <a:extLst>
                <a:ext uri="{FF2B5EF4-FFF2-40B4-BE49-F238E27FC236}">
                  <a16:creationId xmlns:a16="http://schemas.microsoft.com/office/drawing/2014/main" id="{22BD4D26-BD84-4468-A3B5-E731353DA7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6" name="Oval 136">
              <a:extLst>
                <a:ext uri="{FF2B5EF4-FFF2-40B4-BE49-F238E27FC236}">
                  <a16:creationId xmlns:a16="http://schemas.microsoft.com/office/drawing/2014/main" id="{118080F6-AB31-4148-A50B-7ECA382DEE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7" name="Oval 137">
              <a:extLst>
                <a:ext uri="{FF2B5EF4-FFF2-40B4-BE49-F238E27FC236}">
                  <a16:creationId xmlns:a16="http://schemas.microsoft.com/office/drawing/2014/main" id="{1D0EB033-D754-4D71-AC52-235C2961EF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8" name="Oval 138">
              <a:extLst>
                <a:ext uri="{FF2B5EF4-FFF2-40B4-BE49-F238E27FC236}">
                  <a16:creationId xmlns:a16="http://schemas.microsoft.com/office/drawing/2014/main" id="{7A7BE875-CC8B-4BB3-BEFB-A86270E3C1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59" name="Oval 139">
              <a:extLst>
                <a:ext uri="{FF2B5EF4-FFF2-40B4-BE49-F238E27FC236}">
                  <a16:creationId xmlns:a16="http://schemas.microsoft.com/office/drawing/2014/main" id="{AD665A94-DC71-4CF9-BEAF-17CEC767DF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0" name="Oval 140">
              <a:extLst>
                <a:ext uri="{FF2B5EF4-FFF2-40B4-BE49-F238E27FC236}">
                  <a16:creationId xmlns:a16="http://schemas.microsoft.com/office/drawing/2014/main" id="{5732944B-94E7-45AA-AAC3-B5D2FBAD8E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1" name="Oval 141">
              <a:extLst>
                <a:ext uri="{FF2B5EF4-FFF2-40B4-BE49-F238E27FC236}">
                  <a16:creationId xmlns:a16="http://schemas.microsoft.com/office/drawing/2014/main" id="{11166349-C461-4BC8-9D9D-32C54B9745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2" name="Oval 142">
              <a:extLst>
                <a:ext uri="{FF2B5EF4-FFF2-40B4-BE49-F238E27FC236}">
                  <a16:creationId xmlns:a16="http://schemas.microsoft.com/office/drawing/2014/main" id="{D29F55B8-0EEE-492B-A2CE-1689ED7D8E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3" name="Oval 143">
              <a:extLst>
                <a:ext uri="{FF2B5EF4-FFF2-40B4-BE49-F238E27FC236}">
                  <a16:creationId xmlns:a16="http://schemas.microsoft.com/office/drawing/2014/main" id="{4E7A7047-DE22-4BB1-8A42-5FD40889BC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4" name="Oval 144">
              <a:extLst>
                <a:ext uri="{FF2B5EF4-FFF2-40B4-BE49-F238E27FC236}">
                  <a16:creationId xmlns:a16="http://schemas.microsoft.com/office/drawing/2014/main" id="{3A6819FF-DF34-46CA-A55D-CA0F8A4764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5" name="Oval 145">
              <a:extLst>
                <a:ext uri="{FF2B5EF4-FFF2-40B4-BE49-F238E27FC236}">
                  <a16:creationId xmlns:a16="http://schemas.microsoft.com/office/drawing/2014/main" id="{4A90CF4B-A517-46C6-82C2-9529EE3CEE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6" name="Oval 146">
              <a:extLst>
                <a:ext uri="{FF2B5EF4-FFF2-40B4-BE49-F238E27FC236}">
                  <a16:creationId xmlns:a16="http://schemas.microsoft.com/office/drawing/2014/main" id="{33E3E1FF-E669-44D4-A095-D55083860B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7" name="Oval 147">
              <a:extLst>
                <a:ext uri="{FF2B5EF4-FFF2-40B4-BE49-F238E27FC236}">
                  <a16:creationId xmlns:a16="http://schemas.microsoft.com/office/drawing/2014/main" id="{6A529921-878F-46EE-9190-F24B19D124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8" name="Oval 148">
              <a:extLst>
                <a:ext uri="{FF2B5EF4-FFF2-40B4-BE49-F238E27FC236}">
                  <a16:creationId xmlns:a16="http://schemas.microsoft.com/office/drawing/2014/main" id="{149D476C-6B39-49A8-9DD3-3E4071D485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69" name="Oval 149">
              <a:extLst>
                <a:ext uri="{FF2B5EF4-FFF2-40B4-BE49-F238E27FC236}">
                  <a16:creationId xmlns:a16="http://schemas.microsoft.com/office/drawing/2014/main" id="{0E8C2AB4-B998-4F11-ACFA-2E03CA1DE0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0" name="Oval 150">
              <a:extLst>
                <a:ext uri="{FF2B5EF4-FFF2-40B4-BE49-F238E27FC236}">
                  <a16:creationId xmlns:a16="http://schemas.microsoft.com/office/drawing/2014/main" id="{D720C90D-6744-453B-93E5-715CA6A66A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1" name="Oval 151">
              <a:extLst>
                <a:ext uri="{FF2B5EF4-FFF2-40B4-BE49-F238E27FC236}">
                  <a16:creationId xmlns:a16="http://schemas.microsoft.com/office/drawing/2014/main" id="{B4AF3588-1044-41AC-98A5-C27709F529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2" name="Oval 152">
              <a:extLst>
                <a:ext uri="{FF2B5EF4-FFF2-40B4-BE49-F238E27FC236}">
                  <a16:creationId xmlns:a16="http://schemas.microsoft.com/office/drawing/2014/main" id="{DB3B13FD-BAD6-4870-A598-973F33006C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3" name="Oval 153">
              <a:extLst>
                <a:ext uri="{FF2B5EF4-FFF2-40B4-BE49-F238E27FC236}">
                  <a16:creationId xmlns:a16="http://schemas.microsoft.com/office/drawing/2014/main" id="{4C49F0B5-CE3C-4C00-B2DD-6D541BBF44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4" name="Oval 154">
              <a:extLst>
                <a:ext uri="{FF2B5EF4-FFF2-40B4-BE49-F238E27FC236}">
                  <a16:creationId xmlns:a16="http://schemas.microsoft.com/office/drawing/2014/main" id="{A1457E97-E97D-4F6E-BAEB-B971E2980D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5" name="Oval 155">
              <a:extLst>
                <a:ext uri="{FF2B5EF4-FFF2-40B4-BE49-F238E27FC236}">
                  <a16:creationId xmlns:a16="http://schemas.microsoft.com/office/drawing/2014/main" id="{3C7200C6-51E4-44B4-9AD5-50FAAB5005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6" name="Oval 156">
              <a:extLst>
                <a:ext uri="{FF2B5EF4-FFF2-40B4-BE49-F238E27FC236}">
                  <a16:creationId xmlns:a16="http://schemas.microsoft.com/office/drawing/2014/main" id="{EC68D9FB-602A-4B1C-8AF2-7820C74EF2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7" name="Oval 157">
              <a:extLst>
                <a:ext uri="{FF2B5EF4-FFF2-40B4-BE49-F238E27FC236}">
                  <a16:creationId xmlns:a16="http://schemas.microsoft.com/office/drawing/2014/main" id="{06C5FA42-42F3-49DC-B534-5EE95298BF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8" name="Oval 158">
              <a:extLst>
                <a:ext uri="{FF2B5EF4-FFF2-40B4-BE49-F238E27FC236}">
                  <a16:creationId xmlns:a16="http://schemas.microsoft.com/office/drawing/2014/main" id="{1D9AE90B-BB15-45C3-84E2-4EB814A99E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79" name="Oval 159">
              <a:extLst>
                <a:ext uri="{FF2B5EF4-FFF2-40B4-BE49-F238E27FC236}">
                  <a16:creationId xmlns:a16="http://schemas.microsoft.com/office/drawing/2014/main" id="{5CCD28C6-052E-4A4D-B63E-309177A473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0" name="Oval 160">
              <a:extLst>
                <a:ext uri="{FF2B5EF4-FFF2-40B4-BE49-F238E27FC236}">
                  <a16:creationId xmlns:a16="http://schemas.microsoft.com/office/drawing/2014/main" id="{057FD479-5F8C-4A89-B709-E3E9B06515D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1" name="Oval 161">
              <a:extLst>
                <a:ext uri="{FF2B5EF4-FFF2-40B4-BE49-F238E27FC236}">
                  <a16:creationId xmlns:a16="http://schemas.microsoft.com/office/drawing/2014/main" id="{2D009EB9-EF87-4E24-8D8D-07942CB299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2" name="Oval 162">
              <a:extLst>
                <a:ext uri="{FF2B5EF4-FFF2-40B4-BE49-F238E27FC236}">
                  <a16:creationId xmlns:a16="http://schemas.microsoft.com/office/drawing/2014/main" id="{B26A7E86-37E2-4793-B8CF-319AE4189F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3" name="Oval 163">
              <a:extLst>
                <a:ext uri="{FF2B5EF4-FFF2-40B4-BE49-F238E27FC236}">
                  <a16:creationId xmlns:a16="http://schemas.microsoft.com/office/drawing/2014/main" id="{8251C9CE-8D5A-4C21-B7C6-D0A7E416E7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4" name="Oval 164">
              <a:extLst>
                <a:ext uri="{FF2B5EF4-FFF2-40B4-BE49-F238E27FC236}">
                  <a16:creationId xmlns:a16="http://schemas.microsoft.com/office/drawing/2014/main" id="{6856B1A1-8D5F-4C5C-B9EE-2F758EC08A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5" name="Oval 165">
              <a:extLst>
                <a:ext uri="{FF2B5EF4-FFF2-40B4-BE49-F238E27FC236}">
                  <a16:creationId xmlns:a16="http://schemas.microsoft.com/office/drawing/2014/main" id="{E7E1FDF9-72B4-453F-B58B-5D51F53A77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6" name="Oval 166">
              <a:extLst>
                <a:ext uri="{FF2B5EF4-FFF2-40B4-BE49-F238E27FC236}">
                  <a16:creationId xmlns:a16="http://schemas.microsoft.com/office/drawing/2014/main" id="{40D5F54B-909B-4649-9AEE-D93ADF7CAD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7" name="Oval 167">
              <a:extLst>
                <a:ext uri="{FF2B5EF4-FFF2-40B4-BE49-F238E27FC236}">
                  <a16:creationId xmlns:a16="http://schemas.microsoft.com/office/drawing/2014/main" id="{D3C17147-5D11-4A44-988F-EF9829050E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8" name="Oval 168">
              <a:extLst>
                <a:ext uri="{FF2B5EF4-FFF2-40B4-BE49-F238E27FC236}">
                  <a16:creationId xmlns:a16="http://schemas.microsoft.com/office/drawing/2014/main" id="{E73270E2-4E10-4821-9364-4458A31F0F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89" name="Oval 169">
              <a:extLst>
                <a:ext uri="{FF2B5EF4-FFF2-40B4-BE49-F238E27FC236}">
                  <a16:creationId xmlns:a16="http://schemas.microsoft.com/office/drawing/2014/main" id="{652D2D63-D180-4D61-A62F-3599A82842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0" name="Oval 170">
              <a:extLst>
                <a:ext uri="{FF2B5EF4-FFF2-40B4-BE49-F238E27FC236}">
                  <a16:creationId xmlns:a16="http://schemas.microsoft.com/office/drawing/2014/main" id="{FD41017D-65C6-4EF6-9C41-55B16563CC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1" name="Oval 171">
              <a:extLst>
                <a:ext uri="{FF2B5EF4-FFF2-40B4-BE49-F238E27FC236}">
                  <a16:creationId xmlns:a16="http://schemas.microsoft.com/office/drawing/2014/main" id="{74A445F1-E935-4841-955B-1A78058DB8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2" name="Oval 172">
              <a:extLst>
                <a:ext uri="{FF2B5EF4-FFF2-40B4-BE49-F238E27FC236}">
                  <a16:creationId xmlns:a16="http://schemas.microsoft.com/office/drawing/2014/main" id="{506CF018-5E03-4C76-A09B-F0A818692F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3" name="Oval 173">
              <a:extLst>
                <a:ext uri="{FF2B5EF4-FFF2-40B4-BE49-F238E27FC236}">
                  <a16:creationId xmlns:a16="http://schemas.microsoft.com/office/drawing/2014/main" id="{4AD44E94-F83E-4012-BDEF-87D1757432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4" name="Oval 174">
              <a:extLst>
                <a:ext uri="{FF2B5EF4-FFF2-40B4-BE49-F238E27FC236}">
                  <a16:creationId xmlns:a16="http://schemas.microsoft.com/office/drawing/2014/main" id="{06F70E33-E234-49D3-A149-F137FA8C31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5" name="Oval 175">
              <a:extLst>
                <a:ext uri="{FF2B5EF4-FFF2-40B4-BE49-F238E27FC236}">
                  <a16:creationId xmlns:a16="http://schemas.microsoft.com/office/drawing/2014/main" id="{9CA940F5-0E77-4DB8-90DB-A3A8DD0B95C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6" name="Oval 176">
              <a:extLst>
                <a:ext uri="{FF2B5EF4-FFF2-40B4-BE49-F238E27FC236}">
                  <a16:creationId xmlns:a16="http://schemas.microsoft.com/office/drawing/2014/main" id="{D215CD45-867A-4351-B289-A05C8689DA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7" name="Oval 177">
              <a:extLst>
                <a:ext uri="{FF2B5EF4-FFF2-40B4-BE49-F238E27FC236}">
                  <a16:creationId xmlns:a16="http://schemas.microsoft.com/office/drawing/2014/main" id="{C5E7902A-26EA-4916-BEFC-DCF632D441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8" name="Oval 178">
              <a:extLst>
                <a:ext uri="{FF2B5EF4-FFF2-40B4-BE49-F238E27FC236}">
                  <a16:creationId xmlns:a16="http://schemas.microsoft.com/office/drawing/2014/main" id="{930AE502-DD95-451A-B657-1E41A1223F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99" name="Oval 179">
              <a:extLst>
                <a:ext uri="{FF2B5EF4-FFF2-40B4-BE49-F238E27FC236}">
                  <a16:creationId xmlns:a16="http://schemas.microsoft.com/office/drawing/2014/main" id="{F46D66AF-D3D6-43FC-9842-D1C3C2865D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0" name="Oval 180">
              <a:extLst>
                <a:ext uri="{FF2B5EF4-FFF2-40B4-BE49-F238E27FC236}">
                  <a16:creationId xmlns:a16="http://schemas.microsoft.com/office/drawing/2014/main" id="{E9258084-C90E-4493-B977-AA9A9B7F3D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1" name="Oval 181">
              <a:extLst>
                <a:ext uri="{FF2B5EF4-FFF2-40B4-BE49-F238E27FC236}">
                  <a16:creationId xmlns:a16="http://schemas.microsoft.com/office/drawing/2014/main" id="{44E511B0-8A22-47EE-9751-927D7486DD7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2" name="Oval 182">
              <a:extLst>
                <a:ext uri="{FF2B5EF4-FFF2-40B4-BE49-F238E27FC236}">
                  <a16:creationId xmlns:a16="http://schemas.microsoft.com/office/drawing/2014/main" id="{ECA40985-EE0D-4600-A9EA-0FA94902CB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3" name="Oval 183">
              <a:extLst>
                <a:ext uri="{FF2B5EF4-FFF2-40B4-BE49-F238E27FC236}">
                  <a16:creationId xmlns:a16="http://schemas.microsoft.com/office/drawing/2014/main" id="{6662D2A8-9828-4128-8E1E-706D647D58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4" name="Oval 184">
              <a:extLst>
                <a:ext uri="{FF2B5EF4-FFF2-40B4-BE49-F238E27FC236}">
                  <a16:creationId xmlns:a16="http://schemas.microsoft.com/office/drawing/2014/main" id="{BA425280-424F-474A-86CF-2F120E65D5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5" name="Oval 185">
              <a:extLst>
                <a:ext uri="{FF2B5EF4-FFF2-40B4-BE49-F238E27FC236}">
                  <a16:creationId xmlns:a16="http://schemas.microsoft.com/office/drawing/2014/main" id="{C1CA6347-8545-4D09-9F1C-FAB15713D3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6" name="Oval 186">
              <a:extLst>
                <a:ext uri="{FF2B5EF4-FFF2-40B4-BE49-F238E27FC236}">
                  <a16:creationId xmlns:a16="http://schemas.microsoft.com/office/drawing/2014/main" id="{F92B334F-EFA0-478B-B2D3-400C099A28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7" name="Oval 187">
              <a:extLst>
                <a:ext uri="{FF2B5EF4-FFF2-40B4-BE49-F238E27FC236}">
                  <a16:creationId xmlns:a16="http://schemas.microsoft.com/office/drawing/2014/main" id="{A13E0370-DEFB-4C17-8375-972560068B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8" name="Oval 188">
              <a:extLst>
                <a:ext uri="{FF2B5EF4-FFF2-40B4-BE49-F238E27FC236}">
                  <a16:creationId xmlns:a16="http://schemas.microsoft.com/office/drawing/2014/main" id="{8D38F044-88B0-49DE-91ED-D3A6C378B3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09" name="Oval 189">
              <a:extLst>
                <a:ext uri="{FF2B5EF4-FFF2-40B4-BE49-F238E27FC236}">
                  <a16:creationId xmlns:a16="http://schemas.microsoft.com/office/drawing/2014/main" id="{9E65FFC5-B52B-4189-A025-6FB217A87E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0" name="Oval 190">
              <a:extLst>
                <a:ext uri="{FF2B5EF4-FFF2-40B4-BE49-F238E27FC236}">
                  <a16:creationId xmlns:a16="http://schemas.microsoft.com/office/drawing/2014/main" id="{69526558-4AEC-44C6-9124-2B27B16D0A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1" name="Oval 191">
              <a:extLst>
                <a:ext uri="{FF2B5EF4-FFF2-40B4-BE49-F238E27FC236}">
                  <a16:creationId xmlns:a16="http://schemas.microsoft.com/office/drawing/2014/main" id="{D0C7EB9A-EE43-46B3-8A06-CAB2231D2C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2" name="Oval 192">
              <a:extLst>
                <a:ext uri="{FF2B5EF4-FFF2-40B4-BE49-F238E27FC236}">
                  <a16:creationId xmlns:a16="http://schemas.microsoft.com/office/drawing/2014/main" id="{63D5D7C5-D0D6-4B9D-98B3-0F36B5B9A4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3" name="Oval 193">
              <a:extLst>
                <a:ext uri="{FF2B5EF4-FFF2-40B4-BE49-F238E27FC236}">
                  <a16:creationId xmlns:a16="http://schemas.microsoft.com/office/drawing/2014/main" id="{67B2837D-A1E3-473D-9149-DD1C6BBED8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4" name="Oval 194">
              <a:extLst>
                <a:ext uri="{FF2B5EF4-FFF2-40B4-BE49-F238E27FC236}">
                  <a16:creationId xmlns:a16="http://schemas.microsoft.com/office/drawing/2014/main" id="{4EE6120A-7B9D-49FE-831C-64A8E5BAD0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5" name="Oval 195">
              <a:extLst>
                <a:ext uri="{FF2B5EF4-FFF2-40B4-BE49-F238E27FC236}">
                  <a16:creationId xmlns:a16="http://schemas.microsoft.com/office/drawing/2014/main" id="{F1D13CCC-2208-42A8-BF57-6A53501C79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6" name="Oval 196">
              <a:extLst>
                <a:ext uri="{FF2B5EF4-FFF2-40B4-BE49-F238E27FC236}">
                  <a16:creationId xmlns:a16="http://schemas.microsoft.com/office/drawing/2014/main" id="{3571B18D-155A-43D2-82E5-F29DDB6B68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7" name="Oval 197">
              <a:extLst>
                <a:ext uri="{FF2B5EF4-FFF2-40B4-BE49-F238E27FC236}">
                  <a16:creationId xmlns:a16="http://schemas.microsoft.com/office/drawing/2014/main" id="{95B79BA4-5427-4BE7-AFDA-A395BAE5B8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8" name="Oval 198">
              <a:extLst>
                <a:ext uri="{FF2B5EF4-FFF2-40B4-BE49-F238E27FC236}">
                  <a16:creationId xmlns:a16="http://schemas.microsoft.com/office/drawing/2014/main" id="{57329B39-A514-47F3-946F-C61DFC1A85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19" name="Oval 199">
              <a:extLst>
                <a:ext uri="{FF2B5EF4-FFF2-40B4-BE49-F238E27FC236}">
                  <a16:creationId xmlns:a16="http://schemas.microsoft.com/office/drawing/2014/main" id="{4C09395B-5676-41CA-A1B7-710C4CAD3A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0" name="Oval 200">
              <a:extLst>
                <a:ext uri="{FF2B5EF4-FFF2-40B4-BE49-F238E27FC236}">
                  <a16:creationId xmlns:a16="http://schemas.microsoft.com/office/drawing/2014/main" id="{145180C8-2E87-425D-8C4E-3B87D6C909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1" name="Oval 201">
              <a:extLst>
                <a:ext uri="{FF2B5EF4-FFF2-40B4-BE49-F238E27FC236}">
                  <a16:creationId xmlns:a16="http://schemas.microsoft.com/office/drawing/2014/main" id="{391850FD-8598-43D3-A7A7-34265CC3E2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2" name="Oval 202">
              <a:extLst>
                <a:ext uri="{FF2B5EF4-FFF2-40B4-BE49-F238E27FC236}">
                  <a16:creationId xmlns:a16="http://schemas.microsoft.com/office/drawing/2014/main" id="{E4D2E43E-07EB-4F60-83FA-650545CD7C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3" name="Oval 203">
              <a:extLst>
                <a:ext uri="{FF2B5EF4-FFF2-40B4-BE49-F238E27FC236}">
                  <a16:creationId xmlns:a16="http://schemas.microsoft.com/office/drawing/2014/main" id="{ECB8CADE-0D3E-4042-B6AC-E4812779AD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4" name="Oval 204">
              <a:extLst>
                <a:ext uri="{FF2B5EF4-FFF2-40B4-BE49-F238E27FC236}">
                  <a16:creationId xmlns:a16="http://schemas.microsoft.com/office/drawing/2014/main" id="{7569FCB9-B5E4-4E04-9903-3D68BDC9D8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5" name="Oval 205">
              <a:extLst>
                <a:ext uri="{FF2B5EF4-FFF2-40B4-BE49-F238E27FC236}">
                  <a16:creationId xmlns:a16="http://schemas.microsoft.com/office/drawing/2014/main" id="{2524829F-9206-4800-9CB7-4BF0323049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6" name="Oval 206">
              <a:extLst>
                <a:ext uri="{FF2B5EF4-FFF2-40B4-BE49-F238E27FC236}">
                  <a16:creationId xmlns:a16="http://schemas.microsoft.com/office/drawing/2014/main" id="{95462686-5B34-4D5E-B8B0-5851E9933A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7" name="Oval 207">
              <a:extLst>
                <a:ext uri="{FF2B5EF4-FFF2-40B4-BE49-F238E27FC236}">
                  <a16:creationId xmlns:a16="http://schemas.microsoft.com/office/drawing/2014/main" id="{42D1E4B1-1192-49E6-B96D-42A32FFF94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8" name="Oval 208">
              <a:extLst>
                <a:ext uri="{FF2B5EF4-FFF2-40B4-BE49-F238E27FC236}">
                  <a16:creationId xmlns:a16="http://schemas.microsoft.com/office/drawing/2014/main" id="{629D95DA-D4B8-4D0E-AB49-9EC4B42D85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29" name="Oval 209">
              <a:extLst>
                <a:ext uri="{FF2B5EF4-FFF2-40B4-BE49-F238E27FC236}">
                  <a16:creationId xmlns:a16="http://schemas.microsoft.com/office/drawing/2014/main" id="{68447049-BCD0-4E3E-869C-4796B40D29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30" name="Oval 210">
              <a:extLst>
                <a:ext uri="{FF2B5EF4-FFF2-40B4-BE49-F238E27FC236}">
                  <a16:creationId xmlns:a16="http://schemas.microsoft.com/office/drawing/2014/main" id="{AA9D0AAA-2DEE-4390-9C07-5AE04BDF92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31" name="Oval 211">
              <a:extLst>
                <a:ext uri="{FF2B5EF4-FFF2-40B4-BE49-F238E27FC236}">
                  <a16:creationId xmlns:a16="http://schemas.microsoft.com/office/drawing/2014/main" id="{072D0E69-6504-42D4-96C0-95489ED43C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32" name="Oval 212">
              <a:extLst>
                <a:ext uri="{FF2B5EF4-FFF2-40B4-BE49-F238E27FC236}">
                  <a16:creationId xmlns:a16="http://schemas.microsoft.com/office/drawing/2014/main" id="{EC189635-6BCE-4ECB-A0D5-9FA007DEE5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33" name="Oval 213">
              <a:extLst>
                <a:ext uri="{FF2B5EF4-FFF2-40B4-BE49-F238E27FC236}">
                  <a16:creationId xmlns:a16="http://schemas.microsoft.com/office/drawing/2014/main" id="{8909D7C7-7396-4933-8127-A9958A32CD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34" name="Oval 214">
              <a:extLst>
                <a:ext uri="{FF2B5EF4-FFF2-40B4-BE49-F238E27FC236}">
                  <a16:creationId xmlns:a16="http://schemas.microsoft.com/office/drawing/2014/main" id="{C52179F4-CABC-41D6-A767-7A1D8D47CC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35" name="Oval 215">
              <a:extLst>
                <a:ext uri="{FF2B5EF4-FFF2-40B4-BE49-F238E27FC236}">
                  <a16:creationId xmlns:a16="http://schemas.microsoft.com/office/drawing/2014/main" id="{B920B197-BC38-45B6-AB59-D33FD14C34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36" name="Oval 216">
              <a:extLst>
                <a:ext uri="{FF2B5EF4-FFF2-40B4-BE49-F238E27FC236}">
                  <a16:creationId xmlns:a16="http://schemas.microsoft.com/office/drawing/2014/main" id="{10ED3BAC-7903-4079-8056-B043E6913B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37" name="Oval 217">
              <a:extLst>
                <a:ext uri="{FF2B5EF4-FFF2-40B4-BE49-F238E27FC236}">
                  <a16:creationId xmlns:a16="http://schemas.microsoft.com/office/drawing/2014/main" id="{B5556E54-17A8-4B42-BC76-D044F63332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</p:grpSp>
      <p:sp>
        <p:nvSpPr>
          <p:cNvPr id="5338" name="Rectangle 218">
            <a:extLst>
              <a:ext uri="{FF2B5EF4-FFF2-40B4-BE49-F238E27FC236}">
                <a16:creationId xmlns:a16="http://schemas.microsoft.com/office/drawing/2014/main" id="{439216D5-5032-4A30-AB66-9F55262B26E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9906B842-5E10-4DA5-82CB-9A4A7C6F2A80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339" name="Rectangle 219">
            <a:extLst>
              <a:ext uri="{FF2B5EF4-FFF2-40B4-BE49-F238E27FC236}">
                <a16:creationId xmlns:a16="http://schemas.microsoft.com/office/drawing/2014/main" id="{4845583C-1632-4613-9FD7-473D9382CA7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340" name="Rectangle 220">
            <a:extLst>
              <a:ext uri="{FF2B5EF4-FFF2-40B4-BE49-F238E27FC236}">
                <a16:creationId xmlns:a16="http://schemas.microsoft.com/office/drawing/2014/main" id="{01A1A6D3-F287-4606-A0CE-88F6A9F8FBD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341" name="Rectangle 221">
            <a:extLst>
              <a:ext uri="{FF2B5EF4-FFF2-40B4-BE49-F238E27FC236}">
                <a16:creationId xmlns:a16="http://schemas.microsoft.com/office/drawing/2014/main" id="{65447134-0505-4FFC-A191-DF6F7ADDCB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5342" name="Rectangle 222">
            <a:extLst>
              <a:ext uri="{FF2B5EF4-FFF2-40B4-BE49-F238E27FC236}">
                <a16:creationId xmlns:a16="http://schemas.microsoft.com/office/drawing/2014/main" id="{C4E8ABD1-23DB-47EA-A0F8-06F5D5C5FF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9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9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19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2.png"/><Relationship Id="rId17" Type="http://schemas.openxmlformats.org/officeDocument/2006/relationships/image" Target="../media/image14.png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13.bin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png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7.bin"/><Relationship Id="rId15" Type="http://schemas.openxmlformats.org/officeDocument/2006/relationships/image" Target="../media/image15.png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2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4.bin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2.jpeg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3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6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2.wmf"/><Relationship Id="rId10" Type="http://schemas.openxmlformats.org/officeDocument/2006/relationships/image" Target="../media/image32.jpeg"/><Relationship Id="rId4" Type="http://schemas.openxmlformats.org/officeDocument/2006/relationships/oleObject" Target="../embeddings/oleObject27.bin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3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5.jpeg"/><Relationship Id="rId11" Type="http://schemas.openxmlformats.org/officeDocument/2006/relationships/image" Target="../media/image36.jpeg"/><Relationship Id="rId5" Type="http://schemas.openxmlformats.org/officeDocument/2006/relationships/image" Target="../media/image2.wmf"/><Relationship Id="rId10" Type="http://schemas.openxmlformats.org/officeDocument/2006/relationships/image" Target="../media/image34.png"/><Relationship Id="rId4" Type="http://schemas.openxmlformats.org/officeDocument/2006/relationships/oleObject" Target="../embeddings/oleObject30.bin"/><Relationship Id="rId9" Type="http://schemas.openxmlformats.org/officeDocument/2006/relationships/oleObject" Target="../embeddings/oleObject32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7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3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1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3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3.png"/><Relationship Id="rId4" Type="http://schemas.openxmlformats.org/officeDocument/2006/relationships/hyperlink" Target="http://www.doka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5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39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46.jpeg"/><Relationship Id="rId4" Type="http://schemas.openxmlformats.org/officeDocument/2006/relationships/image" Target="../media/image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8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7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1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9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2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0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3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2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4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2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oleObject" Target="../embeddings/oleObject47.bin"/><Relationship Id="rId7" Type="http://schemas.openxmlformats.org/officeDocument/2006/relationships/hyperlink" Target="http://www.doka.com/doka/cz/products/wall/framed/frami/index.php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55.jpeg"/><Relationship Id="rId5" Type="http://schemas.openxmlformats.org/officeDocument/2006/relationships/hyperlink" Target="http://www.doka.com/doka/cz/products/wall/framed/xlife/index.php" TargetMode="External"/><Relationship Id="rId4" Type="http://schemas.openxmlformats.org/officeDocument/2006/relationships/image" Target="../media/image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8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58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9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59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0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6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62.png"/><Relationship Id="rId5" Type="http://schemas.openxmlformats.org/officeDocument/2006/relationships/image" Target="../media/image2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6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63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5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6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6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70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8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71.jpeg"/><Relationship Id="rId4" Type="http://schemas.openxmlformats.org/officeDocument/2006/relationships/image" Target="../media/image2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0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7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63.bin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3.vml"/><Relationship Id="rId5" Type="http://schemas.openxmlformats.org/officeDocument/2006/relationships/image" Target="../media/image74.png"/><Relationship Id="rId4" Type="http://schemas.openxmlformats.org/officeDocument/2006/relationships/image" Target="../media/image2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65.bin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7" Type="http://schemas.openxmlformats.org/officeDocument/2006/relationships/image" Target="../media/image77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67.bin"/><Relationship Id="rId4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79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8.bin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1.bin"/><Relationship Id="rId3" Type="http://schemas.openxmlformats.org/officeDocument/2006/relationships/oleObject" Target="../embeddings/oleObject69.bin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81.png"/><Relationship Id="rId5" Type="http://schemas.openxmlformats.org/officeDocument/2006/relationships/oleObject" Target="../embeddings/oleObject70.bin"/><Relationship Id="rId4" Type="http://schemas.openxmlformats.org/officeDocument/2006/relationships/image" Target="../media/image80.png"/><Relationship Id="rId9" Type="http://schemas.openxmlformats.org/officeDocument/2006/relationships/image" Target="../media/image2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2.bin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3.bin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4.bin"/><Relationship Id="rId4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8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8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88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76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7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4.vml"/><Relationship Id="rId6" Type="http://schemas.openxmlformats.org/officeDocument/2006/relationships/oleObject" Target="../embeddings/oleObject78.bin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93.jpeg"/><Relationship Id="rId5" Type="http://schemas.openxmlformats.org/officeDocument/2006/relationships/image" Target="../media/image38.jpeg"/><Relationship Id="rId4" Type="http://schemas.openxmlformats.org/officeDocument/2006/relationships/image" Target="../media/image2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95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94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80.bin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3" Type="http://schemas.openxmlformats.org/officeDocument/2006/relationships/oleObject" Target="../embeddings/oleObject81.bin"/><Relationship Id="rId7" Type="http://schemas.openxmlformats.org/officeDocument/2006/relationships/image" Target="../media/image9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97.jpeg"/><Relationship Id="rId5" Type="http://schemas.openxmlformats.org/officeDocument/2006/relationships/image" Target="../media/image96.png"/><Relationship Id="rId4" Type="http://schemas.openxmlformats.org/officeDocument/2006/relationships/image" Target="../media/image2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5" Type="http://schemas.openxmlformats.org/officeDocument/2006/relationships/image" Target="../media/image100.jpeg"/><Relationship Id="rId4" Type="http://schemas.openxmlformats.org/officeDocument/2006/relationships/image" Target="../media/image2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7" Type="http://schemas.openxmlformats.org/officeDocument/2006/relationships/image" Target="../media/image10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102.png"/><Relationship Id="rId5" Type="http://schemas.openxmlformats.org/officeDocument/2006/relationships/image" Target="../media/image101.jpeg"/><Relationship Id="rId4" Type="http://schemas.openxmlformats.org/officeDocument/2006/relationships/image" Target="../media/image2.wmf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oleObject" Target="../embeddings/oleObject84.bin"/><Relationship Id="rId7" Type="http://schemas.openxmlformats.org/officeDocument/2006/relationships/image" Target="../media/image10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0.v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08.jpeg"/><Relationship Id="rId4" Type="http://schemas.openxmlformats.org/officeDocument/2006/relationships/image" Target="../media/image2.wmf"/><Relationship Id="rId9" Type="http://schemas.openxmlformats.org/officeDocument/2006/relationships/hyperlink" Target="http://www.doka.com/doka/cz/products/wall/framed/frami270/index.php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5" Type="http://schemas.openxmlformats.org/officeDocument/2006/relationships/image" Target="../media/image109.png"/><Relationship Id="rId4" Type="http://schemas.openxmlformats.org/officeDocument/2006/relationships/image" Target="../media/image2.wmf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oleObject" Target="../embeddings/oleObject86.bin"/><Relationship Id="rId7" Type="http://schemas.openxmlformats.org/officeDocument/2006/relationships/hyperlink" Target="http://www.doka.com/doka/cz/products/loadbearing/aluxo/index.php" TargetMode="Externa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110.jpeg"/><Relationship Id="rId5" Type="http://schemas.openxmlformats.org/officeDocument/2006/relationships/hyperlink" Target="http://www.doka.com/doka/cz/products/loadbearing/staxo/index.php" TargetMode="External"/><Relationship Id="rId10" Type="http://schemas.openxmlformats.org/officeDocument/2006/relationships/image" Target="../media/image112.jpeg"/><Relationship Id="rId4" Type="http://schemas.openxmlformats.org/officeDocument/2006/relationships/image" Target="../media/image2.wmf"/><Relationship Id="rId9" Type="http://schemas.openxmlformats.org/officeDocument/2006/relationships/hyperlink" Target="http://www.doka.com/doka/cz/products/loadbearing/bridgeedge/index.php" TargetMode="Externa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oleObject" Target="../embeddings/oleObject87.bin"/><Relationship Id="rId7" Type="http://schemas.openxmlformats.org/officeDocument/2006/relationships/image" Target="../media/image11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113.jpeg"/><Relationship Id="rId5" Type="http://schemas.openxmlformats.org/officeDocument/2006/relationships/hyperlink" Target="http://www.doka.com/doka/cz/products/loadbearing/supporting/index.php" TargetMode="External"/><Relationship Id="rId4" Type="http://schemas.openxmlformats.org/officeDocument/2006/relationships/image" Target="../media/image2.wmf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eg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17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4.vml"/><Relationship Id="rId6" Type="http://schemas.openxmlformats.org/officeDocument/2006/relationships/image" Target="../media/image116.jpeg"/><Relationship Id="rId11" Type="http://schemas.openxmlformats.org/officeDocument/2006/relationships/image" Target="../media/image120.jpeg"/><Relationship Id="rId5" Type="http://schemas.openxmlformats.org/officeDocument/2006/relationships/image" Target="../media/image2.wmf"/><Relationship Id="rId10" Type="http://schemas.openxmlformats.org/officeDocument/2006/relationships/hyperlink" Target="http://www.paschal.cz/templates/madeyourweb/images/reference/prumyslova/25_v.jpg" TargetMode="External"/><Relationship Id="rId4" Type="http://schemas.openxmlformats.org/officeDocument/2006/relationships/oleObject" Target="../embeddings/oleObject88.bin"/><Relationship Id="rId9" Type="http://schemas.openxmlformats.org/officeDocument/2006/relationships/image" Target="../media/image11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5.vml"/><Relationship Id="rId6" Type="http://schemas.openxmlformats.org/officeDocument/2006/relationships/image" Target="../media/image121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89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7" Type="http://schemas.openxmlformats.org/officeDocument/2006/relationships/image" Target="../media/image12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6.vml"/><Relationship Id="rId6" Type="http://schemas.openxmlformats.org/officeDocument/2006/relationships/image" Target="../media/image122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90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125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124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91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8.vml"/><Relationship Id="rId5" Type="http://schemas.openxmlformats.org/officeDocument/2006/relationships/image" Target="../media/image126.jpeg"/><Relationship Id="rId4" Type="http://schemas.openxmlformats.org/officeDocument/2006/relationships/image" Target="../media/image2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9.v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4" Type="http://schemas.openxmlformats.org/officeDocument/2006/relationships/image" Target="../media/image2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13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129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94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131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95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96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13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132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97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98.bin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135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6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00.bin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137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01.bin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138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9.vml"/><Relationship Id="rId4" Type="http://schemas.openxmlformats.org/officeDocument/2006/relationships/image" Target="../media/image2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0.vml"/><Relationship Id="rId5" Type="http://schemas.openxmlformats.org/officeDocument/2006/relationships/image" Target="../media/image139.jpeg"/><Relationship Id="rId4" Type="http://schemas.openxmlformats.org/officeDocument/2006/relationships/image" Target="../media/image2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1.vml"/><Relationship Id="rId6" Type="http://schemas.openxmlformats.org/officeDocument/2006/relationships/oleObject" Target="../embeddings/oleObject106.bin"/><Relationship Id="rId5" Type="http://schemas.openxmlformats.org/officeDocument/2006/relationships/image" Target="../media/image140.jpeg"/><Relationship Id="rId4" Type="http://schemas.openxmlformats.org/officeDocument/2006/relationships/image" Target="../media/image2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41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83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08.bin"/><Relationship Id="rId4" Type="http://schemas.openxmlformats.org/officeDocument/2006/relationships/image" Target="../media/image143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84.vml"/><Relationship Id="rId6" Type="http://schemas.openxmlformats.org/officeDocument/2006/relationships/oleObject" Target="../embeddings/oleObject109.bin"/><Relationship Id="rId5" Type="http://schemas.openxmlformats.org/officeDocument/2006/relationships/image" Target="../media/image145.jpeg"/><Relationship Id="rId4" Type="http://schemas.openxmlformats.org/officeDocument/2006/relationships/image" Target="../media/image144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147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5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10.bin"/><Relationship Id="rId4" Type="http://schemas.openxmlformats.org/officeDocument/2006/relationships/image" Target="../media/image146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86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11.bin"/><Relationship Id="rId4" Type="http://schemas.openxmlformats.org/officeDocument/2006/relationships/image" Target="../media/image148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12.bin"/><Relationship Id="rId4" Type="http://schemas.openxmlformats.org/officeDocument/2006/relationships/image" Target="../media/image149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88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13.bin"/><Relationship Id="rId4" Type="http://schemas.openxmlformats.org/officeDocument/2006/relationships/image" Target="../media/image150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89.vml"/><Relationship Id="rId6" Type="http://schemas.openxmlformats.org/officeDocument/2006/relationships/image" Target="../media/image151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14.bin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3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0.vml"/><Relationship Id="rId6" Type="http://schemas.openxmlformats.org/officeDocument/2006/relationships/image" Target="../media/image152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15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6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1.vml"/><Relationship Id="rId5" Type="http://schemas.openxmlformats.org/officeDocument/2006/relationships/image" Target="../media/image153.jpeg"/><Relationship Id="rId4" Type="http://schemas.openxmlformats.org/officeDocument/2006/relationships/image" Target="../media/image2.w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7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2.vml"/><Relationship Id="rId5" Type="http://schemas.openxmlformats.org/officeDocument/2006/relationships/image" Target="../media/image154.jpeg"/><Relationship Id="rId4" Type="http://schemas.openxmlformats.org/officeDocument/2006/relationships/image" Target="../media/image2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8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3.vml"/><Relationship Id="rId5" Type="http://schemas.openxmlformats.org/officeDocument/2006/relationships/image" Target="../media/image155.jpeg"/><Relationship Id="rId4" Type="http://schemas.openxmlformats.org/officeDocument/2006/relationships/image" Target="../media/image2.w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9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4.vml"/><Relationship Id="rId5" Type="http://schemas.openxmlformats.org/officeDocument/2006/relationships/image" Target="../media/image156.jpeg"/><Relationship Id="rId4" Type="http://schemas.openxmlformats.org/officeDocument/2006/relationships/image" Target="../media/image2.w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5.vml"/><Relationship Id="rId5" Type="http://schemas.openxmlformats.org/officeDocument/2006/relationships/image" Target="../media/image157.jpeg"/><Relationship Id="rId4" Type="http://schemas.openxmlformats.org/officeDocument/2006/relationships/image" Target="../media/image2.w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6.vml"/><Relationship Id="rId5" Type="http://schemas.openxmlformats.org/officeDocument/2006/relationships/image" Target="../media/image158.jpeg"/><Relationship Id="rId4" Type="http://schemas.openxmlformats.org/officeDocument/2006/relationships/image" Target="../media/image2.w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7" Type="http://schemas.openxmlformats.org/officeDocument/2006/relationships/image" Target="../media/image161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160.png"/><Relationship Id="rId5" Type="http://schemas.openxmlformats.org/officeDocument/2006/relationships/image" Target="../media/image159.jpeg"/><Relationship Id="rId4" Type="http://schemas.openxmlformats.org/officeDocument/2006/relationships/image" Target="../media/image2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3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98.vml"/><Relationship Id="rId5" Type="http://schemas.openxmlformats.org/officeDocument/2006/relationships/image" Target="../media/image162.jpeg"/><Relationship Id="rId4" Type="http://schemas.openxmlformats.org/officeDocument/2006/relationships/image" Target="../media/image2.wmf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9.vml"/><Relationship Id="rId4" Type="http://schemas.openxmlformats.org/officeDocument/2006/relationships/image" Target="../media/image2.w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0.vml"/><Relationship Id="rId4" Type="http://schemas.openxmlformats.org/officeDocument/2006/relationships/image" Target="../media/image2.wmf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ka.com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3.jpeg"/><Relationship Id="rId4" Type="http://schemas.openxmlformats.org/officeDocument/2006/relationships/image" Target="../media/image43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epatech.cz/" TargetMode="External"/><Relationship Id="rId3" Type="http://schemas.openxmlformats.org/officeDocument/2006/relationships/hyperlink" Target="http://www.s-bedneni.cz/" TargetMode="External"/><Relationship Id="rId7" Type="http://schemas.openxmlformats.org/officeDocument/2006/relationships/hyperlink" Target="http://www.isd-noe.cz/" TargetMode="External"/><Relationship Id="rId2" Type="http://schemas.openxmlformats.org/officeDocument/2006/relationships/hyperlink" Target="http://www.betonserver.cz/bedneni-pazeni-lesen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kornbrno.cz/" TargetMode="External"/><Relationship Id="rId5" Type="http://schemas.openxmlformats.org/officeDocument/2006/relationships/hyperlink" Target="http://www.sgb.cz/" TargetMode="External"/><Relationship Id="rId10" Type="http://schemas.openxmlformats.org/officeDocument/2006/relationships/hyperlink" Target="http://www.formwork.cz/" TargetMode="External"/><Relationship Id="rId4" Type="http://schemas.openxmlformats.org/officeDocument/2006/relationships/hyperlink" Target="http://www.huennebeck.cz/" TargetMode="External"/><Relationship Id="rId9" Type="http://schemas.openxmlformats.org/officeDocument/2006/relationships/hyperlink" Target="http://www.paschal.cz/" TargetMode="Externa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52DF0A7-D135-4DE5-B8BC-75CD0DB464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800"/>
              <a:t>Technologická etapa:</a:t>
            </a:r>
            <a:br>
              <a:rPr lang="cs-CZ" altLang="cs-CZ" sz="4800"/>
            </a:br>
            <a:r>
              <a:rPr lang="cs-CZ" altLang="cs-CZ" sz="4800"/>
              <a:t> Realizace monolitické železobetonové konstrukce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5B81B29-05F5-4D7E-9480-B09D61758CB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Procesy:</a:t>
            </a:r>
          </a:p>
          <a:p>
            <a:pPr eaLnBrk="1" hangingPunct="1">
              <a:defRPr/>
            </a:pPr>
            <a:r>
              <a:rPr lang="cs-CZ" altLang="cs-CZ"/>
              <a:t>Bednění, vyztužování, betonáž konstrukcí</a:t>
            </a:r>
          </a:p>
        </p:txBody>
      </p:sp>
      <p:grpSp>
        <p:nvGrpSpPr>
          <p:cNvPr id="4100" name="Group 4">
            <a:extLst>
              <a:ext uri="{FF2B5EF4-FFF2-40B4-BE49-F238E27FC236}">
                <a16:creationId xmlns:a16="http://schemas.microsoft.com/office/drawing/2014/main" id="{443D6EE4-0EED-4B3A-A6B7-014806BAA626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188913"/>
            <a:ext cx="3676650" cy="842962"/>
            <a:chOff x="4591" y="720"/>
            <a:chExt cx="5789" cy="1327"/>
          </a:xfrm>
        </p:grpSpPr>
        <p:pic>
          <p:nvPicPr>
            <p:cNvPr id="4102" name="Picture 5" descr="msmt text">
              <a:extLst>
                <a:ext uri="{FF2B5EF4-FFF2-40B4-BE49-F238E27FC236}">
                  <a16:creationId xmlns:a16="http://schemas.microsoft.com/office/drawing/2014/main" id="{E15D3442-0CC3-4022-9E30-1137CD85C1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1" y="720"/>
              <a:ext cx="1977" cy="1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6" descr="vlajka_CR">
              <a:extLst>
                <a:ext uri="{FF2B5EF4-FFF2-40B4-BE49-F238E27FC236}">
                  <a16:creationId xmlns:a16="http://schemas.microsoft.com/office/drawing/2014/main" id="{70D1FD0A-2552-4E5C-88AA-CFEA37EB5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9" y="766"/>
              <a:ext cx="825" cy="55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7" descr="zp%201">
              <a:extLst>
                <a:ext uri="{FF2B5EF4-FFF2-40B4-BE49-F238E27FC236}">
                  <a16:creationId xmlns:a16="http://schemas.microsoft.com/office/drawing/2014/main" id="{08F2D2EC-B73E-4B69-AECE-6B01836CF6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4" y="724"/>
              <a:ext cx="2156" cy="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101" name="Object 8">
            <a:extLst>
              <a:ext uri="{FF2B5EF4-FFF2-40B4-BE49-F238E27FC236}">
                <a16:creationId xmlns:a16="http://schemas.microsoft.com/office/drawing/2014/main" id="{EED734A5-BBA4-48C5-895A-A39D50C32C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9613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>
            <a:extLst>
              <a:ext uri="{FF2B5EF4-FFF2-40B4-BE49-F238E27FC236}">
                <a16:creationId xmlns:a16="http://schemas.microsoft.com/office/drawing/2014/main" id="{D9B0E03C-2133-4EBC-859F-17E4E86276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EF213AFA-35DF-48DB-8D18-5C530F2277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pic>
        <p:nvPicPr>
          <p:cNvPr id="5124" name="Picture 5" descr="ref_04_01">
            <a:extLst>
              <a:ext uri="{FF2B5EF4-FFF2-40B4-BE49-F238E27FC236}">
                <a16:creationId xmlns:a16="http://schemas.microsoft.com/office/drawing/2014/main" id="{6ABF0CCC-2F64-434F-BD5C-3392DD1E8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413" y="11113"/>
            <a:ext cx="10294938" cy="684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F3FD4FD-88C1-4C84-A742-10B4D0D62F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Osnova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E42BA15-D911-481B-B0A7-C368E6AFA27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931150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>
                <a:solidFill>
                  <a:schemeClr val="accent2"/>
                </a:solidFill>
              </a:rPr>
              <a:t>1. Mechanizace</a:t>
            </a:r>
            <a:r>
              <a:rPr lang="cs-CZ" altLang="cs-CZ" sz="2800">
                <a:solidFill>
                  <a:schemeClr val="accent2"/>
                </a:solidFill>
              </a:rPr>
              <a:t> - stroje pro práci s betonářskou výztuží, pro výrobu a dopravu betonové  směsi</a:t>
            </a:r>
          </a:p>
          <a:p>
            <a:pPr eaLnBrk="1" hangingPunct="1">
              <a:defRPr/>
            </a:pPr>
            <a:r>
              <a:rPr lang="cs-CZ" altLang="cs-CZ" sz="2800" b="1"/>
              <a:t>2. Bednění</a:t>
            </a:r>
            <a:r>
              <a:rPr lang="cs-CZ" altLang="cs-CZ" sz="2800"/>
              <a:t> betonových konstrukcí (prvkové, systémové, speciální)</a:t>
            </a:r>
          </a:p>
          <a:p>
            <a:pPr eaLnBrk="1" hangingPunct="1">
              <a:defRPr/>
            </a:pPr>
            <a:r>
              <a:rPr lang="cs-CZ" altLang="cs-CZ" sz="2800" b="1">
                <a:solidFill>
                  <a:schemeClr val="accent2"/>
                </a:solidFill>
              </a:rPr>
              <a:t>3. Vyztužování</a:t>
            </a:r>
            <a:r>
              <a:rPr lang="cs-CZ" altLang="cs-CZ" sz="2800">
                <a:solidFill>
                  <a:schemeClr val="accent2"/>
                </a:solidFill>
              </a:rPr>
              <a:t> železobetonových konstrukcí</a:t>
            </a:r>
          </a:p>
          <a:p>
            <a:pPr eaLnBrk="1" hangingPunct="1">
              <a:defRPr/>
            </a:pPr>
            <a:r>
              <a:rPr lang="cs-CZ" altLang="cs-CZ" sz="2800" b="1">
                <a:solidFill>
                  <a:schemeClr val="accent2"/>
                </a:solidFill>
              </a:rPr>
              <a:t>4. Betonářské procesy</a:t>
            </a:r>
            <a:r>
              <a:rPr lang="cs-CZ" altLang="cs-CZ" sz="2800">
                <a:solidFill>
                  <a:schemeClr val="accent2"/>
                </a:solidFill>
              </a:rPr>
              <a:t> ( výroba a doprava, zpracování, ukládání a ošetřování b.s.)</a:t>
            </a:r>
          </a:p>
        </p:txBody>
      </p:sp>
      <p:graphicFrame>
        <p:nvGraphicFramePr>
          <p:cNvPr id="7172" name="Object 4">
            <a:extLst>
              <a:ext uri="{FF2B5EF4-FFF2-40B4-BE49-F238E27FC236}">
                <a16:creationId xmlns:a16="http://schemas.microsoft.com/office/drawing/2014/main" id="{CB7A1EBA-672E-4685-B0F1-FC97E7B1686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C71DF6E-4C82-4EDF-BF9B-7BA06F2F00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84438" y="274638"/>
            <a:ext cx="6202362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2. Bednění</a:t>
            </a:r>
            <a:r>
              <a:rPr lang="cs-CZ" altLang="cs-CZ" sz="4000"/>
              <a:t> betonových konstrukcí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B96E5B7-00E4-4189-800C-99E9A1B239F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267325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Bednění (dočasná konstrukce) 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Forma      ( výkres tvaru )</a:t>
            </a:r>
          </a:p>
          <a:p>
            <a:pPr eaLnBrk="1" hangingPunct="1">
              <a:defRPr/>
            </a:pPr>
            <a:r>
              <a:rPr lang="cs-CZ" altLang="cs-CZ" sz="2800"/>
              <a:t>Opěrný a podpěrný systém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(někdy případně závěsný systém)</a:t>
            </a:r>
          </a:p>
          <a:p>
            <a:pPr eaLnBrk="1" hangingPunct="1">
              <a:defRPr/>
            </a:pPr>
            <a:r>
              <a:rPr lang="cs-CZ" altLang="cs-CZ" sz="2800"/>
              <a:t>Spojovací prvky</a:t>
            </a:r>
          </a:p>
          <a:p>
            <a:pPr eaLnBrk="1" hangingPunct="1">
              <a:defRPr/>
            </a:pPr>
            <a:r>
              <a:rPr lang="cs-CZ" altLang="cs-CZ" sz="2800"/>
              <a:t>Pomocné pracovní plošiny (pro pracovníky)</a:t>
            </a:r>
          </a:p>
        </p:txBody>
      </p:sp>
      <p:graphicFrame>
        <p:nvGraphicFramePr>
          <p:cNvPr id="9220" name="Object 4">
            <a:extLst>
              <a:ext uri="{FF2B5EF4-FFF2-40B4-BE49-F238E27FC236}">
                <a16:creationId xmlns:a16="http://schemas.microsoft.com/office/drawing/2014/main" id="{991D8DE3-E3E3-452D-8A2C-8007A619F0B6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221" name="Picture 6" descr="V jednoduchosti je síla – stropní bednění Doka s nosníky H20.">
            <a:extLst>
              <a:ext uri="{FF2B5EF4-FFF2-40B4-BE49-F238E27FC236}">
                <a16:creationId xmlns:a16="http://schemas.microsoft.com/office/drawing/2014/main" id="{4C85D50D-2618-4FB2-9F47-34669D3BC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0" y="2205038"/>
            <a:ext cx="3133725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>
            <a:extLst>
              <a:ext uri="{FF2B5EF4-FFF2-40B4-BE49-F238E27FC236}">
                <a16:creationId xmlns:a16="http://schemas.microsoft.com/office/drawing/2014/main" id="{C1CB627A-7C82-4425-9C65-BE462C28FF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70929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Bednění</a:t>
            </a:r>
            <a:r>
              <a:rPr lang="cs-CZ" altLang="cs-CZ" sz="4000"/>
              <a:t> betonových konstrukcí - rozdělení</a:t>
            </a:r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5E5DBA9B-E2AD-4B84-A2A3-2703F1A9E57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686800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Bednění :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Užité jednorázově: Ztracené bednění, Odbedňované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Užité opakovaně: Tradiční, Systémové, Speciální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Technologie: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Jeřábová: 	         Pro budování formy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		         Předmontáž na stavbě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		         Transport na stavbě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Bezjeřábová: 	Ruční manipulace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0244" name="Object 4">
            <a:extLst>
              <a:ext uri="{FF2B5EF4-FFF2-40B4-BE49-F238E27FC236}">
                <a16:creationId xmlns:a16="http://schemas.microsoft.com/office/drawing/2014/main" id="{8C7A2F77-9295-4171-828D-22A6A937463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>
            <a:extLst>
              <a:ext uri="{FF2B5EF4-FFF2-40B4-BE49-F238E27FC236}">
                <a16:creationId xmlns:a16="http://schemas.microsoft.com/office/drawing/2014/main" id="{3512742F-3FE9-49F3-ACE4-959211D26F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Bednění</a:t>
            </a:r>
            <a:r>
              <a:rPr lang="cs-CZ" altLang="cs-CZ" sz="4000"/>
              <a:t> betonových konstrukcí</a:t>
            </a:r>
          </a:p>
        </p:txBody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8E2C79AA-4BE2-4114-840A-6C3676E672A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Tradiční z řeziva</a:t>
            </a:r>
          </a:p>
        </p:txBody>
      </p:sp>
      <p:sp>
        <p:nvSpPr>
          <p:cNvPr id="144389" name="Rectangle 5">
            <a:extLst>
              <a:ext uri="{FF2B5EF4-FFF2-40B4-BE49-F238E27FC236}">
                <a16:creationId xmlns:a16="http://schemas.microsoft.com/office/drawing/2014/main" id="{6EA03CDF-088B-4684-A334-FBC849605E5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Systémové z dílců</a:t>
            </a:r>
          </a:p>
        </p:txBody>
      </p:sp>
      <p:graphicFrame>
        <p:nvGraphicFramePr>
          <p:cNvPr id="12293" name="Object 4">
            <a:extLst>
              <a:ext uri="{FF2B5EF4-FFF2-40B4-BE49-F238E27FC236}">
                <a16:creationId xmlns:a16="http://schemas.microsoft.com/office/drawing/2014/main" id="{84A49543-927A-4F20-8991-E1A0D6B3D83F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294" name="Picture 7" descr="jun_22">
            <a:extLst>
              <a:ext uri="{FF2B5EF4-FFF2-40B4-BE49-F238E27FC236}">
                <a16:creationId xmlns:a16="http://schemas.microsoft.com/office/drawing/2014/main" id="{68C6E337-ACCD-4950-8204-0ADB59A3F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2852738"/>
            <a:ext cx="4051300" cy="303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8" descr="P1010353">
            <a:extLst>
              <a:ext uri="{FF2B5EF4-FFF2-40B4-BE49-F238E27FC236}">
                <a16:creationId xmlns:a16="http://schemas.microsoft.com/office/drawing/2014/main" id="{896583D0-ECD1-48CD-9DB8-F32AD7FE2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2924175"/>
            <a:ext cx="403225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>
            <a:extLst>
              <a:ext uri="{FF2B5EF4-FFF2-40B4-BE49-F238E27FC236}">
                <a16:creationId xmlns:a16="http://schemas.microsoft.com/office/drawing/2014/main" id="{B2BB0637-5BBF-4765-9653-5515AFEF79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Konstrukce bednící formy</a:t>
            </a:r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EDE2A6EF-7432-499D-9B26-D3D5BE01B4D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400" b="1"/>
              <a:t>Nutnost stažení plošných dílců sloupů</a:t>
            </a:r>
          </a:p>
        </p:txBody>
      </p:sp>
      <p:graphicFrame>
        <p:nvGraphicFramePr>
          <p:cNvPr id="14340" name="Object 4">
            <a:extLst>
              <a:ext uri="{FF2B5EF4-FFF2-40B4-BE49-F238E27FC236}">
                <a16:creationId xmlns:a16="http://schemas.microsoft.com/office/drawing/2014/main" id="{DE7E3943-5E5A-45F1-8629-6B9F873817A4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47819" name="Group 11">
            <a:extLst>
              <a:ext uri="{FF2B5EF4-FFF2-40B4-BE49-F238E27FC236}">
                <a16:creationId xmlns:a16="http://schemas.microsoft.com/office/drawing/2014/main" id="{BC60A347-DBB2-4436-BECD-1F4FDA571BF9}"/>
              </a:ext>
            </a:extLst>
          </p:cNvPr>
          <p:cNvGrpSpPr>
            <a:grpSpLocks/>
          </p:cNvGrpSpPr>
          <p:nvPr/>
        </p:nvGrpSpPr>
        <p:grpSpPr bwMode="auto">
          <a:xfrm>
            <a:off x="4500563" y="1052513"/>
            <a:ext cx="1943100" cy="2455862"/>
            <a:chOff x="467" y="571"/>
            <a:chExt cx="1224" cy="1547"/>
          </a:xfrm>
        </p:grpSpPr>
        <p:graphicFrame>
          <p:nvGraphicFramePr>
            <p:cNvPr id="14346" name="Object 12">
              <a:extLst>
                <a:ext uri="{FF2B5EF4-FFF2-40B4-BE49-F238E27FC236}">
                  <a16:creationId xmlns:a16="http://schemas.microsoft.com/office/drawing/2014/main" id="{C1C15815-DC7F-405A-987B-0B09F0246CB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63" y="571"/>
            <a:ext cx="618" cy="9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1" name="Photo Editor Photo" r:id="rId5" imgW="980952" imgH="1504762" progId="MSPhotoEd.3">
                    <p:embed/>
                  </p:oleObj>
                </mc:Choice>
                <mc:Fallback>
                  <p:oleObj name="Photo Editor Photo" r:id="rId5" imgW="980952" imgH="1504762" progId="MSPhotoEd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3" y="571"/>
                          <a:ext cx="618" cy="9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7" name="Object 13">
              <a:extLst>
                <a:ext uri="{FF2B5EF4-FFF2-40B4-BE49-F238E27FC236}">
                  <a16:creationId xmlns:a16="http://schemas.microsoft.com/office/drawing/2014/main" id="{C3EBA9CE-5E54-4120-B32B-227DBAEDE1D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67" y="614"/>
            <a:ext cx="660" cy="1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2" name="Photo Editor Photo" r:id="rId7" imgW="1047619" imgH="1666667" progId="MSPhotoEd.3">
                    <p:embed/>
                  </p:oleObj>
                </mc:Choice>
                <mc:Fallback>
                  <p:oleObj name="Photo Editor Photo" r:id="rId7" imgW="1047619" imgH="1666667" progId="MSPhotoEd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7" y="614"/>
                          <a:ext cx="660" cy="1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8" name="Object 14">
              <a:extLst>
                <a:ext uri="{FF2B5EF4-FFF2-40B4-BE49-F238E27FC236}">
                  <a16:creationId xmlns:a16="http://schemas.microsoft.com/office/drawing/2014/main" id="{5FDA497F-A59B-4428-9317-FACA3240861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31" y="961"/>
            <a:ext cx="660" cy="1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3" name="Photo Editor Photo" r:id="rId9" imgW="1047619" imgH="1666667" progId="MSPhotoEd.3">
                    <p:embed/>
                  </p:oleObj>
                </mc:Choice>
                <mc:Fallback>
                  <p:oleObj name="Photo Editor Photo" r:id="rId9" imgW="1047619" imgH="1666667" progId="MSPhotoEd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1" y="961"/>
                          <a:ext cx="660" cy="1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9" name="Object 15">
              <a:extLst>
                <a:ext uri="{FF2B5EF4-FFF2-40B4-BE49-F238E27FC236}">
                  <a16:creationId xmlns:a16="http://schemas.microsoft.com/office/drawing/2014/main" id="{95689E02-ED64-43D8-BA35-CCD064C9432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51" y="1170"/>
            <a:ext cx="618" cy="9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4" name="Photo Editor Photo" r:id="rId10" imgW="980952" imgH="1504762" progId="MSPhotoEd.3">
                    <p:embed/>
                  </p:oleObj>
                </mc:Choice>
                <mc:Fallback>
                  <p:oleObj name="Photo Editor Photo" r:id="rId10" imgW="980952" imgH="1504762" progId="MSPhotoEd.3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" y="1170"/>
                          <a:ext cx="618" cy="9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7825" name="Object 17">
            <a:extLst>
              <a:ext uri="{FF2B5EF4-FFF2-40B4-BE49-F238E27FC236}">
                <a16:creationId xmlns:a16="http://schemas.microsoft.com/office/drawing/2014/main" id="{25518FFE-6C0C-493D-AAF1-1562F7BA991D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6877050" y="1125538"/>
          <a:ext cx="1830388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Photo Editor Photo" r:id="rId11" imgW="1980952" imgH="2371429" progId="MSPhotoEd.3">
                  <p:embed/>
                </p:oleObj>
              </mc:Choice>
              <mc:Fallback>
                <p:oleObj name="Photo Editor Photo" r:id="rId11" imgW="1980952" imgH="2371429" progId="MSPhotoEd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7050" y="1125538"/>
                        <a:ext cx="1830388" cy="219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7826" name="Object 18">
            <a:extLst>
              <a:ext uri="{FF2B5EF4-FFF2-40B4-BE49-F238E27FC236}">
                <a16:creationId xmlns:a16="http://schemas.microsoft.com/office/drawing/2014/main" id="{8392B683-074E-4223-9E98-E70192997A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4300" y="3573463"/>
          <a:ext cx="2447925" cy="224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Photo Editor Photo" r:id="rId13" imgW="2838846" imgH="2600000" progId="MSPhotoEd.3">
                  <p:embed/>
                </p:oleObj>
              </mc:Choice>
              <mc:Fallback>
                <p:oleObj name="Photo Editor Photo" r:id="rId13" imgW="2838846" imgH="2600000" progId="MSPhotoEd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4300" y="3573463"/>
                        <a:ext cx="2447925" cy="2243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7827" name="Picture 19" descr="venec3">
            <a:extLst>
              <a:ext uri="{FF2B5EF4-FFF2-40B4-BE49-F238E27FC236}">
                <a16:creationId xmlns:a16="http://schemas.microsoft.com/office/drawing/2014/main" id="{1B8E9D3E-0E8E-4C1B-AC84-3E0F3BE6B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9700" y="4005263"/>
            <a:ext cx="2654300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7828" name="Object 20">
            <a:extLst>
              <a:ext uri="{FF2B5EF4-FFF2-40B4-BE49-F238E27FC236}">
                <a16:creationId xmlns:a16="http://schemas.microsoft.com/office/drawing/2014/main" id="{33DC8111-E76D-4138-AD52-044E762C1B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2393950"/>
          <a:ext cx="2654300" cy="446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Photo Editor Photo" r:id="rId16" imgW="1467055" imgH="2467319" progId="MSPhotoEd.3">
                  <p:embed/>
                </p:oleObj>
              </mc:Choice>
              <mc:Fallback>
                <p:oleObj name="Photo Editor Photo" r:id="rId16" imgW="1467055" imgH="2467319" progId="MSPhotoEd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393950"/>
                        <a:ext cx="2654300" cy="446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7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7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7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24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24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>
            <a:extLst>
              <a:ext uri="{FF2B5EF4-FFF2-40B4-BE49-F238E27FC236}">
                <a16:creationId xmlns:a16="http://schemas.microsoft.com/office/drawing/2014/main" id="{E32BDDBA-68AC-4A0A-B18F-4A2701E42F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Konstrukce bednící formy</a:t>
            </a:r>
          </a:p>
        </p:txBody>
      </p:sp>
      <p:sp>
        <p:nvSpPr>
          <p:cNvPr id="249859" name="Rectangle 3">
            <a:extLst>
              <a:ext uri="{FF2B5EF4-FFF2-40B4-BE49-F238E27FC236}">
                <a16:creationId xmlns:a16="http://schemas.microsoft.com/office/drawing/2014/main" id="{26E09C2B-260A-49EA-A1D7-316BBCE58EB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2962275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400" b="1"/>
              <a:t>Nutnost stažení plošných dílců stěn</a:t>
            </a:r>
          </a:p>
        </p:txBody>
      </p:sp>
      <p:graphicFrame>
        <p:nvGraphicFramePr>
          <p:cNvPr id="15364" name="Object 4">
            <a:extLst>
              <a:ext uri="{FF2B5EF4-FFF2-40B4-BE49-F238E27FC236}">
                <a16:creationId xmlns:a16="http://schemas.microsoft.com/office/drawing/2014/main" id="{B1D34607-234C-4049-9A13-7A722BD2D230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73" name="Object 17">
            <a:extLst>
              <a:ext uri="{FF2B5EF4-FFF2-40B4-BE49-F238E27FC236}">
                <a16:creationId xmlns:a16="http://schemas.microsoft.com/office/drawing/2014/main" id="{86D66A0E-6EAC-457B-BF48-3A843C3122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1125538"/>
          <a:ext cx="3619500" cy="503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9" name="Photo Editor Photo" r:id="rId6" imgW="4877481" imgH="6780952" progId="MSPhotoEd.3">
                  <p:embed/>
                </p:oleObj>
              </mc:Choice>
              <mc:Fallback>
                <p:oleObj name="Photo Editor Photo" r:id="rId6" imgW="4877481" imgH="6780952" progId="MSPhotoEd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125538"/>
                        <a:ext cx="3619500" cy="5032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75" name="Object 19">
            <a:extLst>
              <a:ext uri="{FF2B5EF4-FFF2-40B4-BE49-F238E27FC236}">
                <a16:creationId xmlns:a16="http://schemas.microsoft.com/office/drawing/2014/main" id="{2AEA94CA-D959-472B-A5FB-E80935E958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80063" y="765175"/>
          <a:ext cx="4076700" cy="509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0" name="Photo Editor Photo" r:id="rId8" imgW="4076190" imgH="5095238" progId="MSPhotoEd.3">
                  <p:embed/>
                </p:oleObj>
              </mc:Choice>
              <mc:Fallback>
                <p:oleObj name="Photo Editor Photo" r:id="rId8" imgW="4076190" imgH="5095238" progId="MSPhotoEd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765175"/>
                        <a:ext cx="4076700" cy="509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9876" name="Rectangle 20">
            <a:extLst>
              <a:ext uri="{FF2B5EF4-FFF2-40B4-BE49-F238E27FC236}">
                <a16:creationId xmlns:a16="http://schemas.microsoft.com/office/drawing/2014/main" id="{7745B5BF-DC5F-44BA-A606-874818C49ABA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>
            <a:extLst>
              <a:ext uri="{FF2B5EF4-FFF2-40B4-BE49-F238E27FC236}">
                <a16:creationId xmlns:a16="http://schemas.microsoft.com/office/drawing/2014/main" id="{CD2FBCD7-D4D5-41D7-BB84-DFCE964591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Konstrukce bednící formy</a:t>
            </a:r>
            <a:br>
              <a:rPr lang="cs-CZ" altLang="cs-CZ" sz="4000"/>
            </a:br>
            <a:r>
              <a:rPr lang="cs-CZ" altLang="cs-CZ" sz="2400" b="1"/>
              <a:t>Nutnost stažení plošných dílců stěn:</a:t>
            </a:r>
            <a:br>
              <a:rPr lang="cs-CZ" altLang="cs-CZ" sz="3600" b="1"/>
            </a:br>
            <a:endParaRPr lang="cs-CZ" altLang="cs-CZ" sz="3600" b="1"/>
          </a:p>
        </p:txBody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1A43691A-08CC-44C2-A854-073CD3BBF9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8362950" cy="5008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400" b="1"/>
              <a:t>Spínací tyč se závitem:</a:t>
            </a:r>
          </a:p>
          <a:p>
            <a:pPr eaLnBrk="1" hangingPunct="1">
              <a:defRPr/>
            </a:pPr>
            <a:endParaRPr lang="cs-CZ" altLang="cs-CZ" sz="24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b="1"/>
          </a:p>
          <a:p>
            <a:pPr eaLnBrk="1" hangingPunct="1">
              <a:defRPr/>
            </a:pPr>
            <a:r>
              <a:rPr lang="cs-CZ" altLang="cs-CZ" sz="2400" b="1"/>
              <a:t>Matice s podložkou:</a:t>
            </a:r>
          </a:p>
          <a:p>
            <a:pPr eaLnBrk="1" hangingPunct="1">
              <a:defRPr/>
            </a:pPr>
            <a:endParaRPr lang="cs-CZ" altLang="cs-CZ" sz="2400" b="1"/>
          </a:p>
          <a:p>
            <a:pPr eaLnBrk="1" hangingPunct="1">
              <a:defRPr/>
            </a:pPr>
            <a:endParaRPr lang="cs-CZ" altLang="cs-CZ" sz="24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b="1"/>
          </a:p>
          <a:p>
            <a:pPr eaLnBrk="1" hangingPunct="1">
              <a:defRPr/>
            </a:pPr>
            <a:r>
              <a:rPr lang="cs-CZ" altLang="cs-CZ" sz="2400" b="1"/>
              <a:t>Napínaný drát:</a:t>
            </a:r>
          </a:p>
        </p:txBody>
      </p:sp>
      <p:graphicFrame>
        <p:nvGraphicFramePr>
          <p:cNvPr id="17412" name="Object 4">
            <a:extLst>
              <a:ext uri="{FF2B5EF4-FFF2-40B4-BE49-F238E27FC236}">
                <a16:creationId xmlns:a16="http://schemas.microsoft.com/office/drawing/2014/main" id="{CCBC0BD0-67D7-4D3C-BFD1-072B45D51FF8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1913" name="Picture 9" descr="spintyčplnzávit">
            <a:extLst>
              <a:ext uri="{FF2B5EF4-FFF2-40B4-BE49-F238E27FC236}">
                <a16:creationId xmlns:a16="http://schemas.microsoft.com/office/drawing/2014/main" id="{D1B788DC-A5A4-483B-91AD-2927999F7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4663" y="1125538"/>
            <a:ext cx="4656137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1914" name="Object 10">
            <a:extLst>
              <a:ext uri="{FF2B5EF4-FFF2-40B4-BE49-F238E27FC236}">
                <a16:creationId xmlns:a16="http://schemas.microsoft.com/office/drawing/2014/main" id="{07F1F8DA-8995-47DF-BBCF-5341B5964F4F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5435600" y="2420938"/>
          <a:ext cx="2860675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Photo Editor Photo" r:id="rId7" imgW="3333333" imgH="2553056" progId="MSPhotoEd.3">
                  <p:embed/>
                </p:oleObj>
              </mc:Choice>
              <mc:Fallback>
                <p:oleObj name="Photo Editor Photo" r:id="rId7" imgW="3333333" imgH="2553056" progId="MSPhotoEd.3">
                  <p:embed/>
                  <p:pic>
                    <p:nvPicPr>
                      <p:cNvPr id="0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2420938"/>
                        <a:ext cx="2860675" cy="219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1915" name="Picture 11" descr="drát">
            <a:extLst>
              <a:ext uri="{FF2B5EF4-FFF2-40B4-BE49-F238E27FC236}">
                <a16:creationId xmlns:a16="http://schemas.microsoft.com/office/drawing/2014/main" id="{3CCF06CF-8C45-4EEA-845C-9CF43E23A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5963" y="4678363"/>
            <a:ext cx="2519362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>
            <a:extLst>
              <a:ext uri="{FF2B5EF4-FFF2-40B4-BE49-F238E27FC236}">
                <a16:creationId xmlns:a16="http://schemas.microsoft.com/office/drawing/2014/main" id="{90921A57-2E7E-4958-A43D-9A067794B0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0"/>
            <a:ext cx="6635750" cy="141763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Konstrukce bednící formy</a:t>
            </a:r>
            <a:br>
              <a:rPr lang="cs-CZ" altLang="cs-CZ"/>
            </a:br>
            <a:r>
              <a:rPr lang="cs-CZ" altLang="cs-CZ" sz="2800"/>
              <a:t>Zajištění tuhosti formy</a:t>
            </a:r>
            <a:endParaRPr lang="cs-CZ" altLang="cs-CZ" sz="2800" b="1"/>
          </a:p>
        </p:txBody>
      </p:sp>
      <p:sp>
        <p:nvSpPr>
          <p:cNvPr id="253955" name="Rectangle 3">
            <a:extLst>
              <a:ext uri="{FF2B5EF4-FFF2-40B4-BE49-F238E27FC236}">
                <a16:creationId xmlns:a16="http://schemas.microsoft.com/office/drawing/2014/main" id="{4AD0DE5B-D49D-4F11-B884-104BA1E0E54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8362950" cy="5008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400" b="1"/>
              <a:t>Rozpěrky:</a:t>
            </a:r>
          </a:p>
          <a:p>
            <a:pPr eaLnBrk="1" hangingPunct="1">
              <a:defRPr/>
            </a:pPr>
            <a:endParaRPr lang="cs-CZ" altLang="cs-CZ" sz="24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b="1"/>
          </a:p>
          <a:p>
            <a:pPr eaLnBrk="1" hangingPunct="1">
              <a:defRPr/>
            </a:pPr>
            <a:endParaRPr lang="cs-CZ" altLang="cs-CZ" sz="2400" b="1"/>
          </a:p>
          <a:p>
            <a:pPr eaLnBrk="1" hangingPunct="1">
              <a:defRPr/>
            </a:pPr>
            <a:endParaRPr lang="cs-CZ" altLang="cs-CZ" sz="24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b="1"/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7E0B81A2-9F19-4B4C-BF61-77CB48C4A05C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3961" name="Group 9">
            <a:extLst>
              <a:ext uri="{FF2B5EF4-FFF2-40B4-BE49-F238E27FC236}">
                <a16:creationId xmlns:a16="http://schemas.microsoft.com/office/drawing/2014/main" id="{51E4CF25-B87A-49F5-927A-24E59AE0ED2D}"/>
              </a:ext>
            </a:extLst>
          </p:cNvPr>
          <p:cNvGrpSpPr>
            <a:grpSpLocks/>
          </p:cNvGrpSpPr>
          <p:nvPr/>
        </p:nvGrpSpPr>
        <p:grpSpPr bwMode="auto">
          <a:xfrm>
            <a:off x="1476375" y="2060575"/>
            <a:ext cx="1436688" cy="3008313"/>
            <a:chOff x="1296" y="1027"/>
            <a:chExt cx="905" cy="1895"/>
          </a:xfrm>
        </p:grpSpPr>
        <p:sp>
          <p:nvSpPr>
            <p:cNvPr id="19468" name="Rectangle 10">
              <a:extLst>
                <a:ext uri="{FF2B5EF4-FFF2-40B4-BE49-F238E27FC236}">
                  <a16:creationId xmlns:a16="http://schemas.microsoft.com/office/drawing/2014/main" id="{B6E1C1EC-8AF6-4111-942C-27FA47A06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8" y="1027"/>
              <a:ext cx="174" cy="188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  <p:sp>
          <p:nvSpPr>
            <p:cNvPr id="19469" name="Rectangle 11">
              <a:extLst>
                <a:ext uri="{FF2B5EF4-FFF2-40B4-BE49-F238E27FC236}">
                  <a16:creationId xmlns:a16="http://schemas.microsoft.com/office/drawing/2014/main" id="{D62DF868-99C4-455D-9CAD-F72435642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2" y="1035"/>
              <a:ext cx="174" cy="188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  <p:sp>
          <p:nvSpPr>
            <p:cNvPr id="19470" name="Line 12">
              <a:extLst>
                <a:ext uri="{FF2B5EF4-FFF2-40B4-BE49-F238E27FC236}">
                  <a16:creationId xmlns:a16="http://schemas.microsoft.com/office/drawing/2014/main" id="{A6EFEDD4-0739-4F12-999C-7CC6CBDCFB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6" y="1764"/>
              <a:ext cx="905" cy="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diamond" w="med" len="med"/>
              <a:tailEnd type="diamond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</p:grpSp>
      <p:sp>
        <p:nvSpPr>
          <p:cNvPr id="253965" name="Rectangle 13">
            <a:extLst>
              <a:ext uri="{FF2B5EF4-FFF2-40B4-BE49-F238E27FC236}">
                <a16:creationId xmlns:a16="http://schemas.microsoft.com/office/drawing/2014/main" id="{D5613FE5-4D13-43C7-A94B-FD2CB64C7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221163"/>
            <a:ext cx="731838" cy="1651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53966" name="Rectangle 14">
            <a:extLst>
              <a:ext uri="{FF2B5EF4-FFF2-40B4-BE49-F238E27FC236}">
                <a16:creationId xmlns:a16="http://schemas.microsoft.com/office/drawing/2014/main" id="{118DDC62-6E1C-4639-ACC0-DC537338BD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2349500"/>
            <a:ext cx="731838" cy="1651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graphicFrame>
        <p:nvGraphicFramePr>
          <p:cNvPr id="253967" name="Object 15">
            <a:extLst>
              <a:ext uri="{FF2B5EF4-FFF2-40B4-BE49-F238E27FC236}">
                <a16:creationId xmlns:a16="http://schemas.microsoft.com/office/drawing/2014/main" id="{C51DC736-A11A-45CE-BD21-EB894FEDD3A2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276600" y="1196975"/>
          <a:ext cx="4073525" cy="566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2" name="Photo Editor Photo" r:id="rId6" imgW="4877481" imgH="6780952" progId="MSPhotoEd.3">
                  <p:embed/>
                </p:oleObj>
              </mc:Choice>
              <mc:Fallback>
                <p:oleObj name="Photo Editor Photo" r:id="rId6" imgW="4877481" imgH="6780952" progId="MSPhotoEd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196975"/>
                        <a:ext cx="4073525" cy="566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3971" name="AutoShape 19">
            <a:extLst>
              <a:ext uri="{FF2B5EF4-FFF2-40B4-BE49-F238E27FC236}">
                <a16:creationId xmlns:a16="http://schemas.microsoft.com/office/drawing/2014/main" id="{16F62731-FADD-4CA9-93CD-8B984960AD3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57688" y="5659438"/>
            <a:ext cx="196850" cy="488950"/>
          </a:xfrm>
          <a:prstGeom prst="can">
            <a:avLst>
              <a:gd name="adj" fmla="val 2532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53972" name="AutoShape 20">
            <a:extLst>
              <a:ext uri="{FF2B5EF4-FFF2-40B4-BE49-F238E27FC236}">
                <a16:creationId xmlns:a16="http://schemas.microsoft.com/office/drawing/2014/main" id="{014D2CFF-F479-4520-95F8-C276AF85745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57688" y="4362450"/>
            <a:ext cx="196850" cy="488950"/>
          </a:xfrm>
          <a:prstGeom prst="can">
            <a:avLst>
              <a:gd name="adj" fmla="val 2532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53973" name="AutoShape 21">
            <a:extLst>
              <a:ext uri="{FF2B5EF4-FFF2-40B4-BE49-F238E27FC236}">
                <a16:creationId xmlns:a16="http://schemas.microsoft.com/office/drawing/2014/main" id="{64C19F73-E818-490D-BE34-1658B380BB4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86250" y="2562225"/>
            <a:ext cx="196850" cy="488950"/>
          </a:xfrm>
          <a:prstGeom prst="can">
            <a:avLst>
              <a:gd name="adj" fmla="val 25322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3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3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3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3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3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id="{70E2E335-D58A-4545-B0E2-41548C8B37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0"/>
            <a:ext cx="6635750" cy="141763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Konstrukce bednící formy</a:t>
            </a:r>
            <a:br>
              <a:rPr lang="cs-CZ" altLang="cs-CZ"/>
            </a:br>
            <a:r>
              <a:rPr lang="cs-CZ" altLang="cs-CZ" sz="2800"/>
              <a:t>Zajištění tuhosti formy</a:t>
            </a:r>
            <a:endParaRPr lang="cs-CZ" altLang="cs-CZ" sz="2800" b="1"/>
          </a:p>
        </p:txBody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E01C866C-FE49-4189-B31E-0E3F6537F4D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25538"/>
            <a:ext cx="2771775" cy="55435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/>
              <a:t>Rozpěrky s ochranou trubkou</a:t>
            </a:r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400" b="1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/>
              <a:t>Spínací tyč s matkou</a:t>
            </a:r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400" b="1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/>
              <a:t>Vodorovné výztuhy</a:t>
            </a:r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400" b="1"/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400" b="1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/>
              <a:t>Vnější svislé výztuhy, sloupky</a:t>
            </a:r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400" b="1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 b="1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 b="1"/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400" b="1"/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400" b="1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 b="1"/>
          </a:p>
        </p:txBody>
      </p:sp>
      <p:graphicFrame>
        <p:nvGraphicFramePr>
          <p:cNvPr id="21508" name="Object 4">
            <a:extLst>
              <a:ext uri="{FF2B5EF4-FFF2-40B4-BE49-F238E27FC236}">
                <a16:creationId xmlns:a16="http://schemas.microsoft.com/office/drawing/2014/main" id="{F86546F1-B08F-4E57-AD69-7BDE700B9A90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21" name="Picture 21" descr="prvkdetail">
            <a:extLst>
              <a:ext uri="{FF2B5EF4-FFF2-40B4-BE49-F238E27FC236}">
                <a16:creationId xmlns:a16="http://schemas.microsoft.com/office/drawing/2014/main" id="{011343D4-0F73-469A-80F9-146D35D44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675" y="1331913"/>
            <a:ext cx="6156325" cy="534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D34B0FB-277D-4120-8AF3-50A28EEFD8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Plošné dílce - materiál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61E4265-5C3A-45E6-A6B1-D4941FF81DE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400" b="1"/>
              <a:t>Bednicí plášť vytváří plochy, které jsou v přímém dotyku  s uloženou betonovou směsí.</a:t>
            </a:r>
          </a:p>
        </p:txBody>
      </p:sp>
      <p:graphicFrame>
        <p:nvGraphicFramePr>
          <p:cNvPr id="23556" name="Object 4">
            <a:extLst>
              <a:ext uri="{FF2B5EF4-FFF2-40B4-BE49-F238E27FC236}">
                <a16:creationId xmlns:a16="http://schemas.microsoft.com/office/drawing/2014/main" id="{FF6C184F-4AC2-4A1C-89DD-DBA31C2ADF2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8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7" name="Picture 9" descr="1">
            <a:extLst>
              <a:ext uri="{FF2B5EF4-FFF2-40B4-BE49-F238E27FC236}">
                <a16:creationId xmlns:a16="http://schemas.microsoft.com/office/drawing/2014/main" id="{177C53DF-E946-450B-8262-BB523535B7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2565400"/>
            <a:ext cx="7056437" cy="368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>
            <a:extLst>
              <a:ext uri="{FF2B5EF4-FFF2-40B4-BE49-F238E27FC236}">
                <a16:creationId xmlns:a16="http://schemas.microsoft.com/office/drawing/2014/main" id="{E81CF210-2F52-4646-A124-8DF6263088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Plošné dílce - materiál</a:t>
            </a:r>
          </a:p>
        </p:txBody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27494B13-A0A9-474F-820C-035BAE3DA1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Nehoblovaná prkna</a:t>
            </a:r>
          </a:p>
        </p:txBody>
      </p:sp>
      <p:graphicFrame>
        <p:nvGraphicFramePr>
          <p:cNvPr id="24580" name="Object 4">
            <a:extLst>
              <a:ext uri="{FF2B5EF4-FFF2-40B4-BE49-F238E27FC236}">
                <a16:creationId xmlns:a16="http://schemas.microsoft.com/office/drawing/2014/main" id="{B0542B27-7E9F-488F-A77B-4800F181E4B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1" name="Picture 7">
            <a:extLst>
              <a:ext uri="{FF2B5EF4-FFF2-40B4-BE49-F238E27FC236}">
                <a16:creationId xmlns:a16="http://schemas.microsoft.com/office/drawing/2014/main" id="{E0522D7E-9A4C-492A-AD46-77E812A92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2133600"/>
            <a:ext cx="2616200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3480" name="Picture 8" descr="muster">
            <a:extLst>
              <a:ext uri="{FF2B5EF4-FFF2-40B4-BE49-F238E27FC236}">
                <a16:creationId xmlns:a16="http://schemas.microsoft.com/office/drawing/2014/main" id="{AFAD7786-7348-4357-ACC7-74439240C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18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1125538"/>
            <a:ext cx="2759075" cy="505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3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72DD6836-3B6B-48ED-98F7-2CEC524A8D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Plošné dílce - materiál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9F9AAFE-D0C7-4E57-A3C3-E67864E6B3E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cs-CZ" altLang="cs-CZ" sz="2800" b="1">
                <a:effectLst/>
              </a:rPr>
              <a:t>Deskové materiály pro bednění </a:t>
            </a:r>
          </a:p>
        </p:txBody>
      </p:sp>
      <p:graphicFrame>
        <p:nvGraphicFramePr>
          <p:cNvPr id="26628" name="Object 4">
            <a:extLst>
              <a:ext uri="{FF2B5EF4-FFF2-40B4-BE49-F238E27FC236}">
                <a16:creationId xmlns:a16="http://schemas.microsoft.com/office/drawing/2014/main" id="{9D09C8EC-E43D-45DC-ABF1-A5499B69E220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4501" name="Picture 5" descr="překližky méně">
            <a:extLst>
              <a:ext uri="{FF2B5EF4-FFF2-40B4-BE49-F238E27FC236}">
                <a16:creationId xmlns:a16="http://schemas.microsoft.com/office/drawing/2014/main" id="{B36AE48D-EE94-4B80-8D78-659CDDD29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420938"/>
            <a:ext cx="4775200" cy="416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34502" name="Object 6">
            <a:extLst>
              <a:ext uri="{FF2B5EF4-FFF2-40B4-BE49-F238E27FC236}">
                <a16:creationId xmlns:a16="http://schemas.microsoft.com/office/drawing/2014/main" id="{66BB5CEF-4619-47CF-8140-069F583CAFF1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6134100" y="1196975"/>
          <a:ext cx="2403475" cy="493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Photo Editor Photo" r:id="rId7" imgW="2152951" imgH="4420217" progId="MSPhotoEd.3">
                  <p:embed/>
                </p:oleObj>
              </mc:Choice>
              <mc:Fallback>
                <p:oleObj name="Photo Editor Photo" r:id="rId7" imgW="2152951" imgH="4420217" progId="MSPhotoEd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1196975"/>
                        <a:ext cx="2403475" cy="4937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4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5BF04DE8-8EBF-42DC-8630-8B4F0D0ECF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Plošné dílce - materiál</a:t>
            </a:r>
          </a:p>
        </p:txBody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44710B29-5687-49DE-B8E2-0FE9774B88A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9324975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400" b="1"/>
              <a:t>PŘEKLIŽKY</a:t>
            </a:r>
            <a:br>
              <a:rPr lang="cs-CZ" altLang="cs-CZ" sz="2400" b="1"/>
            </a:br>
            <a:r>
              <a:rPr lang="cs-CZ" altLang="cs-CZ" sz="2400" b="1"/>
              <a:t>VODOVZDORNÉ PŘEKLIŽKY</a:t>
            </a:r>
            <a:br>
              <a:rPr lang="cs-CZ" altLang="cs-CZ" sz="2400" b="1"/>
            </a:br>
            <a:r>
              <a:rPr lang="cs-CZ" altLang="cs-CZ" sz="2400" b="1"/>
              <a:t>MULTIPLEX</a:t>
            </a:r>
          </a:p>
          <a:p>
            <a:pPr eaLnBrk="1" hangingPunct="1">
              <a:defRPr/>
            </a:pPr>
            <a:r>
              <a:rPr lang="cs-CZ" altLang="cs-CZ" sz="2400">
                <a:solidFill>
                  <a:srgbClr val="FF0000"/>
                </a:solidFill>
              </a:rPr>
              <a:t>tloušťka 21 mm</a:t>
            </a:r>
          </a:p>
          <a:p>
            <a:pPr eaLnBrk="1" hangingPunct="1">
              <a:defRPr/>
            </a:pPr>
            <a:r>
              <a:rPr lang="cs-CZ" altLang="cs-CZ" sz="2400"/>
              <a:t>slepováním  </a:t>
            </a:r>
            <a:r>
              <a:rPr lang="cs-CZ" altLang="cs-CZ" sz="2400" b="1"/>
              <a:t>tenkých dýh</a:t>
            </a:r>
            <a:r>
              <a:rPr lang="cs-CZ" altLang="cs-CZ" sz="2400" b="1">
                <a:solidFill>
                  <a:srgbClr val="FF0000"/>
                </a:solidFill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>
                <a:solidFill>
                  <a:srgbClr val="FF0000"/>
                </a:solidFill>
              </a:rPr>
              <a:t>	až 15 vrstev</a:t>
            </a:r>
          </a:p>
        </p:txBody>
      </p:sp>
      <p:graphicFrame>
        <p:nvGraphicFramePr>
          <p:cNvPr id="28676" name="Object 4">
            <a:extLst>
              <a:ext uri="{FF2B5EF4-FFF2-40B4-BE49-F238E27FC236}">
                <a16:creationId xmlns:a16="http://schemas.microsoft.com/office/drawing/2014/main" id="{E8CEDAD0-1D3D-4204-A76A-F5705B530C4D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25" name="Picture 5" descr="L4500">
            <a:extLst>
              <a:ext uri="{FF2B5EF4-FFF2-40B4-BE49-F238E27FC236}">
                <a16:creationId xmlns:a16="http://schemas.microsoft.com/office/drawing/2014/main" id="{1D7D0E0F-B927-47FA-BB97-8107D624A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076700"/>
            <a:ext cx="3276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26" name="AutoShape 6" descr="Tmavý vodorovný">
            <a:extLst>
              <a:ext uri="{FF2B5EF4-FFF2-40B4-BE49-F238E27FC236}">
                <a16:creationId xmlns:a16="http://schemas.microsoft.com/office/drawing/2014/main" id="{FF6F5204-4905-4C05-8608-5D5DCA7A0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0988" y="1484313"/>
            <a:ext cx="3783012" cy="1397000"/>
          </a:xfrm>
          <a:prstGeom prst="parallelogram">
            <a:avLst>
              <a:gd name="adj" fmla="val 99881"/>
            </a:avLst>
          </a:prstGeom>
          <a:blipFill dpi="0" rotWithShape="0">
            <a:blip r:embed="rId7"/>
            <a:srcRect/>
            <a:tile tx="0" ty="0" sx="100000" sy="100000" flip="none" algn="tl"/>
          </a:blip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35527" name="AutoShape 7" descr="Tmavý vodorovný">
            <a:extLst>
              <a:ext uri="{FF2B5EF4-FFF2-40B4-BE49-F238E27FC236}">
                <a16:creationId xmlns:a16="http://schemas.microsoft.com/office/drawing/2014/main" id="{AC326175-2760-448F-BFF6-BE1CFE867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1628775"/>
            <a:ext cx="3783013" cy="1397000"/>
          </a:xfrm>
          <a:prstGeom prst="parallelogram">
            <a:avLst>
              <a:gd name="adj" fmla="val 99881"/>
            </a:avLst>
          </a:prstGeom>
          <a:blipFill dpi="0" rotWithShape="0">
            <a:blip r:embed="rId7"/>
            <a:srcRect/>
            <a:tile tx="0" ty="0" sx="100000" sy="100000" flip="none" algn="tl"/>
          </a:blip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35528" name="AutoShape 8" descr="Tmavý vodorovný">
            <a:extLst>
              <a:ext uri="{FF2B5EF4-FFF2-40B4-BE49-F238E27FC236}">
                <a16:creationId xmlns:a16="http://schemas.microsoft.com/office/drawing/2014/main" id="{22CA0987-4C62-4DCB-96AF-18152BC21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773238"/>
            <a:ext cx="3783013" cy="1397000"/>
          </a:xfrm>
          <a:prstGeom prst="parallelogram">
            <a:avLst>
              <a:gd name="adj" fmla="val 99881"/>
            </a:avLst>
          </a:prstGeom>
          <a:blipFill dpi="0" rotWithShape="0">
            <a:blip r:embed="rId7"/>
            <a:srcRect/>
            <a:tile tx="0" ty="0" sx="100000" sy="100000" flip="none" algn="tl"/>
          </a:blip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pic>
        <p:nvPicPr>
          <p:cNvPr id="235529" name="Picture 9" descr="Multiplex">
            <a:extLst>
              <a:ext uri="{FF2B5EF4-FFF2-40B4-BE49-F238E27FC236}">
                <a16:creationId xmlns:a16="http://schemas.microsoft.com/office/drawing/2014/main" id="{B5DF8355-6E24-4059-867A-FF3DE1F44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3749675"/>
            <a:ext cx="56515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5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5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5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>
            <a:extLst>
              <a:ext uri="{FF2B5EF4-FFF2-40B4-BE49-F238E27FC236}">
                <a16:creationId xmlns:a16="http://schemas.microsoft.com/office/drawing/2014/main" id="{11C1C6DA-7981-4E00-9763-5400E76AE4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Plošné dílce - materiál</a:t>
            </a:r>
          </a:p>
        </p:txBody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C9679932-9037-4966-AF19-89CBAF31A98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400" b="1"/>
              <a:t>TŘÍVRSTVÉ DESKY</a:t>
            </a:r>
          </a:p>
          <a:p>
            <a:pPr eaLnBrk="1" hangingPunct="1">
              <a:defRPr/>
            </a:pPr>
            <a:r>
              <a:rPr lang="cs-CZ" altLang="cs-CZ" sz="2400">
                <a:effectLst/>
              </a:rPr>
              <a:t>Slepováním </a:t>
            </a:r>
            <a:r>
              <a:rPr lang="cs-CZ" altLang="cs-CZ" sz="2400" b="1">
                <a:effectLst/>
              </a:rPr>
              <a:t>tenkých prkének</a:t>
            </a:r>
          </a:p>
          <a:p>
            <a:pPr eaLnBrk="1" hangingPunct="1">
              <a:defRPr/>
            </a:pPr>
            <a:r>
              <a:rPr lang="cs-CZ" altLang="cs-CZ" sz="2400">
                <a:solidFill>
                  <a:srgbClr val="FF0000"/>
                </a:solidFill>
              </a:rPr>
              <a:t>tloušťka 21 mm, hmotnost 10 kg.m</a:t>
            </a:r>
            <a:r>
              <a:rPr lang="cs-CZ" altLang="cs-CZ" sz="2400" baseline="30000">
                <a:solidFill>
                  <a:srgbClr val="FF0000"/>
                </a:solidFill>
              </a:rPr>
              <a:t>-2</a:t>
            </a:r>
          </a:p>
        </p:txBody>
      </p:sp>
      <p:graphicFrame>
        <p:nvGraphicFramePr>
          <p:cNvPr id="30724" name="Object 4">
            <a:extLst>
              <a:ext uri="{FF2B5EF4-FFF2-40B4-BE49-F238E27FC236}">
                <a16:creationId xmlns:a16="http://schemas.microsoft.com/office/drawing/2014/main" id="{0AAC3A35-E6EC-4033-B803-841644A964F9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49" name="Object 5">
            <a:extLst>
              <a:ext uri="{FF2B5EF4-FFF2-40B4-BE49-F238E27FC236}">
                <a16:creationId xmlns:a16="http://schemas.microsoft.com/office/drawing/2014/main" id="{1D8F4A97-47A6-49E4-B2A9-E717B5006848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1042988" y="3689350"/>
          <a:ext cx="2470150" cy="316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Photo Editor Photo" r:id="rId6" imgW="3467584" imgH="4447619" progId="MSPhotoEd.3">
                  <p:embed/>
                </p:oleObj>
              </mc:Choice>
              <mc:Fallback>
                <p:oleObj name="Photo Editor Photo" r:id="rId6" imgW="3467584" imgH="4447619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689350"/>
                        <a:ext cx="2470150" cy="316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551" name="Object 7">
            <a:extLst>
              <a:ext uri="{FF2B5EF4-FFF2-40B4-BE49-F238E27FC236}">
                <a16:creationId xmlns:a16="http://schemas.microsoft.com/office/drawing/2014/main" id="{FD0318A1-E33B-43C4-8E82-628474572A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92725" y="955675"/>
          <a:ext cx="3600450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Photo Editor Photo" r:id="rId8" imgW="2704762" imgH="2142857" progId="MSPhotoEd.3">
                  <p:embed/>
                </p:oleObj>
              </mc:Choice>
              <mc:Fallback>
                <p:oleObj name="Photo Editor Photo" r:id="rId8" imgW="2704762" imgH="2142857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725" y="955675"/>
                        <a:ext cx="3600450" cy="285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6552" name="Picture 8" descr="schalu4">
            <a:extLst>
              <a:ext uri="{FF2B5EF4-FFF2-40B4-BE49-F238E27FC236}">
                <a16:creationId xmlns:a16="http://schemas.microsoft.com/office/drawing/2014/main" id="{4F98F74E-775D-482B-A113-4D8272B16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3852863"/>
            <a:ext cx="4643437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6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6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283A2439-41F2-4D32-9854-0573C1A1E1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3713" y="274638"/>
            <a:ext cx="69230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Plošné dílce - materiál</a:t>
            </a:r>
          </a:p>
        </p:txBody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1EC01F1D-5F5D-4598-AC71-331BC88B0FC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400" b="1"/>
              <a:t>LAŤOVKY</a:t>
            </a:r>
          </a:p>
          <a:p>
            <a:pPr eaLnBrk="1" hangingPunct="1">
              <a:defRPr/>
            </a:pPr>
            <a:r>
              <a:rPr lang="cs-CZ" altLang="cs-CZ" sz="2400">
                <a:effectLst/>
              </a:rPr>
              <a:t>vyrábějí se slepováním </a:t>
            </a:r>
            <a:r>
              <a:rPr lang="cs-CZ" altLang="cs-CZ" sz="2400" b="1">
                <a:effectLst/>
              </a:rPr>
              <a:t>tenkých latěk,</a:t>
            </a:r>
            <a:r>
              <a:rPr lang="cs-CZ" altLang="cs-CZ" sz="2400">
                <a:effectLst/>
              </a:rPr>
              <a:t>které jsou z obou stran překryty dýhou</a:t>
            </a:r>
            <a:endParaRPr lang="cs-CZ" altLang="cs-CZ" sz="2400">
              <a:solidFill>
                <a:srgbClr val="CC3300"/>
              </a:solidFill>
              <a:effectLst/>
            </a:endParaRPr>
          </a:p>
          <a:p>
            <a:pPr eaLnBrk="1" hangingPunct="1">
              <a:defRPr/>
            </a:pPr>
            <a:r>
              <a:rPr lang="cs-CZ" altLang="cs-CZ" sz="2400">
                <a:solidFill>
                  <a:srgbClr val="FF0000"/>
                </a:solidFill>
              </a:rPr>
              <a:t>hmotnost</a:t>
            </a:r>
            <a:r>
              <a:rPr lang="cs-CZ" altLang="cs-CZ" sz="2400">
                <a:solidFill>
                  <a:schemeClr val="bg1"/>
                </a:solidFill>
              </a:rPr>
              <a:t>m</a:t>
            </a:r>
            <a:r>
              <a:rPr lang="cs-CZ" altLang="cs-CZ" sz="2400">
                <a:solidFill>
                  <a:srgbClr val="FF0000"/>
                </a:solidFill>
              </a:rPr>
              <a:t>  </a:t>
            </a:r>
            <a:r>
              <a:rPr lang="en-US" altLang="cs-CZ" sz="2400">
                <a:solidFill>
                  <a:srgbClr val="FF0000"/>
                </a:solidFill>
              </a:rPr>
              <a:t>&gt;</a:t>
            </a:r>
            <a:r>
              <a:rPr lang="cs-CZ" altLang="cs-CZ" sz="2400">
                <a:solidFill>
                  <a:srgbClr val="FF0000"/>
                </a:solidFill>
              </a:rPr>
              <a:t>10 kg.m</a:t>
            </a:r>
            <a:r>
              <a:rPr lang="cs-CZ" altLang="cs-CZ" sz="2400" baseline="30000">
                <a:solidFill>
                  <a:srgbClr val="FF0000"/>
                </a:solidFill>
              </a:rPr>
              <a:t>-2</a:t>
            </a:r>
          </a:p>
        </p:txBody>
      </p:sp>
      <p:graphicFrame>
        <p:nvGraphicFramePr>
          <p:cNvPr id="32772" name="Object 4">
            <a:extLst>
              <a:ext uri="{FF2B5EF4-FFF2-40B4-BE49-F238E27FC236}">
                <a16:creationId xmlns:a16="http://schemas.microsoft.com/office/drawing/2014/main" id="{B2CF833B-DE00-48A4-9095-369442F6D752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7573" name="Group 5">
            <a:extLst>
              <a:ext uri="{FF2B5EF4-FFF2-40B4-BE49-F238E27FC236}">
                <a16:creationId xmlns:a16="http://schemas.microsoft.com/office/drawing/2014/main" id="{5F8FD546-D751-48EC-8557-4C4E17678DED}"/>
              </a:ext>
            </a:extLst>
          </p:cNvPr>
          <p:cNvGrpSpPr>
            <a:grpSpLocks/>
          </p:cNvGrpSpPr>
          <p:nvPr/>
        </p:nvGrpSpPr>
        <p:grpSpPr bwMode="auto">
          <a:xfrm>
            <a:off x="0" y="3933825"/>
            <a:ext cx="3862388" cy="2924175"/>
            <a:chOff x="0" y="1472"/>
            <a:chExt cx="3138" cy="2330"/>
          </a:xfrm>
        </p:grpSpPr>
        <p:pic>
          <p:nvPicPr>
            <p:cNvPr id="32776" name="Picture 6" descr="L6341">
              <a:extLst>
                <a:ext uri="{FF2B5EF4-FFF2-40B4-BE49-F238E27FC236}">
                  <a16:creationId xmlns:a16="http://schemas.microsoft.com/office/drawing/2014/main" id="{8427F85D-6220-43F2-9D74-46C05CCB09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lum contrast="18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21"/>
              <a:ext cx="3138" cy="1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32777" name="Object 7">
              <a:extLst>
                <a:ext uri="{FF2B5EF4-FFF2-40B4-BE49-F238E27FC236}">
                  <a16:creationId xmlns:a16="http://schemas.microsoft.com/office/drawing/2014/main" id="{CD92B1EC-9C5A-4A14-9D0C-8E0622B222B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88" y="1472"/>
            <a:ext cx="2554" cy="1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79" name="Photo Editor Photo" r:id="rId7" imgW="3048426" imgH="1924319" progId="MSPhotoEd.3">
                    <p:embed/>
                  </p:oleObj>
                </mc:Choice>
                <mc:Fallback>
                  <p:oleObj name="Photo Editor Photo" r:id="rId7" imgW="3048426" imgH="1924319" progId="MSPhotoEd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8" y="1472"/>
                          <a:ext cx="2554" cy="16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7576" name="Object 8">
            <a:extLst>
              <a:ext uri="{FF2B5EF4-FFF2-40B4-BE49-F238E27FC236}">
                <a16:creationId xmlns:a16="http://schemas.microsoft.com/office/drawing/2014/main" id="{244697D4-E08B-452B-8C07-EF95DF3D2C6A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5003800" y="1082675"/>
          <a:ext cx="3816350" cy="274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0" name="Photo Editor Photo" r:id="rId9" imgW="2580952" imgH="1857143" progId="MSPhotoEd.3">
                  <p:embed/>
                </p:oleObj>
              </mc:Choice>
              <mc:Fallback>
                <p:oleObj name="Photo Editor Photo" r:id="rId9" imgW="2580952" imgH="1857143" progId="MSPhotoEd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1082675"/>
                        <a:ext cx="3816350" cy="274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7578" name="Picture 10" descr="Laťovka">
            <a:extLst>
              <a:ext uri="{FF2B5EF4-FFF2-40B4-BE49-F238E27FC236}">
                <a16:creationId xmlns:a16="http://schemas.microsoft.com/office/drawing/2014/main" id="{F27BB32A-D970-47EE-BB1D-96F0D5B0A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275" y="4005263"/>
            <a:ext cx="5292725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7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7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7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>
            <a:extLst>
              <a:ext uri="{FF2B5EF4-FFF2-40B4-BE49-F238E27FC236}">
                <a16:creationId xmlns:a16="http://schemas.microsoft.com/office/drawing/2014/main" id="{893E3A8A-DB95-4AAA-AC31-4FB3D5991B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39975" y="274638"/>
            <a:ext cx="63468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 Ostatní materiál </a:t>
            </a:r>
            <a:br>
              <a:rPr lang="cs-CZ" altLang="cs-CZ" sz="4000"/>
            </a:br>
            <a:r>
              <a:rPr lang="cs-CZ" altLang="cs-CZ" sz="4000"/>
              <a:t>pro bednění</a:t>
            </a:r>
          </a:p>
        </p:txBody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E4B34798-45E0-4623-AFDF-0DAF5B77E42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Kovové povrchy</a:t>
            </a:r>
          </a:p>
          <a:p>
            <a:pPr eaLnBrk="1" hangingPunct="1">
              <a:defRPr/>
            </a:pPr>
            <a:r>
              <a:rPr lang="cs-CZ" altLang="cs-CZ" sz="2800"/>
              <a:t>Papírové bednění</a:t>
            </a:r>
          </a:p>
          <a:p>
            <a:pPr eaLnBrk="1" hangingPunct="1">
              <a:defRPr/>
            </a:pPr>
            <a:r>
              <a:rPr lang="cs-CZ" altLang="cs-CZ" sz="2800"/>
              <a:t>Laminát</a:t>
            </a:r>
          </a:p>
          <a:p>
            <a:pPr eaLnBrk="1" hangingPunct="1">
              <a:defRPr/>
            </a:pPr>
            <a:r>
              <a:rPr lang="cs-CZ" altLang="cs-CZ" sz="2800"/>
              <a:t>Pogumovaný textil</a:t>
            </a:r>
          </a:p>
          <a:p>
            <a:pPr eaLnBrk="1" hangingPunct="1">
              <a:defRPr/>
            </a:pPr>
            <a:r>
              <a:rPr lang="cs-CZ" altLang="cs-CZ" sz="2800"/>
              <a:t>Plasty</a:t>
            </a:r>
          </a:p>
          <a:p>
            <a:pPr eaLnBrk="1" hangingPunct="1">
              <a:defRPr/>
            </a:pPr>
            <a:r>
              <a:rPr lang="cs-CZ" altLang="cs-CZ" sz="2800"/>
              <a:t>Betonové, sendvičové konstrukce ztraceného bednění</a:t>
            </a:r>
          </a:p>
        </p:txBody>
      </p:sp>
      <p:graphicFrame>
        <p:nvGraphicFramePr>
          <p:cNvPr id="34820" name="Object 4">
            <a:extLst>
              <a:ext uri="{FF2B5EF4-FFF2-40B4-BE49-F238E27FC236}">
                <a16:creationId xmlns:a16="http://schemas.microsoft.com/office/drawing/2014/main" id="{21105C8D-DB42-4E30-B339-6EE98F143B1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821" name="Picture 5" descr="foto_948">
            <a:extLst>
              <a:ext uri="{FF2B5EF4-FFF2-40B4-BE49-F238E27FC236}">
                <a16:creationId xmlns:a16="http://schemas.microsoft.com/office/drawing/2014/main" id="{A7C1FC65-2F70-4F7B-AAFB-84E1AC1E3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388" y="1341438"/>
            <a:ext cx="15621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6" descr="skb_1">
            <a:extLst>
              <a:ext uri="{FF2B5EF4-FFF2-40B4-BE49-F238E27FC236}">
                <a16:creationId xmlns:a16="http://schemas.microsoft.com/office/drawing/2014/main" id="{FE4E89F8-1316-44FD-B644-3B07C79A3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338" y="3429000"/>
            <a:ext cx="2106612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EA723C44-0032-4CBB-B848-FE89027A4C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71643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Matrice pro pohledové betony</a:t>
            </a:r>
          </a:p>
        </p:txBody>
      </p:sp>
      <p:sp>
        <p:nvSpPr>
          <p:cNvPr id="96264" name="Rectangle 8">
            <a:extLst>
              <a:ext uri="{FF2B5EF4-FFF2-40B4-BE49-F238E27FC236}">
                <a16:creationId xmlns:a16="http://schemas.microsoft.com/office/drawing/2014/main" id="{75DA5D49-E588-4A0B-8E74-C40A9E9D82C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619625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400" b="1"/>
              <a:t>Obecné požadavky na recepturu</a:t>
            </a:r>
            <a:r>
              <a:rPr lang="cs-CZ" altLang="cs-CZ" sz="2400"/>
              <a:t>:</a:t>
            </a:r>
            <a:br>
              <a:rPr lang="cs-CZ" altLang="cs-CZ" sz="2400"/>
            </a:br>
            <a:endParaRPr lang="cs-CZ" altLang="cs-CZ" sz="2400"/>
          </a:p>
          <a:p>
            <a:pPr eaLnBrk="1" hangingPunct="1">
              <a:defRPr/>
            </a:pPr>
            <a:r>
              <a:rPr lang="cs-CZ" altLang="cs-CZ" sz="2400"/>
              <a:t>řídká konzistence betonu </a:t>
            </a:r>
          </a:p>
          <a:p>
            <a:pPr eaLnBrk="1" hangingPunct="1">
              <a:defRPr/>
            </a:pPr>
            <a:r>
              <a:rPr lang="cs-CZ" altLang="cs-CZ" sz="2400"/>
              <a:t>kamenivo těžené, nikoliv drcené </a:t>
            </a:r>
          </a:p>
          <a:p>
            <a:pPr eaLnBrk="1" hangingPunct="1">
              <a:defRPr/>
            </a:pPr>
            <a:r>
              <a:rPr lang="cs-CZ" altLang="cs-CZ" sz="2400"/>
              <a:t>důkladné hutnění betonu po vrstvách </a:t>
            </a:r>
          </a:p>
          <a:p>
            <a:pPr eaLnBrk="1" hangingPunct="1">
              <a:defRPr/>
            </a:pPr>
            <a:r>
              <a:rPr lang="cs-CZ" altLang="cs-CZ" sz="2400"/>
              <a:t>dobré utěsnění spár bednění </a:t>
            </a:r>
          </a:p>
          <a:p>
            <a:pPr eaLnBrk="1" hangingPunct="1">
              <a:defRPr/>
            </a:pPr>
            <a:r>
              <a:rPr lang="cs-CZ" altLang="cs-CZ" sz="2400"/>
              <a:t>optimální doba pro odbedňování jsou 3 dny</a:t>
            </a:r>
          </a:p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36868" name="Picture 5" descr="2005-01-52-6">
            <a:extLst>
              <a:ext uri="{FF2B5EF4-FFF2-40B4-BE49-F238E27FC236}">
                <a16:creationId xmlns:a16="http://schemas.microsoft.com/office/drawing/2014/main" id="{FAC1E602-D10D-4EEA-8F45-249F8320C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3933825"/>
            <a:ext cx="3311525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7" descr="2005-01-52-7">
            <a:extLst>
              <a:ext uri="{FF2B5EF4-FFF2-40B4-BE49-F238E27FC236}">
                <a16:creationId xmlns:a16="http://schemas.microsoft.com/office/drawing/2014/main" id="{22370CB4-74D0-4CCF-921F-3BF273BB5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1263650"/>
            <a:ext cx="3311525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870" name="Object 11">
            <a:extLst>
              <a:ext uri="{FF2B5EF4-FFF2-40B4-BE49-F238E27FC236}">
                <a16:creationId xmlns:a16="http://schemas.microsoft.com/office/drawing/2014/main" id="{C26A5B24-79AC-46EF-A234-5713158715AF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1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B4A997B8-42A8-4FA5-ADA0-E5C458EA26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Systémové bednění </a:t>
            </a:r>
            <a:br>
              <a:rPr lang="cs-CZ" altLang="cs-CZ" sz="4000"/>
            </a:br>
            <a:r>
              <a:rPr lang="cs-CZ" altLang="cs-CZ" sz="2800"/>
              <a:t>dle zabedňované konstrukce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96143ACB-26DD-4C6F-8227-CF4594E449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773238"/>
            <a:ext cx="9144000" cy="547211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/>
              <a:t>Základových konstrukcí</a:t>
            </a:r>
            <a:r>
              <a:rPr lang="cs-CZ" altLang="cs-CZ" sz="2800"/>
              <a:t> : patek, pasů</a:t>
            </a:r>
          </a:p>
          <a:p>
            <a:pPr eaLnBrk="1" hangingPunct="1">
              <a:defRPr/>
            </a:pPr>
            <a:r>
              <a:rPr lang="cs-CZ" altLang="cs-CZ" sz="2800" b="1"/>
              <a:t>Svislých konstrukcí</a:t>
            </a:r>
            <a:r>
              <a:rPr lang="cs-CZ" altLang="cs-CZ" sz="2800"/>
              <a:t> stěn: rovných, kruhových, tvarovaných</a:t>
            </a:r>
          </a:p>
          <a:p>
            <a:pPr eaLnBrk="1" hangingPunct="1">
              <a:defRPr/>
            </a:pPr>
            <a:r>
              <a:rPr lang="cs-CZ" altLang="cs-CZ" sz="2800" b="1"/>
              <a:t>Vodorovných konstrukcí</a:t>
            </a:r>
            <a:r>
              <a:rPr lang="cs-CZ" altLang="cs-CZ" sz="2800"/>
              <a:t>  stropů: stropních desek běžných, stropů trámových a trámů či průvlaků</a:t>
            </a:r>
          </a:p>
          <a:p>
            <a:pPr eaLnBrk="1" hangingPunct="1">
              <a:defRPr/>
            </a:pPr>
            <a:r>
              <a:rPr lang="cs-CZ" altLang="cs-CZ" sz="2800"/>
              <a:t>Systémové bednění </a:t>
            </a:r>
            <a:r>
              <a:rPr lang="cs-CZ" altLang="cs-CZ" sz="2800" b="1"/>
              <a:t>sloupů a pilířů</a:t>
            </a:r>
          </a:p>
          <a:p>
            <a:pPr eaLnBrk="1" hangingPunct="1">
              <a:defRPr/>
            </a:pPr>
            <a:r>
              <a:rPr lang="cs-CZ" altLang="cs-CZ" sz="2800" b="1"/>
              <a:t>Speciální bednění</a:t>
            </a:r>
            <a:r>
              <a:rPr lang="cs-CZ" altLang="cs-CZ" sz="2800"/>
              <a:t> pro dopravní stavby – tunely, mosty, metro atp.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38916" name="Object 4">
            <a:extLst>
              <a:ext uri="{FF2B5EF4-FFF2-40B4-BE49-F238E27FC236}">
                <a16:creationId xmlns:a16="http://schemas.microsoft.com/office/drawing/2014/main" id="{8601388F-3DC0-44A7-9F39-F0E0AD9356D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>
            <a:extLst>
              <a:ext uri="{FF2B5EF4-FFF2-40B4-BE49-F238E27FC236}">
                <a16:creationId xmlns:a16="http://schemas.microsoft.com/office/drawing/2014/main" id="{2F392CB9-A2C4-4CF1-9F9E-495833AA4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Systémové bednění </a:t>
            </a:r>
            <a:br>
              <a:rPr lang="cs-CZ" altLang="cs-CZ" sz="4000"/>
            </a:br>
            <a:r>
              <a:rPr lang="cs-CZ" altLang="cs-CZ" sz="2800"/>
              <a:t>dle zabedňované konstrukce</a:t>
            </a:r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9419C904-2016-42B2-8543-9FBF4DC5A2D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932363" cy="31972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Systémy rámové: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Lehké (ruční manipulace) do 50kN/m</a:t>
            </a:r>
            <a:r>
              <a:rPr lang="cs-CZ" altLang="cs-CZ" sz="2800" baseline="30000"/>
              <a:t>2 </a:t>
            </a:r>
            <a:r>
              <a:rPr lang="cs-CZ" altLang="cs-CZ" sz="2800"/>
              <a:t>, tj 5t/m</a:t>
            </a:r>
            <a:r>
              <a:rPr lang="cs-CZ" altLang="cs-CZ" sz="2800" baseline="30000"/>
              <a:t>2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Montáž jeřábem 60-80 kN/m</a:t>
            </a:r>
            <a:r>
              <a:rPr lang="cs-CZ" altLang="cs-CZ" sz="2800" baseline="30000"/>
              <a:t>2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baseline="30000"/>
          </a:p>
        </p:txBody>
      </p:sp>
      <p:sp>
        <p:nvSpPr>
          <p:cNvPr id="208903" name="Rectangle 7">
            <a:extLst>
              <a:ext uri="{FF2B5EF4-FFF2-40B4-BE49-F238E27FC236}">
                <a16:creationId xmlns:a16="http://schemas.microsoft.com/office/drawing/2014/main" id="{B5AB3DEC-D590-4AE5-B825-389F77604FA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Systémy prvkové</a:t>
            </a:r>
          </a:p>
        </p:txBody>
      </p:sp>
      <p:graphicFrame>
        <p:nvGraphicFramePr>
          <p:cNvPr id="39941" name="Object 4">
            <a:extLst>
              <a:ext uri="{FF2B5EF4-FFF2-40B4-BE49-F238E27FC236}">
                <a16:creationId xmlns:a16="http://schemas.microsoft.com/office/drawing/2014/main" id="{BD9D5FDF-B4DC-4FDC-A24F-21610446BF78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0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942" name="Picture 6" descr="mini_index_obr1">
            <a:extLst>
              <a:ext uri="{FF2B5EF4-FFF2-40B4-BE49-F238E27FC236}">
                <a16:creationId xmlns:a16="http://schemas.microsoft.com/office/drawing/2014/main" id="{0ED28651-2A31-4768-876C-5C22F80F6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3500438"/>
            <a:ext cx="2568575" cy="314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8" descr="MECCANO">
            <a:extLst>
              <a:ext uri="{FF2B5EF4-FFF2-40B4-BE49-F238E27FC236}">
                <a16:creationId xmlns:a16="http://schemas.microsoft.com/office/drawing/2014/main" id="{C6DCD273-6498-4CDB-97B8-F56BB46C9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263" y="2133600"/>
            <a:ext cx="27527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AD2FD028-453A-4ABA-B777-6029193A96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>
                <a:hlinkClick r:id="rId4"/>
              </a:rPr>
              <a:t>www.doka.com</a:t>
            </a:r>
            <a:endParaRPr lang="cs-CZ" altLang="cs-CZ"/>
          </a:p>
        </p:txBody>
      </p:sp>
      <p:pic>
        <p:nvPicPr>
          <p:cNvPr id="41987" name="Picture 3">
            <a:extLst>
              <a:ext uri="{FF2B5EF4-FFF2-40B4-BE49-F238E27FC236}">
                <a16:creationId xmlns:a16="http://schemas.microsoft.com/office/drawing/2014/main" id="{1EF0C784-2D60-4DBD-8BFA-7D9B412514E2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288" y="1412875"/>
            <a:ext cx="8229600" cy="4533900"/>
          </a:xfrm>
        </p:spPr>
      </p:pic>
      <p:graphicFrame>
        <p:nvGraphicFramePr>
          <p:cNvPr id="41988" name="Object 4">
            <a:extLst>
              <a:ext uri="{FF2B5EF4-FFF2-40B4-BE49-F238E27FC236}">
                <a16:creationId xmlns:a16="http://schemas.microsoft.com/office/drawing/2014/main" id="{93087133-88E4-4B0A-AEF2-18AE05336BFC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7DF2AA3E-E8BA-464A-A6A5-9B633F7C11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www.peri.cz</a:t>
            </a:r>
          </a:p>
        </p:txBody>
      </p:sp>
      <p:pic>
        <p:nvPicPr>
          <p:cNvPr id="44035" name="Picture 3">
            <a:extLst>
              <a:ext uri="{FF2B5EF4-FFF2-40B4-BE49-F238E27FC236}">
                <a16:creationId xmlns:a16="http://schemas.microsoft.com/office/drawing/2014/main" id="{EC9474E6-4ACA-4558-B5B4-A7553664151D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8313" y="1412875"/>
            <a:ext cx="8229600" cy="4708525"/>
          </a:xfrm>
        </p:spPr>
      </p:pic>
      <p:graphicFrame>
        <p:nvGraphicFramePr>
          <p:cNvPr id="44036" name="Object 4">
            <a:extLst>
              <a:ext uri="{FF2B5EF4-FFF2-40B4-BE49-F238E27FC236}">
                <a16:creationId xmlns:a16="http://schemas.microsoft.com/office/drawing/2014/main" id="{DD610E15-75D9-40DB-A54F-47A935E1002C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5D6EC03A-253A-4695-97E0-44949E3306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pro základy systémové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930D200A-3822-4EFF-AF57-C63CD01AF1C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Bednění ŽB patek</a:t>
            </a:r>
          </a:p>
        </p:txBody>
      </p:sp>
      <p:graphicFrame>
        <p:nvGraphicFramePr>
          <p:cNvPr id="46084" name="Object 4">
            <a:extLst>
              <a:ext uri="{FF2B5EF4-FFF2-40B4-BE49-F238E27FC236}">
                <a16:creationId xmlns:a16="http://schemas.microsoft.com/office/drawing/2014/main" id="{99FEC62D-FFAE-4E18-89AD-BE404114DA0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085" name="Picture 6">
            <a:extLst>
              <a:ext uri="{FF2B5EF4-FFF2-40B4-BE49-F238E27FC236}">
                <a16:creationId xmlns:a16="http://schemas.microsoft.com/office/drawing/2014/main" id="{ABB9DF1F-F5EC-4043-B6D2-C20E16778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2066925"/>
            <a:ext cx="8497887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4CAE9B8C-3CC6-4902-B71F-4B6F3C499B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pro základy systémové</a:t>
            </a:r>
          </a:p>
        </p:txBody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0E9CA24A-9646-4F22-871E-E59F0F8AF13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Bednění ŽB pasů</a:t>
            </a:r>
          </a:p>
        </p:txBody>
      </p:sp>
      <p:graphicFrame>
        <p:nvGraphicFramePr>
          <p:cNvPr id="48132" name="Object 4">
            <a:extLst>
              <a:ext uri="{FF2B5EF4-FFF2-40B4-BE49-F238E27FC236}">
                <a16:creationId xmlns:a16="http://schemas.microsoft.com/office/drawing/2014/main" id="{D8EE3B9E-2D46-4895-873B-426B1E1A6086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4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33" name="Picture 7" descr="2005-01-52-3">
            <a:extLst>
              <a:ext uri="{FF2B5EF4-FFF2-40B4-BE49-F238E27FC236}">
                <a16:creationId xmlns:a16="http://schemas.microsoft.com/office/drawing/2014/main" id="{6A19B864-52B5-44B4-B21F-05E417B00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2051050"/>
            <a:ext cx="6767512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>
            <a:extLst>
              <a:ext uri="{FF2B5EF4-FFF2-40B4-BE49-F238E27FC236}">
                <a16:creationId xmlns:a16="http://schemas.microsoft.com/office/drawing/2014/main" id="{B3BA8270-1F96-4BC4-BC09-70E5742E91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pro základy systémové</a:t>
            </a:r>
          </a:p>
        </p:txBody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98FA2C57-BDF0-4F6F-BC1D-3180BFAA0D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Bednění ŽB pasů</a:t>
            </a:r>
          </a:p>
        </p:txBody>
      </p:sp>
      <p:graphicFrame>
        <p:nvGraphicFramePr>
          <p:cNvPr id="49156" name="Object 4">
            <a:extLst>
              <a:ext uri="{FF2B5EF4-FFF2-40B4-BE49-F238E27FC236}">
                <a16:creationId xmlns:a16="http://schemas.microsoft.com/office/drawing/2014/main" id="{A6F577B9-40F9-4323-8A37-B99F628CAF06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157" name="Picture 7" descr="ref_06_01">
            <a:extLst>
              <a:ext uri="{FF2B5EF4-FFF2-40B4-BE49-F238E27FC236}">
                <a16:creationId xmlns:a16="http://schemas.microsoft.com/office/drawing/2014/main" id="{4C6C1FB3-9F67-4295-BC0F-A1063FEE9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9363" y="2135188"/>
            <a:ext cx="6624637" cy="472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8" descr="46">
            <a:extLst>
              <a:ext uri="{FF2B5EF4-FFF2-40B4-BE49-F238E27FC236}">
                <a16:creationId xmlns:a16="http://schemas.microsoft.com/office/drawing/2014/main" id="{B3CE96EB-C124-4C2D-8584-54560C2F4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3352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DADABD8B-2B9D-4B34-B47B-65353B19F1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pro základy </a:t>
            </a:r>
            <a:br>
              <a:rPr lang="cs-CZ" altLang="cs-CZ" sz="4000"/>
            </a:br>
            <a:r>
              <a:rPr lang="cs-CZ" altLang="cs-CZ" sz="4000"/>
              <a:t>prefa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E607C0FA-403F-4E19-8513-2C506010A79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Ztracené bednění pro základové pasy – prefa dílce vylévané betonem</a:t>
            </a:r>
          </a:p>
        </p:txBody>
      </p:sp>
      <p:graphicFrame>
        <p:nvGraphicFramePr>
          <p:cNvPr id="51204" name="Object 4">
            <a:extLst>
              <a:ext uri="{FF2B5EF4-FFF2-40B4-BE49-F238E27FC236}">
                <a16:creationId xmlns:a16="http://schemas.microsoft.com/office/drawing/2014/main" id="{9A5F3C53-57CF-41CF-BE79-7C597FA219E6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5" name="Picture 6" descr="DSCN8753">
            <a:extLst>
              <a:ext uri="{FF2B5EF4-FFF2-40B4-BE49-F238E27FC236}">
                <a16:creationId xmlns:a16="http://schemas.microsoft.com/office/drawing/2014/main" id="{BEA6BCE3-693C-46CF-8FDB-828F4889D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813" y="2492375"/>
            <a:ext cx="5545137" cy="41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>
            <a:extLst>
              <a:ext uri="{FF2B5EF4-FFF2-40B4-BE49-F238E27FC236}">
                <a16:creationId xmlns:a16="http://schemas.microsoft.com/office/drawing/2014/main" id="{707826EC-AD0D-419F-B4F1-56FAA869DA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pro základy </a:t>
            </a:r>
            <a:br>
              <a:rPr lang="cs-CZ" altLang="cs-CZ" sz="4000"/>
            </a:br>
            <a:r>
              <a:rPr lang="cs-CZ" altLang="cs-CZ" sz="4000"/>
              <a:t>prefa</a:t>
            </a:r>
          </a:p>
        </p:txBody>
      </p:sp>
      <p:sp>
        <p:nvSpPr>
          <p:cNvPr id="204803" name="Rectangle 3">
            <a:extLst>
              <a:ext uri="{FF2B5EF4-FFF2-40B4-BE49-F238E27FC236}">
                <a16:creationId xmlns:a16="http://schemas.microsoft.com/office/drawing/2014/main" id="{345E10B3-3E12-4092-8F89-C50172B70C3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Ztracené bednění pro základové pasy – prefa dílce vylévané betonem - BEST</a:t>
            </a:r>
          </a:p>
        </p:txBody>
      </p:sp>
      <p:graphicFrame>
        <p:nvGraphicFramePr>
          <p:cNvPr id="53252" name="Object 4">
            <a:extLst>
              <a:ext uri="{FF2B5EF4-FFF2-40B4-BE49-F238E27FC236}">
                <a16:creationId xmlns:a16="http://schemas.microsoft.com/office/drawing/2014/main" id="{C6274992-02D0-410E-8729-F21DD72221EB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395288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10" name="Rectangle 10">
            <a:extLst>
              <a:ext uri="{FF2B5EF4-FFF2-40B4-BE49-F238E27FC236}">
                <a16:creationId xmlns:a16="http://schemas.microsoft.com/office/drawing/2014/main" id="{953F7BBE-CBDD-47D4-9E8E-1164A9800D05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53254" name="Picture 7" descr="BEST - ZTRACENÉ BEDNĚNÍ 20, 30, 40:">
            <a:extLst>
              <a:ext uri="{FF2B5EF4-FFF2-40B4-BE49-F238E27FC236}">
                <a16:creationId xmlns:a16="http://schemas.microsoft.com/office/drawing/2014/main" id="{563D3F08-1CF9-47CA-89FF-0DAD54511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716338"/>
            <a:ext cx="561657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5" name="Picture 9" descr="BEST - ZTRACENÉ BEDNĚNÍ 20, 30, 40:">
            <a:extLst>
              <a:ext uri="{FF2B5EF4-FFF2-40B4-BE49-F238E27FC236}">
                <a16:creationId xmlns:a16="http://schemas.microsoft.com/office/drawing/2014/main" id="{6FFE2A74-9B20-4FD4-AA97-25AD96E38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22913" y="1052513"/>
            <a:ext cx="3621087" cy="580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AB611856-B415-473D-9BDD-FC424640A9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pro základy </a:t>
            </a:r>
            <a:br>
              <a:rPr lang="cs-CZ" altLang="cs-CZ" sz="4000"/>
            </a:br>
            <a:r>
              <a:rPr lang="cs-CZ" altLang="cs-CZ" sz="4000"/>
              <a:t>prefa</a:t>
            </a:r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E81D8F64-3F55-4D8E-BB6B-47F8784BC65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Ztracené bednění pro mostní stavby</a:t>
            </a:r>
          </a:p>
        </p:txBody>
      </p:sp>
      <p:graphicFrame>
        <p:nvGraphicFramePr>
          <p:cNvPr id="55300" name="Object 4">
            <a:extLst>
              <a:ext uri="{FF2B5EF4-FFF2-40B4-BE49-F238E27FC236}">
                <a16:creationId xmlns:a16="http://schemas.microsoft.com/office/drawing/2014/main" id="{0BCD90D4-4FC5-4850-8639-DEFF185A7F87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395288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4261" name="Rectangle 5">
            <a:extLst>
              <a:ext uri="{FF2B5EF4-FFF2-40B4-BE49-F238E27FC236}">
                <a16:creationId xmlns:a16="http://schemas.microsoft.com/office/drawing/2014/main" id="{773A6B2D-A10F-4BBD-B352-70242B84F82A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55302" name="Picture 9" descr="sep_02">
            <a:extLst>
              <a:ext uri="{FF2B5EF4-FFF2-40B4-BE49-F238E27FC236}">
                <a16:creationId xmlns:a16="http://schemas.microsoft.com/office/drawing/2014/main" id="{77163DB0-0A67-4D17-A343-7D007EDAB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2112963"/>
            <a:ext cx="6337300" cy="474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174B9BAC-73C9-4134-BB67-8CBFD56193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pro základy </a:t>
            </a:r>
            <a:br>
              <a:rPr lang="cs-CZ" altLang="cs-CZ" sz="4000"/>
            </a:br>
            <a:r>
              <a:rPr lang="cs-CZ" altLang="cs-CZ" sz="4000"/>
              <a:t>tradiční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CC3BD923-C3D3-4713-9804-6C7D79FFF1A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96975"/>
            <a:ext cx="4495800" cy="49371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základové pasy – tradiční bednění z řeziva</a:t>
            </a:r>
          </a:p>
        </p:txBody>
      </p:sp>
      <p:graphicFrame>
        <p:nvGraphicFramePr>
          <p:cNvPr id="57348" name="Object 4">
            <a:extLst>
              <a:ext uri="{FF2B5EF4-FFF2-40B4-BE49-F238E27FC236}">
                <a16:creationId xmlns:a16="http://schemas.microsoft.com/office/drawing/2014/main" id="{1368B632-7272-4B99-B143-EC7CAEF8D97C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5857875" y="2281238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2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75" y="2281238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49" name="Picture 6" descr="P1010353">
            <a:extLst>
              <a:ext uri="{FF2B5EF4-FFF2-40B4-BE49-F238E27FC236}">
                <a16:creationId xmlns:a16="http://schemas.microsoft.com/office/drawing/2014/main" id="{12386EE8-D239-47E4-B708-63ED2A201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5488" y="1557338"/>
            <a:ext cx="4608512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0" name="Picture 7" descr="P1010344">
            <a:extLst>
              <a:ext uri="{FF2B5EF4-FFF2-40B4-BE49-F238E27FC236}">
                <a16:creationId xmlns:a16="http://schemas.microsoft.com/office/drawing/2014/main" id="{D8882202-2FC1-4508-8573-9D720735E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11425"/>
            <a:ext cx="5724525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7351" name="Object 8">
            <a:extLst>
              <a:ext uri="{FF2B5EF4-FFF2-40B4-BE49-F238E27FC236}">
                <a16:creationId xmlns:a16="http://schemas.microsoft.com/office/drawing/2014/main" id="{63FEAED0-0A8A-4E60-8615-4BD0AE713237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53" name="Obrázek" r:id="rId7" imgW="1619187" imgH="827821" progId="Word.Picture.8">
                  <p:embed/>
                </p:oleObj>
              </mc:Choice>
              <mc:Fallback>
                <p:oleObj name="Obrázek" r:id="rId7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F290BE67-5CAD-43F3-ACBD-C90DDBFA8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Systémové bednění stěn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E925E5D8-CFDF-411C-B702-A04EA34146D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3708400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Rámové bednění firmy Doka :</a:t>
            </a:r>
          </a:p>
          <a:p>
            <a:pPr eaLnBrk="1" hangingPunct="1">
              <a:defRPr/>
            </a:pPr>
            <a:r>
              <a:rPr lang="cs-CZ" altLang="cs-CZ" sz="2800"/>
              <a:t>Framax  pro větší stavby – jeřábová technologie </a:t>
            </a:r>
          </a:p>
          <a:p>
            <a:pPr eaLnBrk="1" hangingPunct="1">
              <a:defRPr/>
            </a:pPr>
            <a:r>
              <a:rPr lang="cs-CZ" altLang="cs-CZ" sz="2800"/>
              <a:t>Frami – pro menší stavby – ruční manipulace</a:t>
            </a:r>
          </a:p>
        </p:txBody>
      </p:sp>
      <p:graphicFrame>
        <p:nvGraphicFramePr>
          <p:cNvPr id="58372" name="Object 4">
            <a:extLst>
              <a:ext uri="{FF2B5EF4-FFF2-40B4-BE49-F238E27FC236}">
                <a16:creationId xmlns:a16="http://schemas.microsoft.com/office/drawing/2014/main" id="{1F20F10D-96AC-45C4-ABFC-417FC4B0ED7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3" name="Picture 6" descr="Wohnhausanlage Bischofshofen">
            <a:hlinkClick r:id="rId5"/>
            <a:extLst>
              <a:ext uri="{FF2B5EF4-FFF2-40B4-BE49-F238E27FC236}">
                <a16:creationId xmlns:a16="http://schemas.microsoft.com/office/drawing/2014/main" id="{3901C2A2-B590-44CF-8D36-21C5B200F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1196975"/>
            <a:ext cx="3744912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4" name="Picture 8" descr="3_165x124">
            <a:hlinkClick r:id="rId7"/>
            <a:extLst>
              <a:ext uri="{FF2B5EF4-FFF2-40B4-BE49-F238E27FC236}">
                <a16:creationId xmlns:a16="http://schemas.microsoft.com/office/drawing/2014/main" id="{0799F4AA-DCA7-418C-8B6E-C78DB1EA5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4041775"/>
            <a:ext cx="3744913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9" name="Rectangle 7">
            <a:extLst>
              <a:ext uri="{FF2B5EF4-FFF2-40B4-BE49-F238E27FC236}">
                <a16:creationId xmlns:a16="http://schemas.microsoft.com/office/drawing/2014/main" id="{142CA5E5-C7F8-4725-879E-E82B229F4C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Systémové bednění stěn</a:t>
            </a:r>
          </a:p>
        </p:txBody>
      </p:sp>
      <p:pic>
        <p:nvPicPr>
          <p:cNvPr id="59395" name="Picture 5" descr="start_peri_brannenburg">
            <a:extLst>
              <a:ext uri="{FF2B5EF4-FFF2-40B4-BE49-F238E27FC236}">
                <a16:creationId xmlns:a16="http://schemas.microsoft.com/office/drawing/2014/main" id="{7AE77D5C-71C4-431C-BB7F-5ABC92332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341438"/>
            <a:ext cx="8640763" cy="534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9396" name="Object 8">
            <a:extLst>
              <a:ext uri="{FF2B5EF4-FFF2-40B4-BE49-F238E27FC236}">
                <a16:creationId xmlns:a16="http://schemas.microsoft.com/office/drawing/2014/main" id="{EFD246C4-3118-40C1-AE21-D3A608D4FDF5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1135B6F4-EF10-4F4C-BDE7-CDCBA59120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Systémové bednění stěn</a:t>
            </a:r>
          </a:p>
        </p:txBody>
      </p:sp>
      <p:graphicFrame>
        <p:nvGraphicFramePr>
          <p:cNvPr id="60419" name="Object 4">
            <a:extLst>
              <a:ext uri="{FF2B5EF4-FFF2-40B4-BE49-F238E27FC236}">
                <a16:creationId xmlns:a16="http://schemas.microsoft.com/office/drawing/2014/main" id="{BF8AB858-2741-45A7-9DCC-0FC20E68FB7C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1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0420" name="Picture 6" descr="ref_02_08">
            <a:extLst>
              <a:ext uri="{FF2B5EF4-FFF2-40B4-BE49-F238E27FC236}">
                <a16:creationId xmlns:a16="http://schemas.microsoft.com/office/drawing/2014/main" id="{C105E319-017A-46E3-A84D-B857B7367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1347788"/>
            <a:ext cx="7345363" cy="551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719FCD2F-9DEF-40FE-ABA3-023A8D2305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Systémové bednění stěn</a:t>
            </a:r>
          </a:p>
        </p:txBody>
      </p:sp>
      <p:graphicFrame>
        <p:nvGraphicFramePr>
          <p:cNvPr id="62467" name="Object 3">
            <a:extLst>
              <a:ext uri="{FF2B5EF4-FFF2-40B4-BE49-F238E27FC236}">
                <a16:creationId xmlns:a16="http://schemas.microsoft.com/office/drawing/2014/main" id="{B1D30263-A110-4117-86A7-D1D659D619F8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468" name="Picture 6" descr="ref_03_03">
            <a:extLst>
              <a:ext uri="{FF2B5EF4-FFF2-40B4-BE49-F238E27FC236}">
                <a16:creationId xmlns:a16="http://schemas.microsoft.com/office/drawing/2014/main" id="{DC5F3681-FC96-4AAE-AD20-EEFB520CE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088" y="1557338"/>
            <a:ext cx="7415212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D979BC5D-C2C6-4D0E-8343-EAEA86D77C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Systémové bednění stěn</a:t>
            </a:r>
            <a:br>
              <a:rPr lang="cs-CZ" altLang="cs-CZ" sz="4000"/>
            </a:br>
            <a:r>
              <a:rPr lang="cs-CZ" altLang="cs-CZ" sz="3200"/>
              <a:t>bednění  oboustranné a jednostranné </a:t>
            </a:r>
          </a:p>
        </p:txBody>
      </p:sp>
      <p:sp>
        <p:nvSpPr>
          <p:cNvPr id="227344" name="Rectangle 16">
            <a:extLst>
              <a:ext uri="{FF2B5EF4-FFF2-40B4-BE49-F238E27FC236}">
                <a16:creationId xmlns:a16="http://schemas.microsoft.com/office/drawing/2014/main" id="{2F76C206-F8D4-46D1-B83E-50B9103E5C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Oboustranné –sepnutí</a:t>
            </a:r>
          </a:p>
          <a:p>
            <a:pPr eaLnBrk="1" hangingPunct="1">
              <a:defRPr/>
            </a:pPr>
            <a:r>
              <a:rPr lang="cs-CZ" altLang="cs-CZ" sz="2800" i="1"/>
              <a:t>jednodušší</a:t>
            </a:r>
          </a:p>
        </p:txBody>
      </p:sp>
      <p:sp>
        <p:nvSpPr>
          <p:cNvPr id="227345" name="Rectangle 17">
            <a:extLst>
              <a:ext uri="{FF2B5EF4-FFF2-40B4-BE49-F238E27FC236}">
                <a16:creationId xmlns:a16="http://schemas.microsoft.com/office/drawing/2014/main" id="{FE2F97F5-07DB-4AF9-A540-5F23C8DFA62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779838" y="1600200"/>
            <a:ext cx="4906962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Jednostranné –           opření a ukotvení</a:t>
            </a:r>
          </a:p>
          <a:p>
            <a:pPr eaLnBrk="1" hangingPunct="1">
              <a:defRPr/>
            </a:pPr>
            <a:r>
              <a:rPr lang="cs-CZ" altLang="cs-CZ" sz="2800" i="1"/>
              <a:t>složitější</a:t>
            </a:r>
          </a:p>
        </p:txBody>
      </p:sp>
      <p:graphicFrame>
        <p:nvGraphicFramePr>
          <p:cNvPr id="64517" name="Object 3">
            <a:extLst>
              <a:ext uri="{FF2B5EF4-FFF2-40B4-BE49-F238E27FC236}">
                <a16:creationId xmlns:a16="http://schemas.microsoft.com/office/drawing/2014/main" id="{E194194C-FFB1-490D-80C2-9BDEF723D711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0" y="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40" name="Object 12">
            <a:extLst>
              <a:ext uri="{FF2B5EF4-FFF2-40B4-BE49-F238E27FC236}">
                <a16:creationId xmlns:a16="http://schemas.microsoft.com/office/drawing/2014/main" id="{E42F0C41-BE94-485F-99A1-BBE938BB1B19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2362200" y="2349500"/>
          <a:ext cx="1951038" cy="367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7" name="Photo Editor Photo" r:id="rId6" imgW="1095528" imgH="2142857" progId="MSPhotoEd.3">
                  <p:embed/>
                </p:oleObj>
              </mc:Choice>
              <mc:Fallback>
                <p:oleObj name="Photo Editor Photo" r:id="rId6" imgW="1095528" imgH="2142857" progId="MSPhotoEd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349500"/>
                        <a:ext cx="1951038" cy="3671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39" name="Rectangle 11">
            <a:extLst>
              <a:ext uri="{FF2B5EF4-FFF2-40B4-BE49-F238E27FC236}">
                <a16:creationId xmlns:a16="http://schemas.microsoft.com/office/drawing/2014/main" id="{84B5F6D6-ADE5-44EB-8E8E-8FC593A690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3284538"/>
            <a:ext cx="717550" cy="26479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48627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cs-CZ"/>
          </a:p>
        </p:txBody>
      </p:sp>
      <p:graphicFrame>
        <p:nvGraphicFramePr>
          <p:cNvPr id="227342" name="Object 14">
            <a:extLst>
              <a:ext uri="{FF2B5EF4-FFF2-40B4-BE49-F238E27FC236}">
                <a16:creationId xmlns:a16="http://schemas.microsoft.com/office/drawing/2014/main" id="{3228F7EA-60C4-453B-ABA1-7A8156A8D65C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0" y="3068638"/>
          <a:ext cx="2051050" cy="309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8" name="Photo Editor Photo" r:id="rId8" imgW="1019048" imgH="1809524" progId="MSPhotoEd.3">
                  <p:embed/>
                </p:oleObj>
              </mc:Choice>
              <mc:Fallback>
                <p:oleObj name="Photo Editor Photo" r:id="rId8" imgW="1019048" imgH="1809524" progId="MSPhotoEd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contras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068638"/>
                        <a:ext cx="2051050" cy="309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346" name="Object 18">
            <a:extLst>
              <a:ext uri="{FF2B5EF4-FFF2-40B4-BE49-F238E27FC236}">
                <a16:creationId xmlns:a16="http://schemas.microsoft.com/office/drawing/2014/main" id="{3815820A-FDC0-4D27-AB1F-860ABCCAA1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1500" y="2349500"/>
          <a:ext cx="1928813" cy="3929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9" name="Photo Editor Photo" r:id="rId10" imgW="1057423" imgH="2152951" progId="MSPhotoEd.3">
                  <p:embed/>
                </p:oleObj>
              </mc:Choice>
              <mc:Fallback>
                <p:oleObj name="Photo Editor Photo" r:id="rId10" imgW="1057423" imgH="2152951" progId="MSPhotoEd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2349500"/>
                        <a:ext cx="1928813" cy="3929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7347" name="Rectangle 19">
            <a:extLst>
              <a:ext uri="{FF2B5EF4-FFF2-40B4-BE49-F238E27FC236}">
                <a16:creationId xmlns:a16="http://schemas.microsoft.com/office/drawing/2014/main" id="{21361CC7-DCC8-4F08-8279-13089EF145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1725" y="3500438"/>
            <a:ext cx="717550" cy="2663825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48627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cs-CZ"/>
          </a:p>
        </p:txBody>
      </p:sp>
      <p:sp>
        <p:nvSpPr>
          <p:cNvPr id="227348" name="Rectangle 20">
            <a:extLst>
              <a:ext uri="{FF2B5EF4-FFF2-40B4-BE49-F238E27FC236}">
                <a16:creationId xmlns:a16="http://schemas.microsoft.com/office/drawing/2014/main" id="{EC9EFBFE-EEFC-4052-9D9A-6A16E2ACF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1013" y="2636838"/>
            <a:ext cx="581025" cy="3548062"/>
          </a:xfrm>
          <a:prstGeom prst="rect">
            <a:avLst/>
          </a:prstGeom>
          <a:gradFill rotWithShape="0">
            <a:gsLst>
              <a:gs pos="0">
                <a:srgbClr val="996633"/>
              </a:gs>
              <a:gs pos="100000">
                <a:srgbClr val="CC990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27350" name="AutoShape 22">
            <a:extLst>
              <a:ext uri="{FF2B5EF4-FFF2-40B4-BE49-F238E27FC236}">
                <a16:creationId xmlns:a16="http://schemas.microsoft.com/office/drawing/2014/main" id="{CF07B8CC-24D2-4F34-A2C3-6726B1039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4149725"/>
            <a:ext cx="760412" cy="635000"/>
          </a:xfrm>
          <a:prstGeom prst="leftRightArrow">
            <a:avLst>
              <a:gd name="adj1" fmla="val 45500"/>
              <a:gd name="adj2" fmla="val 38387"/>
            </a:avLst>
          </a:prstGeom>
          <a:gradFill rotWithShape="0">
            <a:gsLst>
              <a:gs pos="0">
                <a:srgbClr val="FF0000"/>
              </a:gs>
              <a:gs pos="50000">
                <a:srgbClr val="FFFF00"/>
              </a:gs>
              <a:gs pos="100000">
                <a:srgbClr val="FF00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27351" name="AutoShape 23">
            <a:extLst>
              <a:ext uri="{FF2B5EF4-FFF2-40B4-BE49-F238E27FC236}">
                <a16:creationId xmlns:a16="http://schemas.microsoft.com/office/drawing/2014/main" id="{6F092C06-E291-4556-A27D-48ADD41300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0288" y="3716338"/>
            <a:ext cx="704850" cy="635000"/>
          </a:xfrm>
          <a:prstGeom prst="leftArrow">
            <a:avLst>
              <a:gd name="adj1" fmla="val 37000"/>
              <a:gd name="adj2" fmla="val 45248"/>
            </a:avLst>
          </a:prstGeom>
          <a:gradFill rotWithShape="0">
            <a:gsLst>
              <a:gs pos="0">
                <a:srgbClr val="FF0000"/>
              </a:gs>
              <a:gs pos="100000">
                <a:srgbClr val="FFFF00"/>
              </a:gs>
            </a:gsLst>
            <a:lin ang="0" scaled="1"/>
          </a:gra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7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22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2273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8CA90784-63E6-489B-B19F-156991C152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0"/>
            <a:ext cx="7451725" cy="90805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Bednění jednostranné</a:t>
            </a:r>
          </a:p>
        </p:txBody>
      </p:sp>
      <p:graphicFrame>
        <p:nvGraphicFramePr>
          <p:cNvPr id="66563" name="Object 5">
            <a:extLst>
              <a:ext uri="{FF2B5EF4-FFF2-40B4-BE49-F238E27FC236}">
                <a16:creationId xmlns:a16="http://schemas.microsoft.com/office/drawing/2014/main" id="{A4E9ADB7-6685-4069-9002-ADD0785A6692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564" name="Picture 7" descr="jednostranne_1">
            <a:extLst>
              <a:ext uri="{FF2B5EF4-FFF2-40B4-BE49-F238E27FC236}">
                <a16:creationId xmlns:a16="http://schemas.microsoft.com/office/drawing/2014/main" id="{7E89F22F-9A90-4554-9E19-F7D333772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1047750"/>
            <a:ext cx="5438775" cy="581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9144" name="Picture 8" descr="1488g-ku">
            <a:extLst>
              <a:ext uri="{FF2B5EF4-FFF2-40B4-BE49-F238E27FC236}">
                <a16:creationId xmlns:a16="http://schemas.microsoft.com/office/drawing/2014/main" id="{09A30929-3A09-48CE-8406-D5C180D36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27163"/>
            <a:ext cx="4356100" cy="2967037"/>
          </a:xfrm>
          <a:prstGeom prst="rect">
            <a:avLst/>
          </a:prstGeom>
          <a:noFill/>
          <a:ln w="9525">
            <a:solidFill>
              <a:srgbClr val="CC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9" name="Rectangle 5">
            <a:extLst>
              <a:ext uri="{FF2B5EF4-FFF2-40B4-BE49-F238E27FC236}">
                <a16:creationId xmlns:a16="http://schemas.microsoft.com/office/drawing/2014/main" id="{094D61EC-3482-412C-83C8-EFE9908C4E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274638"/>
            <a:ext cx="74517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Ztracené bednění pro stěny</a:t>
            </a:r>
            <a:br>
              <a:rPr lang="cs-CZ" altLang="cs-CZ" sz="4000"/>
            </a:br>
            <a:endParaRPr lang="cs-CZ" altLang="cs-CZ" sz="4000"/>
          </a:p>
        </p:txBody>
      </p:sp>
      <p:pic>
        <p:nvPicPr>
          <p:cNvPr id="68611" name="Picture 4">
            <a:extLst>
              <a:ext uri="{FF2B5EF4-FFF2-40B4-BE49-F238E27FC236}">
                <a16:creationId xmlns:a16="http://schemas.microsoft.com/office/drawing/2014/main" id="{12688055-0AD0-466B-BFCC-1D5CBF0A6B5F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250" y="765175"/>
            <a:ext cx="4937125" cy="6696075"/>
          </a:xfrm>
          <a:noFill/>
        </p:spPr>
      </p:pic>
      <p:sp>
        <p:nvSpPr>
          <p:cNvPr id="123910" name="Rectangle 6">
            <a:extLst>
              <a:ext uri="{FF2B5EF4-FFF2-40B4-BE49-F238E27FC236}">
                <a16:creationId xmlns:a16="http://schemas.microsoft.com/office/drawing/2014/main" id="{9E9A527F-456A-4BDA-B287-769EDC70CD23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542088" y="2133600"/>
            <a:ext cx="2601912" cy="40005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VELOX</a:t>
            </a:r>
          </a:p>
        </p:txBody>
      </p:sp>
      <p:pic>
        <p:nvPicPr>
          <p:cNvPr id="68613" name="Picture 7" descr="P1010207">
            <a:extLst>
              <a:ext uri="{FF2B5EF4-FFF2-40B4-BE49-F238E27FC236}">
                <a16:creationId xmlns:a16="http://schemas.microsoft.com/office/drawing/2014/main" id="{0F8540D7-0C1D-4A28-8614-CA115DB75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2924175"/>
            <a:ext cx="4427537" cy="332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8614" name="Object 8">
            <a:extLst>
              <a:ext uri="{FF2B5EF4-FFF2-40B4-BE49-F238E27FC236}">
                <a16:creationId xmlns:a16="http://schemas.microsoft.com/office/drawing/2014/main" id="{4DE49A3C-AC53-4D62-A6CE-D6A6214B3699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5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A9A02E96-3997-478F-B57B-A5FB0EB3B0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274638"/>
            <a:ext cx="74517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Realizace ŽB stěny Rezidence Semiramis – dřevěné bednění</a:t>
            </a:r>
          </a:p>
        </p:txBody>
      </p:sp>
      <p:pic>
        <p:nvPicPr>
          <p:cNvPr id="130052" name="Picture 4" descr="picture">
            <a:extLst>
              <a:ext uri="{FF2B5EF4-FFF2-40B4-BE49-F238E27FC236}">
                <a16:creationId xmlns:a16="http://schemas.microsoft.com/office/drawing/2014/main" id="{6993E922-EA4A-4ECC-A219-D5B2220EB521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08175" y="1430338"/>
            <a:ext cx="7235825" cy="5427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0053" name="Picture 5" descr="picture3">
            <a:extLst>
              <a:ext uri="{FF2B5EF4-FFF2-40B4-BE49-F238E27FC236}">
                <a16:creationId xmlns:a16="http://schemas.microsoft.com/office/drawing/2014/main" id="{9FA38ED7-0113-4D65-80A9-E8E47200B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4356100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9637" name="Object 6">
            <a:extLst>
              <a:ext uri="{FF2B5EF4-FFF2-40B4-BE49-F238E27FC236}">
                <a16:creationId xmlns:a16="http://schemas.microsoft.com/office/drawing/2014/main" id="{A1571B42-B617-4D5F-ACE0-62F1AAFCA0BA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8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0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7A26583-374E-4E7B-86A5-5561BDBCB9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274638"/>
            <a:ext cx="71389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vodorovných konstrukcí</a:t>
            </a:r>
          </a:p>
        </p:txBody>
      </p:sp>
      <p:pic>
        <p:nvPicPr>
          <p:cNvPr id="70659" name="Picture 3" descr="pstul">
            <a:extLst>
              <a:ext uri="{FF2B5EF4-FFF2-40B4-BE49-F238E27FC236}">
                <a16:creationId xmlns:a16="http://schemas.microsoft.com/office/drawing/2014/main" id="{E4666A53-2DCE-4B42-A379-603D3EEC6ED8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133600"/>
            <a:ext cx="4572000" cy="3773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70660" name="Object 4">
            <a:extLst>
              <a:ext uri="{FF2B5EF4-FFF2-40B4-BE49-F238E27FC236}">
                <a16:creationId xmlns:a16="http://schemas.microsoft.com/office/drawing/2014/main" id="{1A55E20E-8184-490A-8925-3154D943B06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6" name="Picture 6" descr="picture6">
            <a:extLst>
              <a:ext uri="{FF2B5EF4-FFF2-40B4-BE49-F238E27FC236}">
                <a16:creationId xmlns:a16="http://schemas.microsoft.com/office/drawing/2014/main" id="{AA1776DE-CCD7-451C-8561-C44D6731A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133600"/>
            <a:ext cx="4572000" cy="376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1D258F6B-954C-4A8B-B94B-8A5F294CBF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274638"/>
            <a:ext cx="71389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vodorovných konstrukcí</a:t>
            </a:r>
          </a:p>
        </p:txBody>
      </p:sp>
      <p:graphicFrame>
        <p:nvGraphicFramePr>
          <p:cNvPr id="71683" name="Object 4">
            <a:extLst>
              <a:ext uri="{FF2B5EF4-FFF2-40B4-BE49-F238E27FC236}">
                <a16:creationId xmlns:a16="http://schemas.microsoft.com/office/drawing/2014/main" id="{0CD0743F-97F0-496B-83B3-41DF6C0AF4C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6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4" name="Rectangle 6">
            <a:extLst>
              <a:ext uri="{FF2B5EF4-FFF2-40B4-BE49-F238E27FC236}">
                <a16:creationId xmlns:a16="http://schemas.microsoft.com/office/drawing/2014/main" id="{619174B3-4D16-4990-84E8-A590B9B9FD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800"/>
          </a:p>
        </p:txBody>
      </p:sp>
      <p:pic>
        <p:nvPicPr>
          <p:cNvPr id="71685" name="Picture 8" descr="ref_07_03">
            <a:extLst>
              <a:ext uri="{FF2B5EF4-FFF2-40B4-BE49-F238E27FC236}">
                <a16:creationId xmlns:a16="http://schemas.microsoft.com/office/drawing/2014/main" id="{C228AB42-5B6D-42C5-B7EB-176BC681C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1450975"/>
            <a:ext cx="7920037" cy="540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2718668A-1518-4446-B557-093E7A41C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6491287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– druhy: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15038E4-CE0B-4EF9-BFF0-396E24F1BC5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5257800"/>
          </a:xfrm>
        </p:spPr>
        <p:txBody>
          <a:bodyPr/>
          <a:lstStyle/>
          <a:p>
            <a:pPr eaLnBrk="1" hangingPunct="1"/>
            <a:r>
              <a:rPr lang="cs-CZ" altLang="cs-CZ" sz="2800" b="1">
                <a:solidFill>
                  <a:srgbClr val="CC3300"/>
                </a:solidFill>
                <a:effectLst/>
              </a:rPr>
              <a:t> </a:t>
            </a:r>
            <a:r>
              <a:rPr lang="cs-CZ" altLang="cs-CZ" sz="3600" b="1">
                <a:effectLst/>
              </a:rPr>
              <a:t>Čtyřprvkový systém</a:t>
            </a:r>
          </a:p>
          <a:p>
            <a:pPr eaLnBrk="1" hangingPunct="1"/>
            <a:r>
              <a:rPr lang="cs-CZ" altLang="cs-CZ" sz="3600" b="1">
                <a:effectLst/>
              </a:rPr>
              <a:t> Tříprvkový systém</a:t>
            </a:r>
          </a:p>
          <a:p>
            <a:pPr eaLnBrk="1" hangingPunct="1"/>
            <a:r>
              <a:rPr lang="cs-CZ" altLang="cs-CZ" sz="3600" b="1">
                <a:effectLst/>
              </a:rPr>
              <a:t> Dvouprvkový systém</a:t>
            </a:r>
          </a:p>
          <a:p>
            <a:pPr eaLnBrk="1" hangingPunct="1"/>
            <a:r>
              <a:rPr lang="cs-CZ" altLang="cs-CZ" sz="3600" b="1">
                <a:effectLst/>
              </a:rPr>
              <a:t> Ztracené bednění, filigránové stropy</a:t>
            </a:r>
          </a:p>
          <a:p>
            <a:pPr eaLnBrk="1" hangingPunct="1"/>
            <a:endParaRPr lang="cs-CZ" altLang="cs-CZ" sz="3600" b="1">
              <a:effectLst/>
            </a:endParaRPr>
          </a:p>
        </p:txBody>
      </p:sp>
      <p:graphicFrame>
        <p:nvGraphicFramePr>
          <p:cNvPr id="72708" name="Object 4">
            <a:extLst>
              <a:ext uri="{FF2B5EF4-FFF2-40B4-BE49-F238E27FC236}">
                <a16:creationId xmlns:a16="http://schemas.microsoft.com/office/drawing/2014/main" id="{298E5939-542A-4C93-B665-69799C99A79B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0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AD31278-9382-4CE4-B8AD-A49E6A9D7E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64912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Stropní konstrukce 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26E3A1E-4D1D-4BE4-AC17-3EC6708CB8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Nutno realizovat po záběrech, dle výkresu tvaru</a:t>
            </a:r>
          </a:p>
        </p:txBody>
      </p:sp>
      <p:pic>
        <p:nvPicPr>
          <p:cNvPr id="27652" name="Picture 4" descr="sloupy_zab">
            <a:extLst>
              <a:ext uri="{FF2B5EF4-FFF2-40B4-BE49-F238E27FC236}">
                <a16:creationId xmlns:a16="http://schemas.microsoft.com/office/drawing/2014/main" id="{97E16609-3EC9-4D71-AC06-0613D3974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3357563"/>
            <a:ext cx="7377112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4757" name="Object 5">
            <a:extLst>
              <a:ext uri="{FF2B5EF4-FFF2-40B4-BE49-F238E27FC236}">
                <a16:creationId xmlns:a16="http://schemas.microsoft.com/office/drawing/2014/main" id="{FEB15AA2-8DCC-45FE-A50F-CCA5D18CF04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8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9D78EFA-4141-4E59-9E09-064498C59D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- čtyřprvkový systém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8C82A53-F477-4343-BCD6-85B3FCF82B6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Plášť</a:t>
            </a:r>
          </a:p>
          <a:p>
            <a:pPr eaLnBrk="1" hangingPunct="1">
              <a:defRPr/>
            </a:pPr>
            <a:r>
              <a:rPr lang="cs-CZ" altLang="cs-CZ" sz="2800"/>
              <a:t>Příčný nosník</a:t>
            </a:r>
          </a:p>
          <a:p>
            <a:pPr eaLnBrk="1" hangingPunct="1">
              <a:defRPr/>
            </a:pPr>
            <a:r>
              <a:rPr lang="cs-CZ" altLang="cs-CZ" sz="2800"/>
              <a:t>Podélný nosník</a:t>
            </a:r>
          </a:p>
          <a:p>
            <a:pPr eaLnBrk="1" hangingPunct="1">
              <a:defRPr/>
            </a:pPr>
            <a:r>
              <a:rPr lang="cs-CZ" altLang="cs-CZ" sz="2800"/>
              <a:t>Stojky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28676" name="Object 4">
            <a:extLst>
              <a:ext uri="{FF2B5EF4-FFF2-40B4-BE49-F238E27FC236}">
                <a16:creationId xmlns:a16="http://schemas.microsoft.com/office/drawing/2014/main" id="{75CB1E1C-C8BC-48B2-98FE-EDE4FFB3892E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3492500" y="2565400"/>
          <a:ext cx="5651500" cy="349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6" name="Photo Editor Photo" r:id="rId3" imgW="5009524" imgH="3095238" progId="MSPhotoEd.3">
                  <p:embed/>
                </p:oleObj>
              </mc:Choice>
              <mc:Fallback>
                <p:oleObj name="Photo Editor Photo" r:id="rId3" imgW="5009524" imgH="3095238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565400"/>
                        <a:ext cx="5651500" cy="349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5" name="Object 5">
            <a:extLst>
              <a:ext uri="{FF2B5EF4-FFF2-40B4-BE49-F238E27FC236}">
                <a16:creationId xmlns:a16="http://schemas.microsoft.com/office/drawing/2014/main" id="{D6DD1DD0-004B-49BB-8783-5B174133223D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7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3F84B6B5-8FCC-4A48-B40E-D582A413F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- čtyřprvkový systém</a:t>
            </a:r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DAFA07C4-832E-420C-A9F9-E774CF64E13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77828" name="Object 5">
            <a:extLst>
              <a:ext uri="{FF2B5EF4-FFF2-40B4-BE49-F238E27FC236}">
                <a16:creationId xmlns:a16="http://schemas.microsoft.com/office/drawing/2014/main" id="{C294F220-F567-4D4F-91B3-2871E2C4BD19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0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829" name="Picture 7">
            <a:extLst>
              <a:ext uri="{FF2B5EF4-FFF2-40B4-BE49-F238E27FC236}">
                <a16:creationId xmlns:a16="http://schemas.microsoft.com/office/drawing/2014/main" id="{8867F311-53F9-4531-AA13-1388B14F151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1550" y="1484313"/>
            <a:ext cx="7164388" cy="4960937"/>
          </a:xfr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9760AB26-3359-46D6-BF50-FB96C422BF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- čtyřprvkový systém</a:t>
            </a:r>
          </a:p>
        </p:txBody>
      </p:sp>
      <p:pic>
        <p:nvPicPr>
          <p:cNvPr id="31747" name="Picture 3" descr="124a">
            <a:extLst>
              <a:ext uri="{FF2B5EF4-FFF2-40B4-BE49-F238E27FC236}">
                <a16:creationId xmlns:a16="http://schemas.microsoft.com/office/drawing/2014/main" id="{233B73BF-A9BB-4768-BCCE-5A9074FDB621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1492250"/>
            <a:ext cx="8497888" cy="538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78852" name="Object 4">
            <a:extLst>
              <a:ext uri="{FF2B5EF4-FFF2-40B4-BE49-F238E27FC236}">
                <a16:creationId xmlns:a16="http://schemas.microsoft.com/office/drawing/2014/main" id="{E0716608-F8DE-4B16-89A1-428122DBB3DD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3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1BBC6E9A-A97E-44DD-90EB-08837496D3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- čtyřprvkový systém</a:t>
            </a:r>
          </a:p>
        </p:txBody>
      </p:sp>
      <p:graphicFrame>
        <p:nvGraphicFramePr>
          <p:cNvPr id="29699" name="Object 3">
            <a:extLst>
              <a:ext uri="{FF2B5EF4-FFF2-40B4-BE49-F238E27FC236}">
                <a16:creationId xmlns:a16="http://schemas.microsoft.com/office/drawing/2014/main" id="{14FB5449-D9F2-49EB-B2E9-CBBC1B4B1AA9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0" y="1557338"/>
          <a:ext cx="4038600" cy="305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2" name="Photo Editor Photo" r:id="rId3" imgW="13400000" imgH="10123810" progId="MSPhotoEd.3">
                  <p:embed/>
                </p:oleObj>
              </mc:Choice>
              <mc:Fallback>
                <p:oleObj name="Photo Editor Photo" r:id="rId3" imgW="13400000" imgH="10123810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57338"/>
                        <a:ext cx="4038600" cy="305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0" name="Object 4">
            <a:extLst>
              <a:ext uri="{FF2B5EF4-FFF2-40B4-BE49-F238E27FC236}">
                <a16:creationId xmlns:a16="http://schemas.microsoft.com/office/drawing/2014/main" id="{C57008CB-85F8-4667-BD2B-2D3A0ABC1A6F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3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901" name="Picture 5" descr="P3200112">
            <a:extLst>
              <a:ext uri="{FF2B5EF4-FFF2-40B4-BE49-F238E27FC236}">
                <a16:creationId xmlns:a16="http://schemas.microsoft.com/office/drawing/2014/main" id="{6D58A2F1-B6FE-4819-A6FC-48F30B10E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938" y="2671763"/>
            <a:ext cx="5580062" cy="418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D24551E0-7E03-45C9-8594-A47D5CF21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- čtyřprvkový systém</a:t>
            </a:r>
          </a:p>
        </p:txBody>
      </p:sp>
      <p:pic>
        <p:nvPicPr>
          <p:cNvPr id="30723" name="Picture 3" descr="kondecku">
            <a:extLst>
              <a:ext uri="{FF2B5EF4-FFF2-40B4-BE49-F238E27FC236}">
                <a16:creationId xmlns:a16="http://schemas.microsoft.com/office/drawing/2014/main" id="{6B5EAA53-5A51-47AF-8EDB-E76F62E5F225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3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51163" y="2724150"/>
            <a:ext cx="6192837" cy="4133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81924" name="Object 4">
            <a:extLst>
              <a:ext uri="{FF2B5EF4-FFF2-40B4-BE49-F238E27FC236}">
                <a16:creationId xmlns:a16="http://schemas.microsoft.com/office/drawing/2014/main" id="{90F08694-C617-4863-8885-56D2E8732395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25" name="Picture 5" descr="Skacelka 020">
            <a:extLst>
              <a:ext uri="{FF2B5EF4-FFF2-40B4-BE49-F238E27FC236}">
                <a16:creationId xmlns:a16="http://schemas.microsoft.com/office/drawing/2014/main" id="{38AE087F-749A-44B4-8E9F-2FD9193B1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5473700" cy="402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5095EAC3-E4EB-4F1E-8E97-B17E16F8A3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– tříprvkový systém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526B22E-0361-4F78-8653-65A83FB1978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Systém padacích hlav – pokles o 18 cm pro odbednění pláště</a:t>
            </a:r>
          </a:p>
        </p:txBody>
      </p:sp>
      <p:graphicFrame>
        <p:nvGraphicFramePr>
          <p:cNvPr id="32772" name="Object 4">
            <a:extLst>
              <a:ext uri="{FF2B5EF4-FFF2-40B4-BE49-F238E27FC236}">
                <a16:creationId xmlns:a16="http://schemas.microsoft.com/office/drawing/2014/main" id="{DF564BC4-7196-4A80-BDDB-1B8F9DA57FE7}"/>
              </a:ext>
            </a:extLst>
          </p:cNvPr>
          <p:cNvGraphicFramePr>
            <a:graphicFrameLocks noChangeAspect="1"/>
          </p:cNvGraphicFramePr>
          <p:nvPr>
            <p:ph idx="4294967295"/>
          </p:nvPr>
        </p:nvGraphicFramePr>
        <p:xfrm>
          <a:off x="468313" y="2924175"/>
          <a:ext cx="3105150" cy="327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2" name="Photo Editor Photo" r:id="rId3" imgW="3104762" imgH="3277057" progId="MSPhotoEd.3">
                  <p:embed/>
                </p:oleObj>
              </mc:Choice>
              <mc:Fallback>
                <p:oleObj name="Photo Editor Photo" r:id="rId3" imgW="3104762" imgH="3277057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924175"/>
                        <a:ext cx="3105150" cy="327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5">
            <a:extLst>
              <a:ext uri="{FF2B5EF4-FFF2-40B4-BE49-F238E27FC236}">
                <a16:creationId xmlns:a16="http://schemas.microsoft.com/office/drawing/2014/main" id="{8DE3672C-C906-4832-BCF7-3766DB2034CF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3635375" y="2565400"/>
          <a:ext cx="3463925" cy="398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3" name="Photo Editor Photo" r:id="rId5" imgW="2838846" imgH="3266667" progId="MSPhotoEd.3">
                  <p:embed/>
                </p:oleObj>
              </mc:Choice>
              <mc:Fallback>
                <p:oleObj name="Photo Editor Photo" r:id="rId5" imgW="2838846" imgH="3266667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75" y="2565400"/>
                        <a:ext cx="3463925" cy="3986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74" name="Picture 6" descr="padahlava7">
            <a:extLst>
              <a:ext uri="{FF2B5EF4-FFF2-40B4-BE49-F238E27FC236}">
                <a16:creationId xmlns:a16="http://schemas.microsoft.com/office/drawing/2014/main" id="{18FE5A79-DD57-46D8-ACA0-AD3E9E9D3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1557338"/>
            <a:ext cx="2055813" cy="450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2951" name="Object 7">
            <a:extLst>
              <a:ext uri="{FF2B5EF4-FFF2-40B4-BE49-F238E27FC236}">
                <a16:creationId xmlns:a16="http://schemas.microsoft.com/office/drawing/2014/main" id="{51853F37-F7E3-4AA5-A366-1B4D9F27984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4" name="Obrázek" r:id="rId8" imgW="1619187" imgH="827821" progId="Word.Picture.8">
                  <p:embed/>
                </p:oleObj>
              </mc:Choice>
              <mc:Fallback>
                <p:oleObj name="Obrázek" r:id="rId8" imgW="1619187" imgH="827821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0C8F701E-A357-4FA8-9512-F0956CC767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– tříprvkový systém</a:t>
            </a:r>
          </a:p>
        </p:txBody>
      </p:sp>
      <p:pic>
        <p:nvPicPr>
          <p:cNvPr id="33795" name="Picture 3" descr="0231g21">
            <a:extLst>
              <a:ext uri="{FF2B5EF4-FFF2-40B4-BE49-F238E27FC236}">
                <a16:creationId xmlns:a16="http://schemas.microsoft.com/office/drawing/2014/main" id="{96D7FAB5-87E9-4212-88EB-19117B4298FD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7088" y="1484313"/>
            <a:ext cx="7777162" cy="5132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83972" name="Object 4">
            <a:extLst>
              <a:ext uri="{FF2B5EF4-FFF2-40B4-BE49-F238E27FC236}">
                <a16:creationId xmlns:a16="http://schemas.microsoft.com/office/drawing/2014/main" id="{36B56DC2-0B7A-4B99-8F52-95E4A09F7802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1793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3E289183-F47E-42EF-BA8C-3D89C2B118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- dvouprvkový systém</a:t>
            </a:r>
          </a:p>
        </p:txBody>
      </p:sp>
      <p:pic>
        <p:nvPicPr>
          <p:cNvPr id="34819" name="Picture 3" descr="stropdvoja">
            <a:extLst>
              <a:ext uri="{FF2B5EF4-FFF2-40B4-BE49-F238E27FC236}">
                <a16:creationId xmlns:a16="http://schemas.microsoft.com/office/drawing/2014/main" id="{990AEDA5-41D3-4A96-8483-1A97D5848A32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87675" y="1428750"/>
            <a:ext cx="6156325" cy="5429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0" name="Rectangle 4">
            <a:extLst>
              <a:ext uri="{FF2B5EF4-FFF2-40B4-BE49-F238E27FC236}">
                <a16:creationId xmlns:a16="http://schemas.microsoft.com/office/drawing/2014/main" id="{3A3D9796-30ED-4C7B-BC26-69A4B4435E38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8313" y="1600200"/>
            <a:ext cx="2663825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Stojky</a:t>
            </a:r>
          </a:p>
          <a:p>
            <a:pPr eaLnBrk="1" hangingPunct="1">
              <a:defRPr/>
            </a:pPr>
            <a:r>
              <a:rPr lang="cs-CZ" altLang="cs-CZ" sz="2800"/>
              <a:t>Plošné prvky v rámech podepřených v rozích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84997" name="Object 5">
            <a:extLst>
              <a:ext uri="{FF2B5EF4-FFF2-40B4-BE49-F238E27FC236}">
                <a16:creationId xmlns:a16="http://schemas.microsoft.com/office/drawing/2014/main" id="{CA8F786B-3ADD-4940-B4B2-BD88DD7F52B0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1793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ECF4F2D7-367A-4F7A-824E-0F627B75B5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Stropní bednění - ztracené bednění, filigránové stropy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B8D3087-8071-4622-9A75-1E811A0EF4A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Desky tl. 5-8cm</a:t>
            </a:r>
          </a:p>
        </p:txBody>
      </p:sp>
      <p:pic>
        <p:nvPicPr>
          <p:cNvPr id="35844" name="Picture 4" descr="gif2001">
            <a:extLst>
              <a:ext uri="{FF2B5EF4-FFF2-40B4-BE49-F238E27FC236}">
                <a16:creationId xmlns:a16="http://schemas.microsoft.com/office/drawing/2014/main" id="{B59471C7-DFB5-41D2-A25E-1E4CFB6FCD26}"/>
              </a:ext>
            </a:extLst>
          </p:cNvPr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67175" y="1484313"/>
            <a:ext cx="4572000" cy="3076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5" name="Picture 5" descr="gif2004">
            <a:extLst>
              <a:ext uri="{FF2B5EF4-FFF2-40B4-BE49-F238E27FC236}">
                <a16:creationId xmlns:a16="http://schemas.microsoft.com/office/drawing/2014/main" id="{07ABA4ED-2DAA-4BEE-A96A-295425799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4076700"/>
            <a:ext cx="5113338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6022" name="Object 6">
            <a:extLst>
              <a:ext uri="{FF2B5EF4-FFF2-40B4-BE49-F238E27FC236}">
                <a16:creationId xmlns:a16="http://schemas.microsoft.com/office/drawing/2014/main" id="{ADA31D6A-511E-42FF-8996-40EC483D5017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3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4453BCAF-0FAB-473E-904D-BF517CF667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0"/>
            <a:ext cx="6562725" cy="1196975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Ztracené bednění, filigránové stropy</a:t>
            </a:r>
          </a:p>
        </p:txBody>
      </p:sp>
      <p:pic>
        <p:nvPicPr>
          <p:cNvPr id="36867" name="Picture 3" descr="elementgr02">
            <a:extLst>
              <a:ext uri="{FF2B5EF4-FFF2-40B4-BE49-F238E27FC236}">
                <a16:creationId xmlns:a16="http://schemas.microsoft.com/office/drawing/2014/main" id="{9574FBE7-CFDD-474E-B864-68F105FA5CE8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24075" y="1341438"/>
            <a:ext cx="5329238" cy="5329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87044" name="Object 4">
            <a:extLst>
              <a:ext uri="{FF2B5EF4-FFF2-40B4-BE49-F238E27FC236}">
                <a16:creationId xmlns:a16="http://schemas.microsoft.com/office/drawing/2014/main" id="{D3F10662-5B96-4A24-8C60-4A356B904B20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5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3C10A1D7-58B1-49C3-846C-3725E721A7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3240087" cy="1143000"/>
          </a:xfrm>
        </p:spPr>
        <p:txBody>
          <a:bodyPr/>
          <a:lstStyle/>
          <a:p>
            <a:pPr eaLnBrk="1" hangingPunct="1"/>
            <a:r>
              <a:rPr lang="cs-CZ" altLang="cs-CZ" sz="4000" b="1">
                <a:solidFill>
                  <a:schemeClr val="tx1"/>
                </a:solidFill>
                <a:effectLst/>
              </a:rPr>
              <a:t>Bednění průvlaku</a:t>
            </a:r>
          </a:p>
        </p:txBody>
      </p:sp>
      <p:sp>
        <p:nvSpPr>
          <p:cNvPr id="183301" name="Rectangle 5">
            <a:extLst>
              <a:ext uri="{FF2B5EF4-FFF2-40B4-BE49-F238E27FC236}">
                <a16:creationId xmlns:a16="http://schemas.microsoft.com/office/drawing/2014/main" id="{AB2F31CC-6BFE-4EB2-BA1B-5F78AD9D39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2843213" cy="4924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-stojky s trojnožkou a hlavou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-dřevěné nosníky podélné + příčné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 -bednicí plášť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 -průvlakové spony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Průvlakové spony jsou určeny pro bednění průvlaků a okrajů desek do výše 95 cm.</a:t>
            </a:r>
          </a:p>
        </p:txBody>
      </p:sp>
      <p:graphicFrame>
        <p:nvGraphicFramePr>
          <p:cNvPr id="89092" name="Object 4">
            <a:extLst>
              <a:ext uri="{FF2B5EF4-FFF2-40B4-BE49-F238E27FC236}">
                <a16:creationId xmlns:a16="http://schemas.microsoft.com/office/drawing/2014/main" id="{5F4603C0-1495-48C1-8030-A64938FA11E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9093" name="Picture 7" descr="image002">
            <a:extLst>
              <a:ext uri="{FF2B5EF4-FFF2-40B4-BE49-F238E27FC236}">
                <a16:creationId xmlns:a16="http://schemas.microsoft.com/office/drawing/2014/main" id="{158D989E-90C4-4B8B-97D5-2EBB0DF36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338" y="0"/>
            <a:ext cx="4284662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4" name="Picture 9" descr="image003">
            <a:extLst>
              <a:ext uri="{FF2B5EF4-FFF2-40B4-BE49-F238E27FC236}">
                <a16:creationId xmlns:a16="http://schemas.microsoft.com/office/drawing/2014/main" id="{5A8EDC78-33D1-4954-A30F-61BF0CCA9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0338" y="3071813"/>
            <a:ext cx="4392612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7" name="Rectangle 5">
            <a:extLst>
              <a:ext uri="{FF2B5EF4-FFF2-40B4-BE49-F238E27FC236}">
                <a16:creationId xmlns:a16="http://schemas.microsoft.com/office/drawing/2014/main" id="{8E0B85BD-6B13-4F71-9E4C-DA0A2FD7DA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Odbedňování stropů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E1E5D08A-5B33-4F3D-9029-52F5CFFECD2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2674938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/>
              <a:t>Částečné </a:t>
            </a:r>
            <a:r>
              <a:rPr lang="cs-CZ" altLang="cs-CZ" sz="2800"/>
              <a:t>odbednění (pouze plošné prvky, stojky zůstávají)</a:t>
            </a:r>
          </a:p>
          <a:p>
            <a:pPr eaLnBrk="1" hangingPunct="1">
              <a:defRPr/>
            </a:pPr>
            <a:r>
              <a:rPr lang="cs-CZ" altLang="cs-CZ" sz="2800" b="1"/>
              <a:t>Úplné </a:t>
            </a:r>
            <a:r>
              <a:rPr lang="cs-CZ" altLang="cs-CZ" sz="2800"/>
              <a:t>(odbedníme vše)</a:t>
            </a:r>
          </a:p>
        </p:txBody>
      </p:sp>
      <p:pic>
        <p:nvPicPr>
          <p:cNvPr id="91140" name="Picture 4" descr="P1010081">
            <a:extLst>
              <a:ext uri="{FF2B5EF4-FFF2-40B4-BE49-F238E27FC236}">
                <a16:creationId xmlns:a16="http://schemas.microsoft.com/office/drawing/2014/main" id="{3195B1E0-3DD6-43D5-946D-1254DC9F6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lum brigh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113" y="1844675"/>
            <a:ext cx="5546725" cy="41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1141" name="Object 7">
            <a:extLst>
              <a:ext uri="{FF2B5EF4-FFF2-40B4-BE49-F238E27FC236}">
                <a16:creationId xmlns:a16="http://schemas.microsoft.com/office/drawing/2014/main" id="{31DE0627-6F7C-4995-B5DE-75BA071FAC0F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97A9DE5A-862E-4D6C-A1F5-FFFA35BC8C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Odbedňování stropů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135EBBCE-C10D-4933-B70A-93F2CFDEFEC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pic>
        <p:nvPicPr>
          <p:cNvPr id="92164" name="Picture 6" descr="P3200118">
            <a:extLst>
              <a:ext uri="{FF2B5EF4-FFF2-40B4-BE49-F238E27FC236}">
                <a16:creationId xmlns:a16="http://schemas.microsoft.com/office/drawing/2014/main" id="{AD192E69-4DB0-4373-853F-60B3EA33CC8F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9225" y="1916113"/>
            <a:ext cx="5184775" cy="3887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165" name="Picture 7" descr="P3200120">
            <a:extLst>
              <a:ext uri="{FF2B5EF4-FFF2-40B4-BE49-F238E27FC236}">
                <a16:creationId xmlns:a16="http://schemas.microsoft.com/office/drawing/2014/main" id="{F4206AAC-FE45-4448-8450-1A45EB6BD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4500563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166" name="Object 8">
            <a:extLst>
              <a:ext uri="{FF2B5EF4-FFF2-40B4-BE49-F238E27FC236}">
                <a16:creationId xmlns:a16="http://schemas.microsoft.com/office/drawing/2014/main" id="{9F364BAE-879D-4BF9-807A-F010D85227DD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7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9CC86AD7-9FE6-4D12-8D3E-B3EC3FCAD1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Bednění sloupů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4A073D0E-16C7-48BB-8BDD-461FAA21E57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68413"/>
            <a:ext cx="5292725" cy="4865687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buClrTx/>
              <a:buFontTx/>
              <a:buChar char="•"/>
              <a:defRPr/>
            </a:pPr>
            <a:r>
              <a:rPr lang="cs-CZ" altLang="cs-CZ" sz="2800"/>
              <a:t>Kruhové bednění pro sloupy, ocelové</a:t>
            </a:r>
          </a:p>
        </p:txBody>
      </p:sp>
      <p:graphicFrame>
        <p:nvGraphicFramePr>
          <p:cNvPr id="94212" name="Object 5">
            <a:extLst>
              <a:ext uri="{FF2B5EF4-FFF2-40B4-BE49-F238E27FC236}">
                <a16:creationId xmlns:a16="http://schemas.microsoft.com/office/drawing/2014/main" id="{B15D8BB1-587B-469A-A03C-6A00B860C3E0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5397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6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190" name="Rectangle 6">
            <a:extLst>
              <a:ext uri="{FF2B5EF4-FFF2-40B4-BE49-F238E27FC236}">
                <a16:creationId xmlns:a16="http://schemas.microsoft.com/office/drawing/2014/main" id="{435F92D9-CC49-4884-B247-E8ED3D275CBB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94214" name="Picture 8" descr="skb_1">
            <a:extLst>
              <a:ext uri="{FF2B5EF4-FFF2-40B4-BE49-F238E27FC236}">
                <a16:creationId xmlns:a16="http://schemas.microsoft.com/office/drawing/2014/main" id="{8DE8E681-EA25-415A-81B3-7DFA59E88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7438" y="1196975"/>
            <a:ext cx="4246562" cy="566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5" name="Picture 10" descr="Kruhové ocelové sloupy SRS">
            <a:extLst>
              <a:ext uri="{FF2B5EF4-FFF2-40B4-BE49-F238E27FC236}">
                <a16:creationId xmlns:a16="http://schemas.microsoft.com/office/drawing/2014/main" id="{2FC05DE8-217C-4498-A553-5A1D22A3F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2241550"/>
            <a:ext cx="4716462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>
            <a:extLst>
              <a:ext uri="{FF2B5EF4-FFF2-40B4-BE49-F238E27FC236}">
                <a16:creationId xmlns:a16="http://schemas.microsoft.com/office/drawing/2014/main" id="{C3F13BB3-2C17-4CCA-8B2A-8BCBC29261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26638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sloupů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4813B73D-0783-4B1D-A1D6-CD8D6B82CA3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12875"/>
            <a:ext cx="3708400" cy="143986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buClrTx/>
              <a:buFontTx/>
              <a:buChar char="•"/>
              <a:defRPr/>
            </a:pPr>
            <a:r>
              <a:rPr lang="cs-CZ" altLang="cs-CZ" sz="2800"/>
              <a:t>Kruhové bednění pro sloupy, bednění papírové</a:t>
            </a:r>
          </a:p>
        </p:txBody>
      </p:sp>
      <p:graphicFrame>
        <p:nvGraphicFramePr>
          <p:cNvPr id="95236" name="Object 4">
            <a:extLst>
              <a:ext uri="{FF2B5EF4-FFF2-40B4-BE49-F238E27FC236}">
                <a16:creationId xmlns:a16="http://schemas.microsoft.com/office/drawing/2014/main" id="{FB07348F-244E-4A48-8FB8-B5C9924C974B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5397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4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45" name="Rectangle 5">
            <a:extLst>
              <a:ext uri="{FF2B5EF4-FFF2-40B4-BE49-F238E27FC236}">
                <a16:creationId xmlns:a16="http://schemas.microsoft.com/office/drawing/2014/main" id="{31C40E82-7CE2-4BBC-8820-40B27644A870}"/>
              </a:ext>
            </a:extLst>
          </p:cNvPr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95238" name="Picture 8" descr="PC130003">
            <a:extLst>
              <a:ext uri="{FF2B5EF4-FFF2-40B4-BE49-F238E27FC236}">
                <a16:creationId xmlns:a16="http://schemas.microsoft.com/office/drawing/2014/main" id="{4515CC8D-5CBA-41D3-BC9B-46D97A24A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6400" y="260350"/>
            <a:ext cx="4927600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9" name="Picture 10" descr="foto_948">
            <a:extLst>
              <a:ext uri="{FF2B5EF4-FFF2-40B4-BE49-F238E27FC236}">
                <a16:creationId xmlns:a16="http://schemas.microsoft.com/office/drawing/2014/main" id="{4D37EDD3-393B-4B3E-8188-E03A79104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4075" y="2708275"/>
            <a:ext cx="2093913" cy="395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0691643B-A6BB-4528-8C05-377CDA2D05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Bednění sloupů</a:t>
            </a:r>
          </a:p>
        </p:txBody>
      </p:sp>
      <p:sp>
        <p:nvSpPr>
          <p:cNvPr id="111625" name="Rectangle 9">
            <a:extLst>
              <a:ext uri="{FF2B5EF4-FFF2-40B4-BE49-F238E27FC236}">
                <a16:creationId xmlns:a16="http://schemas.microsoft.com/office/drawing/2014/main" id="{528ABA77-0F20-421F-AA20-C3F9008BCC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graphicFrame>
        <p:nvGraphicFramePr>
          <p:cNvPr id="97284" name="Object 4">
            <a:extLst>
              <a:ext uri="{FF2B5EF4-FFF2-40B4-BE49-F238E27FC236}">
                <a16:creationId xmlns:a16="http://schemas.microsoft.com/office/drawing/2014/main" id="{81ED2BA5-66E8-46A0-B882-775340A9DF7A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323850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7285" name="Picture 8" descr="Žebříkový výstup a betonářská plošina umožňují zcela bezpečnou práci v každé výšce jakéhokoliv tvaru průřezu sloupu.">
            <a:extLst>
              <a:ext uri="{FF2B5EF4-FFF2-40B4-BE49-F238E27FC236}">
                <a16:creationId xmlns:a16="http://schemas.microsoft.com/office/drawing/2014/main" id="{1C23A602-F455-46B3-B49F-247CAC213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1268413"/>
            <a:ext cx="2039937" cy="515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6" name="Picture 11" descr="14 m vysoké, velmi široké sloupy s jeřábovými konzolami">
            <a:extLst>
              <a:ext uri="{FF2B5EF4-FFF2-40B4-BE49-F238E27FC236}">
                <a16:creationId xmlns:a16="http://schemas.microsoft.com/office/drawing/2014/main" id="{2268CFE1-F312-4F63-86C0-5B45E812E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1268413"/>
            <a:ext cx="2214562" cy="489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7" name="Picture 13" descr="Jeřábové závěsy-2 chrání panely RAPID před znečištěním">
            <a:extLst>
              <a:ext uri="{FF2B5EF4-FFF2-40B4-BE49-F238E27FC236}">
                <a16:creationId xmlns:a16="http://schemas.microsoft.com/office/drawing/2014/main" id="{82493D76-132B-4A27-8DAE-85B428DA1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8825" y="188913"/>
            <a:ext cx="1789113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8" name="Picture 15" descr="PERI Rapid s betonářskou plošinou">
            <a:extLst>
              <a:ext uri="{FF2B5EF4-FFF2-40B4-BE49-F238E27FC236}">
                <a16:creationId xmlns:a16="http://schemas.microsoft.com/office/drawing/2014/main" id="{697581FE-DDFC-4A36-A81C-14CA8C02DD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3800" y="2060575"/>
            <a:ext cx="304006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F141B4C7-C7B5-4C44-BC57-75F9507D8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3168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sloupů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E130C60C-FD01-42B0-8C36-65D5633FF6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3671887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Kompletní bednění sloupu  PERI - VARIO GT 24 se žebříky a betonážní lávkou pro bezpečnou práci ve výšce</a:t>
            </a:r>
          </a:p>
        </p:txBody>
      </p:sp>
      <p:graphicFrame>
        <p:nvGraphicFramePr>
          <p:cNvPr id="98308" name="Object 4">
            <a:extLst>
              <a:ext uri="{FF2B5EF4-FFF2-40B4-BE49-F238E27FC236}">
                <a16:creationId xmlns:a16="http://schemas.microsoft.com/office/drawing/2014/main" id="{9AC949CA-56C7-4B4A-A2E3-158E56D75598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10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8309" name="Picture 10" descr="Kompletní bednění sloupu VARIO GT 24 se žebříky a betonážní lávkou pro bezpečnou práci v každé výšce.">
            <a:extLst>
              <a:ext uri="{FF2B5EF4-FFF2-40B4-BE49-F238E27FC236}">
                <a16:creationId xmlns:a16="http://schemas.microsoft.com/office/drawing/2014/main" id="{18696981-CDC4-4BEC-A406-386877638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17463"/>
            <a:ext cx="3779838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42CE11E7-D340-4E3B-A756-19F76D0A7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3168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sloupů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B68AAC1B-A2B1-483C-9D38-C66EDC5C61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628775"/>
            <a:ext cx="3671887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1800" b="1"/>
              <a:t>PERI - Sloupové bednění VARIO GT 24</a:t>
            </a:r>
            <a:r>
              <a:rPr lang="cs-CZ" altLang="cs-CZ" sz="1800"/>
              <a:t> </a:t>
            </a:r>
          </a:p>
        </p:txBody>
      </p:sp>
      <p:graphicFrame>
        <p:nvGraphicFramePr>
          <p:cNvPr id="99332" name="Object 4">
            <a:extLst>
              <a:ext uri="{FF2B5EF4-FFF2-40B4-BE49-F238E27FC236}">
                <a16:creationId xmlns:a16="http://schemas.microsoft.com/office/drawing/2014/main" id="{D330859A-571B-4619-AC00-A5D832B0C48E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6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9333" name="Picture 7" descr="Bednění sloupů administrativní budovy nastavené do výšky 5,70 m.">
            <a:extLst>
              <a:ext uri="{FF2B5EF4-FFF2-40B4-BE49-F238E27FC236}">
                <a16:creationId xmlns:a16="http://schemas.microsoft.com/office/drawing/2014/main" id="{FC41BEE6-74A2-47CC-A48B-B53FAEC97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338" y="333375"/>
            <a:ext cx="381000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4" name="Picture 9" descr="Příklad 80 x 120 cm s SRU 172 a SVRZ 120   ">
            <a:extLst>
              <a:ext uri="{FF2B5EF4-FFF2-40B4-BE49-F238E27FC236}">
                <a16:creationId xmlns:a16="http://schemas.microsoft.com/office/drawing/2014/main" id="{DBB8C21A-5B50-4C8B-B2A9-119C637DF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638" y="3716338"/>
            <a:ext cx="38004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9335" name="Picture 11" descr="Příklad 64 x 74 cm s SSRZ-24, 113/101">
            <a:extLst>
              <a:ext uri="{FF2B5EF4-FFF2-40B4-BE49-F238E27FC236}">
                <a16:creationId xmlns:a16="http://schemas.microsoft.com/office/drawing/2014/main" id="{C92FD3A1-E823-4E54-828E-9CF8D2DE7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2852738"/>
            <a:ext cx="287655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C18C13E8-D18B-46E8-B5AA-B276B6FBA2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3168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sloupů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12062994-3816-4FE7-B305-0F6E8AB3AA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2413" y="1412875"/>
            <a:ext cx="4968876" cy="31686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/>
              <a:t>	PERI - Sloupové bednění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/>
              <a:t>	s žebříkovým výstupem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/>
              <a:t>	a betonářskou plošinou</a:t>
            </a:r>
            <a:endParaRPr lang="cs-CZ" altLang="cs-CZ" sz="2000"/>
          </a:p>
        </p:txBody>
      </p:sp>
      <p:graphicFrame>
        <p:nvGraphicFramePr>
          <p:cNvPr id="100356" name="Object 4">
            <a:extLst>
              <a:ext uri="{FF2B5EF4-FFF2-40B4-BE49-F238E27FC236}">
                <a16:creationId xmlns:a16="http://schemas.microsoft.com/office/drawing/2014/main" id="{7A19DE4C-916E-4FF9-A118-BA408A965E3C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62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0357" name="Picture 9" descr="Kompletní bednění sloupu TRIO , h = 5,40 m se  žebříkovým výstupem a 2 betonářskými lošinami pro bezpečnou práci v jakékoliv výšce a pro jakýkoliv profil.">
            <a:extLst>
              <a:ext uri="{FF2B5EF4-FFF2-40B4-BE49-F238E27FC236}">
                <a16:creationId xmlns:a16="http://schemas.microsoft.com/office/drawing/2014/main" id="{6A993874-6BA7-46FC-BE52-334A6A724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588" y="188913"/>
            <a:ext cx="23653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8" name="Picture 11" descr="Nezáleží na tom. zda se jedná o průřez obdélníkový nebo čtvercový, modul po 5-ti cm do max. 75 x 75 cm.">
            <a:extLst>
              <a:ext uri="{FF2B5EF4-FFF2-40B4-BE49-F238E27FC236}">
                <a16:creationId xmlns:a16="http://schemas.microsoft.com/office/drawing/2014/main" id="{42F41D7D-703F-4CE2-8097-16417C22F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908050"/>
            <a:ext cx="2312987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9" name="Picture 13" descr="Sloupy TRIO">
            <a:extLst>
              <a:ext uri="{FF2B5EF4-FFF2-40B4-BE49-F238E27FC236}">
                <a16:creationId xmlns:a16="http://schemas.microsoft.com/office/drawing/2014/main" id="{00AEE8A6-E362-4617-8566-F0A2C1F93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0338" y="3213100"/>
            <a:ext cx="2792412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0" name="Picture 15" descr="Kompletní betonářská lávka - plynule nastavitelná pro jakékoliv rozměry sloupu, užitná nosnost 150 kg/m², pro sloupy RAPID, TRIO a QUATTRO.">
            <a:extLst>
              <a:ext uri="{FF2B5EF4-FFF2-40B4-BE49-F238E27FC236}">
                <a16:creationId xmlns:a16="http://schemas.microsoft.com/office/drawing/2014/main" id="{65090987-743B-41CF-BF36-B7C1DB089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2636838"/>
            <a:ext cx="2374900" cy="204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61" name="Picture 16" descr="5">
            <a:hlinkClick r:id="rId9"/>
            <a:extLst>
              <a:ext uri="{FF2B5EF4-FFF2-40B4-BE49-F238E27FC236}">
                <a16:creationId xmlns:a16="http://schemas.microsoft.com/office/drawing/2014/main" id="{7F3E9D9A-4712-44CA-A401-F887095A9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4868863"/>
            <a:ext cx="2232025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>
            <a:extLst>
              <a:ext uri="{FF2B5EF4-FFF2-40B4-BE49-F238E27FC236}">
                <a16:creationId xmlns:a16="http://schemas.microsoft.com/office/drawing/2014/main" id="{5B374588-E7C7-4B53-866E-75816E118F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3168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Bednění sloupů</a:t>
            </a:r>
          </a:p>
        </p:txBody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03BFDB73-A84D-4846-B042-1B1E2E0770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252413" y="1412875"/>
            <a:ext cx="4968876" cy="31686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b="1"/>
              <a:t>	</a:t>
            </a:r>
            <a:endParaRPr lang="cs-CZ" altLang="cs-CZ" sz="2000"/>
          </a:p>
        </p:txBody>
      </p:sp>
      <p:graphicFrame>
        <p:nvGraphicFramePr>
          <p:cNvPr id="101380" name="Object 4">
            <a:extLst>
              <a:ext uri="{FF2B5EF4-FFF2-40B4-BE49-F238E27FC236}">
                <a16:creationId xmlns:a16="http://schemas.microsoft.com/office/drawing/2014/main" id="{97D9DBA6-9BDE-4F2A-A200-678912661E87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2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1381" name="Picture 11" descr="sloupy_2">
            <a:extLst>
              <a:ext uri="{FF2B5EF4-FFF2-40B4-BE49-F238E27FC236}">
                <a16:creationId xmlns:a16="http://schemas.microsoft.com/office/drawing/2014/main" id="{741DA78B-1D70-459F-8339-3E3FBD1D5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52663" y="0"/>
            <a:ext cx="6881812" cy="710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AC464709-5685-4ADE-8889-030F93858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Podpěrné konstrukce</a:t>
            </a:r>
          </a:p>
        </p:txBody>
      </p:sp>
      <p:sp>
        <p:nvSpPr>
          <p:cNvPr id="100367" name="Rectangle 15">
            <a:extLst>
              <a:ext uri="{FF2B5EF4-FFF2-40B4-BE49-F238E27FC236}">
                <a16:creationId xmlns:a16="http://schemas.microsoft.com/office/drawing/2014/main" id="{8E6E6A7B-C688-4DD8-8C4B-AAEAE273542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4038600" cy="5008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Nosníkové bednění</a:t>
            </a:r>
          </a:p>
        </p:txBody>
      </p:sp>
      <p:sp>
        <p:nvSpPr>
          <p:cNvPr id="100368" name="Rectangle 16">
            <a:extLst>
              <a:ext uri="{FF2B5EF4-FFF2-40B4-BE49-F238E27FC236}">
                <a16:creationId xmlns:a16="http://schemas.microsoft.com/office/drawing/2014/main" id="{23FB4FE9-6764-4B7F-8E77-66C2F60B054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25538"/>
            <a:ext cx="4038600" cy="5008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Římsové bednění</a:t>
            </a:r>
          </a:p>
        </p:txBody>
      </p:sp>
      <p:graphicFrame>
        <p:nvGraphicFramePr>
          <p:cNvPr id="102405" name="Object 4">
            <a:extLst>
              <a:ext uri="{FF2B5EF4-FFF2-40B4-BE49-F238E27FC236}">
                <a16:creationId xmlns:a16="http://schemas.microsoft.com/office/drawing/2014/main" id="{07F92E55-A415-439D-B2DF-37F5520C0717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06" name="Picture 8" descr="9_165x124">
            <a:hlinkClick r:id="rId5"/>
            <a:extLst>
              <a:ext uri="{FF2B5EF4-FFF2-40B4-BE49-F238E27FC236}">
                <a16:creationId xmlns:a16="http://schemas.microsoft.com/office/drawing/2014/main" id="{C928A82A-4278-4291-9B2D-C80F5E0C9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875" y="4206875"/>
            <a:ext cx="3527425" cy="265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7" name="Picture 12" descr="4_165x124">
            <a:hlinkClick r:id="rId7"/>
            <a:extLst>
              <a:ext uri="{FF2B5EF4-FFF2-40B4-BE49-F238E27FC236}">
                <a16:creationId xmlns:a16="http://schemas.microsoft.com/office/drawing/2014/main" id="{4955F38D-1A60-4186-8533-5EA69357E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00213"/>
            <a:ext cx="3708400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8" name="Picture 18" descr="4_165x124">
            <a:hlinkClick r:id="rId9"/>
            <a:extLst>
              <a:ext uri="{FF2B5EF4-FFF2-40B4-BE49-F238E27FC236}">
                <a16:creationId xmlns:a16="http://schemas.microsoft.com/office/drawing/2014/main" id="{E223589C-CB36-4891-A357-776C74289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263" y="1628775"/>
            <a:ext cx="3995737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>
            <a:extLst>
              <a:ext uri="{FF2B5EF4-FFF2-40B4-BE49-F238E27FC236}">
                <a16:creationId xmlns:a16="http://schemas.microsoft.com/office/drawing/2014/main" id="{42DDF42F-64A8-4DED-A0CC-F0F6ADAA05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Podpěrné konstrukce</a:t>
            </a:r>
          </a:p>
        </p:txBody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65C1A012-8C91-4D0C-8F99-D8C73B0E5C1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16113"/>
            <a:ext cx="4038600" cy="42179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sp>
        <p:nvSpPr>
          <p:cNvPr id="229380" name="Rectangle 4">
            <a:extLst>
              <a:ext uri="{FF2B5EF4-FFF2-40B4-BE49-F238E27FC236}">
                <a16:creationId xmlns:a16="http://schemas.microsoft.com/office/drawing/2014/main" id="{9341594D-8611-46DE-90E4-0EE38786569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8313" y="1125538"/>
            <a:ext cx="8218487" cy="5008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opěrné kozy ke stěnovému bednění</a:t>
            </a:r>
          </a:p>
        </p:txBody>
      </p:sp>
      <p:graphicFrame>
        <p:nvGraphicFramePr>
          <p:cNvPr id="103429" name="Object 5">
            <a:extLst>
              <a:ext uri="{FF2B5EF4-FFF2-40B4-BE49-F238E27FC236}">
                <a16:creationId xmlns:a16="http://schemas.microsoft.com/office/drawing/2014/main" id="{847A3C2B-D889-413F-B123-C609D01D4692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33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3430" name="Picture 8" descr="4_165x124">
            <a:hlinkClick r:id="rId5"/>
            <a:extLst>
              <a:ext uri="{FF2B5EF4-FFF2-40B4-BE49-F238E27FC236}">
                <a16:creationId xmlns:a16="http://schemas.microsoft.com/office/drawing/2014/main" id="{C2EBE2EA-BBF7-4564-BBB2-FD561BF4E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4105275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1" name="Picture 11" descr="7">
            <a:extLst>
              <a:ext uri="{FF2B5EF4-FFF2-40B4-BE49-F238E27FC236}">
                <a16:creationId xmlns:a16="http://schemas.microsoft.com/office/drawing/2014/main" id="{C16C2E6D-EDC1-412B-BFD6-3EF16A035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2636838"/>
            <a:ext cx="20002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32" name="Picture 13" descr="8">
            <a:extLst>
              <a:ext uri="{FF2B5EF4-FFF2-40B4-BE49-F238E27FC236}">
                <a16:creationId xmlns:a16="http://schemas.microsoft.com/office/drawing/2014/main" id="{E0C1E8F6-C079-4E25-99AE-F72CDB54F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563" y="1125538"/>
            <a:ext cx="196215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561CFCB6-E364-4F32-8211-6AEF87B3F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Podpěrné konstrukce</a:t>
            </a:r>
          </a:p>
        </p:txBody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6D9C0AAF-FEB9-4467-B1DD-0691747FEA0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4038600" cy="5008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Stoly, věže</a:t>
            </a:r>
          </a:p>
        </p:txBody>
      </p:sp>
      <p:graphicFrame>
        <p:nvGraphicFramePr>
          <p:cNvPr id="104452" name="Object 5">
            <a:extLst>
              <a:ext uri="{FF2B5EF4-FFF2-40B4-BE49-F238E27FC236}">
                <a16:creationId xmlns:a16="http://schemas.microsoft.com/office/drawing/2014/main" id="{0F4AD2FC-75DB-45E8-B074-89418841AADD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453" name="Picture 10" descr="MECCANO">
            <a:extLst>
              <a:ext uri="{FF2B5EF4-FFF2-40B4-BE49-F238E27FC236}">
                <a16:creationId xmlns:a16="http://schemas.microsoft.com/office/drawing/2014/main" id="{56E833CB-1700-4987-9376-198D58CDD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6225" y="3573463"/>
            <a:ext cx="251777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4" name="Picture 12" descr="mecano11">
            <a:extLst>
              <a:ext uri="{FF2B5EF4-FFF2-40B4-BE49-F238E27FC236}">
                <a16:creationId xmlns:a16="http://schemas.microsoft.com/office/drawing/2014/main" id="{E77071A8-E38D-4BDC-BD11-6F9C1CE80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4581525"/>
            <a:ext cx="22479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5" name="Picture 13" descr="ortho_1">
            <a:extLst>
              <a:ext uri="{FF2B5EF4-FFF2-40B4-BE49-F238E27FC236}">
                <a16:creationId xmlns:a16="http://schemas.microsoft.com/office/drawing/2014/main" id="{E000D94D-A698-4D01-99A0-A1C694EAE39C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59563" y="1196975"/>
            <a:ext cx="2019300" cy="2463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4456" name="Picture 15" descr="7_v">
            <a:extLst>
              <a:ext uri="{FF2B5EF4-FFF2-40B4-BE49-F238E27FC236}">
                <a16:creationId xmlns:a16="http://schemas.microsoft.com/office/drawing/2014/main" id="{BFC77D10-B316-4E44-B0CD-7891116F7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1557338"/>
            <a:ext cx="4097338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7" name="Picture 17" descr="25">
            <a:hlinkClick r:id="rId10"/>
            <a:extLst>
              <a:ext uri="{FF2B5EF4-FFF2-40B4-BE49-F238E27FC236}">
                <a16:creationId xmlns:a16="http://schemas.microsoft.com/office/drawing/2014/main" id="{F1C540BF-2402-44FB-B848-1A097D01F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175" y="2205038"/>
            <a:ext cx="247332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>
            <a:extLst>
              <a:ext uri="{FF2B5EF4-FFF2-40B4-BE49-F238E27FC236}">
                <a16:creationId xmlns:a16="http://schemas.microsoft.com/office/drawing/2014/main" id="{C523C7E2-982E-42CC-9E17-4035B20E9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538538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753647D6-8C3D-4492-8B6D-1B772D1BEB3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4038600" cy="5008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Podpěrné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konstrukce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06500" name="Object 4">
            <a:extLst>
              <a:ext uri="{FF2B5EF4-FFF2-40B4-BE49-F238E27FC236}">
                <a16:creationId xmlns:a16="http://schemas.microsoft.com/office/drawing/2014/main" id="{08A52EF5-1DE1-47FA-B814-A7E54AE23DD6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0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50" name="Rectangle 10">
            <a:extLst>
              <a:ext uri="{FF2B5EF4-FFF2-40B4-BE49-F238E27FC236}">
                <a16:creationId xmlns:a16="http://schemas.microsoft.com/office/drawing/2014/main" id="{3DF8A755-D2F4-453A-B849-B888D7B590C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800"/>
          </a:p>
        </p:txBody>
      </p:sp>
      <p:pic>
        <p:nvPicPr>
          <p:cNvPr id="106502" name="Picture 12" descr="gass_1">
            <a:extLst>
              <a:ext uri="{FF2B5EF4-FFF2-40B4-BE49-F238E27FC236}">
                <a16:creationId xmlns:a16="http://schemas.microsoft.com/office/drawing/2014/main" id="{2610D578-28CF-4446-A233-347DCBDF5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0" y="-171450"/>
            <a:ext cx="6096000" cy="702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>
            <a:extLst>
              <a:ext uri="{FF2B5EF4-FFF2-40B4-BE49-F238E27FC236}">
                <a16:creationId xmlns:a16="http://schemas.microsoft.com/office/drawing/2014/main" id="{42B96DE6-6F2C-46A0-AA37-E62A16E34E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538538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217091" name="Rectangle 3">
            <a:extLst>
              <a:ext uri="{FF2B5EF4-FFF2-40B4-BE49-F238E27FC236}">
                <a16:creationId xmlns:a16="http://schemas.microsoft.com/office/drawing/2014/main" id="{1727E676-4150-42FA-9A4D-52534B1FE63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28775"/>
            <a:ext cx="4038600" cy="45053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Šplhací konzoly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08548" name="Object 4">
            <a:extLst>
              <a:ext uri="{FF2B5EF4-FFF2-40B4-BE49-F238E27FC236}">
                <a16:creationId xmlns:a16="http://schemas.microsoft.com/office/drawing/2014/main" id="{D6AEECEA-75F6-4A78-902E-BCF5D7D3492A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5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7093" name="Rectangle 5">
            <a:extLst>
              <a:ext uri="{FF2B5EF4-FFF2-40B4-BE49-F238E27FC236}">
                <a16:creationId xmlns:a16="http://schemas.microsoft.com/office/drawing/2014/main" id="{6797BF96-5D84-4471-B3D1-7845A409D97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800"/>
          </a:p>
        </p:txBody>
      </p:sp>
      <p:pic>
        <p:nvPicPr>
          <p:cNvPr id="108550" name="Picture 8" descr="konzoly_1">
            <a:extLst>
              <a:ext uri="{FF2B5EF4-FFF2-40B4-BE49-F238E27FC236}">
                <a16:creationId xmlns:a16="http://schemas.microsoft.com/office/drawing/2014/main" id="{1B31E373-B77E-4D7C-9AB1-C2D9A66BB2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86150" y="0"/>
            <a:ext cx="56578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51" name="Picture 10" descr="konzoly_2">
            <a:extLst>
              <a:ext uri="{FF2B5EF4-FFF2-40B4-BE49-F238E27FC236}">
                <a16:creationId xmlns:a16="http://schemas.microsoft.com/office/drawing/2014/main" id="{2D65BF81-0EA4-4C1F-9F42-C91254F12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852738"/>
            <a:ext cx="33496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>
            <a:extLst>
              <a:ext uri="{FF2B5EF4-FFF2-40B4-BE49-F238E27FC236}">
                <a16:creationId xmlns:a16="http://schemas.microsoft.com/office/drawing/2014/main" id="{5F55ADC9-5CD7-4071-8FA7-C4BD8CD810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3538538" cy="1143000"/>
          </a:xfrm>
        </p:spPr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755E7CE3-76E1-4ECB-BB12-67278C0EFDB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28775"/>
            <a:ext cx="4038600" cy="45053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Fasádní bednění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10596" name="Object 4">
            <a:extLst>
              <a:ext uri="{FF2B5EF4-FFF2-40B4-BE49-F238E27FC236}">
                <a16:creationId xmlns:a16="http://schemas.microsoft.com/office/drawing/2014/main" id="{0D3357C2-FDE6-456F-841D-58CAEBF6BEF2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0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0405" name="Rectangle 5">
            <a:extLst>
              <a:ext uri="{FF2B5EF4-FFF2-40B4-BE49-F238E27FC236}">
                <a16:creationId xmlns:a16="http://schemas.microsoft.com/office/drawing/2014/main" id="{7882F805-EC15-47F4-8D28-004977598DE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800"/>
          </a:p>
        </p:txBody>
      </p:sp>
      <p:pic>
        <p:nvPicPr>
          <p:cNvPr id="110598" name="Picture 9" descr="2">
            <a:extLst>
              <a:ext uri="{FF2B5EF4-FFF2-40B4-BE49-F238E27FC236}">
                <a16:creationId xmlns:a16="http://schemas.microsoft.com/office/drawing/2014/main" id="{E7E96EF6-CF77-4D69-9C01-78548FCAD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9263" y="0"/>
            <a:ext cx="4884737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0599" name="Picture 11" descr="1">
            <a:extLst>
              <a:ext uri="{FF2B5EF4-FFF2-40B4-BE49-F238E27FC236}">
                <a16:creationId xmlns:a16="http://schemas.microsoft.com/office/drawing/2014/main" id="{3901D258-E3F3-4C5D-BC66-0F8C18BA0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08275"/>
            <a:ext cx="4787900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1C3C2D60-21C2-4031-A0A8-0FFA7554C3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Systémové bednění </a:t>
            </a:r>
            <a:br>
              <a:rPr lang="cs-CZ" altLang="cs-CZ"/>
            </a:br>
            <a:r>
              <a:rPr lang="cs-CZ" altLang="cs-CZ" sz="3600"/>
              <a:t>dopravní stavby</a:t>
            </a:r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CEEA3D63-DE26-4762-92BE-A071679F7D4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495800" cy="49244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12644" name="Object 4">
            <a:extLst>
              <a:ext uri="{FF2B5EF4-FFF2-40B4-BE49-F238E27FC236}">
                <a16:creationId xmlns:a16="http://schemas.microsoft.com/office/drawing/2014/main" id="{E20482EF-A32E-463E-A650-A836750050D2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6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645" name="Picture 5" descr="ns_jk_01">
            <a:extLst>
              <a:ext uri="{FF2B5EF4-FFF2-40B4-BE49-F238E27FC236}">
                <a16:creationId xmlns:a16="http://schemas.microsoft.com/office/drawing/2014/main" id="{2D5F9A20-CC53-4853-A3D3-C83D29BA0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495425"/>
            <a:ext cx="798195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480AB92C-D3BC-441C-90A7-958521DCA2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Systémové bednění</a:t>
            </a:r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ED59B1F7-A6DF-44EE-B754-4F16D50728A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495800" cy="49244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Dopravní stavby - Pilíře</a:t>
            </a:r>
          </a:p>
        </p:txBody>
      </p:sp>
      <p:graphicFrame>
        <p:nvGraphicFramePr>
          <p:cNvPr id="113668" name="Object 4">
            <a:extLst>
              <a:ext uri="{FF2B5EF4-FFF2-40B4-BE49-F238E27FC236}">
                <a16:creationId xmlns:a16="http://schemas.microsoft.com/office/drawing/2014/main" id="{FFF08BE0-7132-425F-A77B-A89ADFCA42C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71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3669" name="Picture 7" descr="2005-01-52-4">
            <a:extLst>
              <a:ext uri="{FF2B5EF4-FFF2-40B4-BE49-F238E27FC236}">
                <a16:creationId xmlns:a16="http://schemas.microsoft.com/office/drawing/2014/main" id="{078FFB0F-FD4B-4EE2-824E-3C0280E89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70288"/>
            <a:ext cx="5389563" cy="328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670" name="Picture 9" descr="ref_01_06">
            <a:extLst>
              <a:ext uri="{FF2B5EF4-FFF2-40B4-BE49-F238E27FC236}">
                <a16:creationId xmlns:a16="http://schemas.microsoft.com/office/drawing/2014/main" id="{DA69E584-CDC2-42CD-8013-5D5A1CCE6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3838" y="1268413"/>
            <a:ext cx="3840162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7264E275-4029-4FDC-B92E-98795CF487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Systémové bednění</a:t>
            </a:r>
          </a:p>
        </p:txBody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4DB5E8EB-B34E-4FD9-A7B4-A7C47E41E42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495800" cy="49244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14692" name="Object 4">
            <a:extLst>
              <a:ext uri="{FF2B5EF4-FFF2-40B4-BE49-F238E27FC236}">
                <a16:creationId xmlns:a16="http://schemas.microsoft.com/office/drawing/2014/main" id="{3B815023-69CE-4C73-9381-D6EC1E27C76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9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4693" name="Picture 7" descr="ref_08_02">
            <a:extLst>
              <a:ext uri="{FF2B5EF4-FFF2-40B4-BE49-F238E27FC236}">
                <a16:creationId xmlns:a16="http://schemas.microsoft.com/office/drawing/2014/main" id="{EF8A0D2C-7F7D-49FA-83A6-907D7B583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2849563"/>
            <a:ext cx="5867400" cy="400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694" name="Picture 9" descr="ref_08_04">
            <a:extLst>
              <a:ext uri="{FF2B5EF4-FFF2-40B4-BE49-F238E27FC236}">
                <a16:creationId xmlns:a16="http://schemas.microsoft.com/office/drawing/2014/main" id="{6AC6125F-87E5-4D53-85B8-0272C6CA7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356100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>
            <a:extLst>
              <a:ext uri="{FF2B5EF4-FFF2-40B4-BE49-F238E27FC236}">
                <a16:creationId xmlns:a16="http://schemas.microsoft.com/office/drawing/2014/main" id="{87058313-6AA0-425A-A278-4172413C4A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Systémové bednění- pojízdné</a:t>
            </a:r>
          </a:p>
        </p:txBody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B17C75E6-E5D7-4C48-AE28-435E4D4493F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12875"/>
            <a:ext cx="9144000" cy="51117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Přesuvné bednění ALPI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na stavbě mostu v Čekanicích u Tábora   </a:t>
            </a:r>
          </a:p>
        </p:txBody>
      </p:sp>
      <p:graphicFrame>
        <p:nvGraphicFramePr>
          <p:cNvPr id="116740" name="Object 4">
            <a:extLst>
              <a:ext uri="{FF2B5EF4-FFF2-40B4-BE49-F238E27FC236}">
                <a16:creationId xmlns:a16="http://schemas.microsoft.com/office/drawing/2014/main" id="{80010470-C3C8-4BE0-808E-AFE49760BEA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6741" name="Picture 8" descr="mecano4">
            <a:extLst>
              <a:ext uri="{FF2B5EF4-FFF2-40B4-BE49-F238E27FC236}">
                <a16:creationId xmlns:a16="http://schemas.microsoft.com/office/drawing/2014/main" id="{BAFC4B28-9D61-4CD3-A6BD-2E42CA434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2275" y="2565400"/>
            <a:ext cx="6551613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>
            <a:extLst>
              <a:ext uri="{FF2B5EF4-FFF2-40B4-BE49-F238E27FC236}">
                <a16:creationId xmlns:a16="http://schemas.microsoft.com/office/drawing/2014/main" id="{C6BA202F-FE35-4D06-860B-E4236BB5D6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Systémové bednění-</a:t>
            </a:r>
          </a:p>
        </p:txBody>
      </p:sp>
      <p:sp>
        <p:nvSpPr>
          <p:cNvPr id="281603" name="Rectangle 3">
            <a:extLst>
              <a:ext uri="{FF2B5EF4-FFF2-40B4-BE49-F238E27FC236}">
                <a16:creationId xmlns:a16="http://schemas.microsoft.com/office/drawing/2014/main" id="{A45B8F85-28C9-4032-833F-49DEEC7A7F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12875"/>
            <a:ext cx="9144000" cy="51117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Nafukovací bednění: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Pro  vytváření vnitřních kanalizačních stok a šachet nebo jiných dutin kruhového průřezu, i k betonáži střech tvaru kopule.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Vložka je vyrobená z pogumovaného textilu, nahustí se vzduchem z kompresoru, po částečnémzatvrdnutí se vzduch vypustí a vložka vytáhne.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Nízká hmotnost, rychlé odbednění a hladký vnitřní povrch konstrukce.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  </a:t>
            </a:r>
          </a:p>
        </p:txBody>
      </p:sp>
      <p:graphicFrame>
        <p:nvGraphicFramePr>
          <p:cNvPr id="118788" name="Object 4">
            <a:extLst>
              <a:ext uri="{FF2B5EF4-FFF2-40B4-BE49-F238E27FC236}">
                <a16:creationId xmlns:a16="http://schemas.microsoft.com/office/drawing/2014/main" id="{DB163B60-2CD5-4529-8679-3F19EC935BA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D50F470E-588C-4599-B9FD-50104EE8DF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Speciální</a:t>
            </a:r>
          </a:p>
        </p:txBody>
      </p:sp>
      <p:sp>
        <p:nvSpPr>
          <p:cNvPr id="221187" name="Rectangle 3">
            <a:extLst>
              <a:ext uri="{FF2B5EF4-FFF2-40B4-BE49-F238E27FC236}">
                <a16:creationId xmlns:a16="http://schemas.microsoft.com/office/drawing/2014/main" id="{790C229A-BE40-4F0F-864B-F24BA66A34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/>
              <a:t>   </a:t>
            </a:r>
          </a:p>
        </p:txBody>
      </p:sp>
      <p:graphicFrame>
        <p:nvGraphicFramePr>
          <p:cNvPr id="120836" name="Object 4">
            <a:extLst>
              <a:ext uri="{FF2B5EF4-FFF2-40B4-BE49-F238E27FC236}">
                <a16:creationId xmlns:a16="http://schemas.microsoft.com/office/drawing/2014/main" id="{11051FA1-6115-42D3-BEE6-B7F7ACA1D5FD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0837" name="Picture 7" descr="specialni_1">
            <a:extLst>
              <a:ext uri="{FF2B5EF4-FFF2-40B4-BE49-F238E27FC236}">
                <a16:creationId xmlns:a16="http://schemas.microsoft.com/office/drawing/2014/main" id="{161131AF-F651-4588-8589-48A50969E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2420938"/>
            <a:ext cx="4762500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8" name="Picture 9" descr="specialni_2">
            <a:extLst>
              <a:ext uri="{FF2B5EF4-FFF2-40B4-BE49-F238E27FC236}">
                <a16:creationId xmlns:a16="http://schemas.microsoft.com/office/drawing/2014/main" id="{C18D30D6-F9FE-4214-805C-0F32FFBA8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2838" y="908050"/>
            <a:ext cx="2951162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90196A7-1470-41DE-9828-8CD6EDF65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Havárie bednění</a:t>
            </a:r>
          </a:p>
        </p:txBody>
      </p:sp>
      <p:pic>
        <p:nvPicPr>
          <p:cNvPr id="38915" name="Picture 3" descr="t01">
            <a:extLst>
              <a:ext uri="{FF2B5EF4-FFF2-40B4-BE49-F238E27FC236}">
                <a16:creationId xmlns:a16="http://schemas.microsoft.com/office/drawing/2014/main" id="{01727B8B-6C3E-40EA-93D8-CC2F2E69DB24}"/>
              </a:ext>
            </a:extLst>
          </p:cNvPr>
          <p:cNvPicPr>
            <a:picLocks noChangeAspect="1" noChangeArrowheads="1"/>
          </p:cNvPicPr>
          <p:nvPr>
            <p:ph type="body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7088" y="1196975"/>
            <a:ext cx="7345362" cy="5372100"/>
          </a:xfr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22884" name="Object 4">
            <a:extLst>
              <a:ext uri="{FF2B5EF4-FFF2-40B4-BE49-F238E27FC236}">
                <a16:creationId xmlns:a16="http://schemas.microsoft.com/office/drawing/2014/main" id="{D3F96C3A-9482-4EDE-8E8F-51FA5BCEFFBC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8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65B94B5E-550F-44D3-944F-2A4866FB4F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Havárie bednění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17DC7E96-D611-45DE-B3B1-3E1FACE004B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endParaRPr lang="cs-CZ" altLang="cs-CZ" sz="2800">
              <a:effectLst/>
            </a:endParaRPr>
          </a:p>
          <a:p>
            <a:pPr eaLnBrk="1" hangingPunct="1"/>
            <a:endParaRPr lang="cs-CZ" altLang="cs-CZ" sz="2800">
              <a:effectLst/>
            </a:endParaRPr>
          </a:p>
        </p:txBody>
      </p:sp>
      <p:pic>
        <p:nvPicPr>
          <p:cNvPr id="123908" name="Picture 4" descr="t04">
            <a:extLst>
              <a:ext uri="{FF2B5EF4-FFF2-40B4-BE49-F238E27FC236}">
                <a16:creationId xmlns:a16="http://schemas.microsoft.com/office/drawing/2014/main" id="{7A5344DC-51F2-4C4F-BB65-FB4BA6322FBE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0113" y="1412875"/>
            <a:ext cx="7129462" cy="5081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23909" name="Object 5">
            <a:extLst>
              <a:ext uri="{FF2B5EF4-FFF2-40B4-BE49-F238E27FC236}">
                <a16:creationId xmlns:a16="http://schemas.microsoft.com/office/drawing/2014/main" id="{5725AA3A-4FE0-43C3-95EB-25F71F73498F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0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D39F4AB-A1E6-4FE3-855E-61EB11D4F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Havárie bednění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69CA4E8-18B2-46E2-BF8C-7C732E4AC23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>
                <a:effectLst/>
              </a:rPr>
              <a:t>Coliseum v New Yorku: </a:t>
            </a:r>
          </a:p>
          <a:p>
            <a:pPr eaLnBrk="1" hangingPunct="1">
              <a:defRPr/>
            </a:pPr>
            <a:r>
              <a:rPr lang="cs-CZ" altLang="cs-CZ" sz="2800">
                <a:effectLst/>
              </a:rPr>
              <a:t>Po předcházejícím zřícení byl celý podpůrný systém dostatečně doplněn diagonálním zavětrováním ke zvýšení prostorové tuhosti.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pic>
        <p:nvPicPr>
          <p:cNvPr id="40964" name="Picture 4" descr="t05">
            <a:extLst>
              <a:ext uri="{FF2B5EF4-FFF2-40B4-BE49-F238E27FC236}">
                <a16:creationId xmlns:a16="http://schemas.microsoft.com/office/drawing/2014/main" id="{5A100339-56E7-4FAF-8CA9-A92337BAE9CF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40200" y="1687513"/>
            <a:ext cx="4752975" cy="2965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25957" name="Object 5">
            <a:extLst>
              <a:ext uri="{FF2B5EF4-FFF2-40B4-BE49-F238E27FC236}">
                <a16:creationId xmlns:a16="http://schemas.microsoft.com/office/drawing/2014/main" id="{5F5A72A2-97B4-4330-B1B5-B278A2A70A0A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3AFD79A2-AC46-4497-B031-6E14A23A0E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Havárie bednění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FAC53DDC-2B5A-43BF-9320-09244C58352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180975" y="1600200"/>
            <a:ext cx="3097213" cy="45339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buClrTx/>
              <a:buFontTx/>
              <a:buNone/>
              <a:defRPr/>
            </a:pPr>
            <a:endParaRPr lang="cs-CZ" altLang="cs-CZ" sz="2000">
              <a:effectLst/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>
                <a:effectLst/>
              </a:rPr>
              <a:t>	</a:t>
            </a:r>
            <a:endParaRPr lang="cs-CZ" altLang="cs-CZ" sz="2800"/>
          </a:p>
        </p:txBody>
      </p:sp>
      <p:graphicFrame>
        <p:nvGraphicFramePr>
          <p:cNvPr id="126980" name="Object 5">
            <a:extLst>
              <a:ext uri="{FF2B5EF4-FFF2-40B4-BE49-F238E27FC236}">
                <a16:creationId xmlns:a16="http://schemas.microsoft.com/office/drawing/2014/main" id="{F2FA7C0D-68B2-4D96-9DF0-BF8BC0B3F451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5397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8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6981" name="Picture 8" descr="DSCN8756">
            <a:extLst>
              <a:ext uri="{FF2B5EF4-FFF2-40B4-BE49-F238E27FC236}">
                <a16:creationId xmlns:a16="http://schemas.microsoft.com/office/drawing/2014/main" id="{93D9CB8B-F9CA-457E-8279-AD538EFDFBB5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6013" y="1196975"/>
            <a:ext cx="6624637" cy="4967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EFC87408-1327-4A4A-9227-24E10B262E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2376488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Havárie bednění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3D63F32-285D-436B-BA77-2CA8858D84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3106738" cy="45339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  <a:buClrTx/>
              <a:buFontTx/>
              <a:buNone/>
              <a:defRPr/>
            </a:pPr>
            <a:endParaRPr lang="cs-CZ" altLang="cs-CZ" sz="200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000">
                <a:effectLst/>
              </a:rPr>
              <a:t>Havárie na stavbě 26patrového obytného domu v </a:t>
            </a:r>
            <a:r>
              <a:rPr lang="en-US" altLang="cs-CZ" sz="2000">
                <a:effectLst/>
              </a:rPr>
              <a:t>Bailey's Crossroads Virginie - USA (1972):</a:t>
            </a:r>
            <a:endParaRPr lang="cs-CZ" altLang="cs-CZ" sz="200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cs-CZ" altLang="cs-CZ" sz="2000"/>
          </a:p>
        </p:txBody>
      </p:sp>
      <p:pic>
        <p:nvPicPr>
          <p:cNvPr id="37892" name="Picture 4" descr="t02">
            <a:extLst>
              <a:ext uri="{FF2B5EF4-FFF2-40B4-BE49-F238E27FC236}">
                <a16:creationId xmlns:a16="http://schemas.microsoft.com/office/drawing/2014/main" id="{87FDD072-E02A-4284-ABDF-78E8D7F3E78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40250" y="0"/>
            <a:ext cx="460375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29029" name="Object 5">
            <a:extLst>
              <a:ext uri="{FF2B5EF4-FFF2-40B4-BE49-F238E27FC236}">
                <a16:creationId xmlns:a16="http://schemas.microsoft.com/office/drawing/2014/main" id="{32F1E56F-AA85-4F12-BE29-4459D0B0C38B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030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E1F48B9E-2F04-45E4-84CD-547615BE27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Havárie bednění </a:t>
            </a:r>
            <a:br>
              <a:rPr lang="cs-CZ" altLang="cs-CZ" sz="4000"/>
            </a:br>
            <a:r>
              <a:rPr lang="cs-CZ" altLang="cs-CZ" sz="4000"/>
              <a:t>– příčiny obecně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0E57E5D6-C825-4775-94FC-DE6290743F2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15250" cy="4533900"/>
          </a:xfrm>
        </p:spPr>
        <p:txBody>
          <a:bodyPr/>
          <a:lstStyle/>
          <a:p>
            <a:pPr marL="990600" lvl="1" indent="-533400" eaLnBrk="1" hangingPunct="1">
              <a:buClr>
                <a:srgbClr val="FF33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n-US" altLang="cs-CZ"/>
              <a:t>Nesprávný postup odbednění </a:t>
            </a:r>
            <a:endParaRPr lang="cs-CZ" altLang="cs-CZ"/>
          </a:p>
          <a:p>
            <a:pPr marL="990600" lvl="1" indent="-533400" eaLnBrk="1" hangingPunct="1">
              <a:buClr>
                <a:srgbClr val="FF33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cs-CZ" altLang="cs-CZ"/>
              <a:t>P</a:t>
            </a:r>
            <a:r>
              <a:rPr lang="en-US" altLang="cs-CZ"/>
              <a:t>ředčasné odstranění podpěrných prvků</a:t>
            </a:r>
          </a:p>
          <a:p>
            <a:pPr marL="990600" lvl="1" indent="-533400" eaLnBrk="1" hangingPunct="1">
              <a:buClr>
                <a:srgbClr val="FF33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n-US" altLang="cs-CZ"/>
              <a:t>Nedostatečná únosnost nosníků a podpěr</a:t>
            </a:r>
          </a:p>
          <a:p>
            <a:pPr marL="990600" lvl="1" indent="-533400" eaLnBrk="1" hangingPunct="1">
              <a:buClr>
                <a:srgbClr val="FF33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n-US" altLang="cs-CZ"/>
              <a:t>Vibrace</a:t>
            </a:r>
          </a:p>
          <a:p>
            <a:pPr marL="990600" lvl="1" indent="-533400" eaLnBrk="1" hangingPunct="1">
              <a:buClr>
                <a:srgbClr val="FF33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n-US" altLang="cs-CZ"/>
              <a:t>Neúnosné podloží pod patkami stojek</a:t>
            </a:r>
            <a:endParaRPr lang="cs-CZ" altLang="cs-CZ"/>
          </a:p>
          <a:p>
            <a:pPr marL="990600" lvl="1" indent="-533400" eaLnBrk="1" hangingPunct="1">
              <a:buClr>
                <a:srgbClr val="FF33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n-US" altLang="cs-CZ"/>
              <a:t>Stojky</a:t>
            </a:r>
            <a:r>
              <a:rPr lang="cs-CZ" altLang="cs-CZ"/>
              <a:t> </a:t>
            </a:r>
            <a:r>
              <a:rPr lang="en-US" altLang="cs-CZ"/>
              <a:t>vychýlené ze svislice</a:t>
            </a:r>
          </a:p>
          <a:p>
            <a:pPr marL="990600" lvl="1" indent="-533400" eaLnBrk="1" hangingPunct="1">
              <a:buClr>
                <a:srgbClr val="FF33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n-US" altLang="cs-CZ"/>
              <a:t>Nedostatečná kontrola při ukládání betonu</a:t>
            </a:r>
          </a:p>
          <a:p>
            <a:pPr marL="990600" lvl="1" indent="-533400" eaLnBrk="1" hangingPunct="1">
              <a:buClr>
                <a:srgbClr val="FF3300"/>
              </a:buClr>
              <a:buSzPct val="150000"/>
              <a:buFont typeface="Arial" panose="020B0604020202020204" pitchFamily="34" charset="0"/>
              <a:buNone/>
              <a:defRPr/>
            </a:pPr>
            <a:r>
              <a:rPr lang="en-US" altLang="cs-CZ"/>
              <a:t>Podcenění detailů bednicí formy </a:t>
            </a:r>
          </a:p>
          <a:p>
            <a:pPr marL="609600" indent="-609600" eaLnBrk="1" hangingPunct="1">
              <a:defRPr/>
            </a:pPr>
            <a:endParaRPr lang="cs-CZ" altLang="cs-CZ" sz="2800"/>
          </a:p>
        </p:txBody>
      </p:sp>
      <p:graphicFrame>
        <p:nvGraphicFramePr>
          <p:cNvPr id="131076" name="Object 4">
            <a:extLst>
              <a:ext uri="{FF2B5EF4-FFF2-40B4-BE49-F238E27FC236}">
                <a16:creationId xmlns:a16="http://schemas.microsoft.com/office/drawing/2014/main" id="{FFBB5762-F13B-4D48-85C3-E64CF9C2005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82EF1555-39B7-40F6-A131-40DF0B9892F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65238"/>
            <a:ext cx="7772400" cy="11557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Systémové bednění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0C765FCA-F635-44AA-82EC-9C26F637C3F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276475"/>
            <a:ext cx="6400800" cy="1008063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skladování a přeprava</a:t>
            </a:r>
          </a:p>
        </p:txBody>
      </p:sp>
      <p:graphicFrame>
        <p:nvGraphicFramePr>
          <p:cNvPr id="132100" name="Object 4">
            <a:extLst>
              <a:ext uri="{FF2B5EF4-FFF2-40B4-BE49-F238E27FC236}">
                <a16:creationId xmlns:a16="http://schemas.microsoft.com/office/drawing/2014/main" id="{C3072DC1-2D6F-4EAB-9EC1-C8A0096E45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02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2101" name="Picture 6" descr="pujcovna">
            <a:extLst>
              <a:ext uri="{FF2B5EF4-FFF2-40B4-BE49-F238E27FC236}">
                <a16:creationId xmlns:a16="http://schemas.microsoft.com/office/drawing/2014/main" id="{3E27DDAA-946B-40D5-9399-BA51F02BB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713" y="2957513"/>
            <a:ext cx="5689600" cy="390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08730C3-8B85-4506-A5E4-48721C8524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sp>
        <p:nvSpPr>
          <p:cNvPr id="45065" name="Rectangle 9">
            <a:extLst>
              <a:ext uri="{FF2B5EF4-FFF2-40B4-BE49-F238E27FC236}">
                <a16:creationId xmlns:a16="http://schemas.microsoft.com/office/drawing/2014/main" id="{3160B508-2D6E-4EF2-B284-AF30C36C8B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Ukládací paleta – přepravní prostředek Doka</a:t>
            </a:r>
          </a:p>
        </p:txBody>
      </p:sp>
      <p:graphicFrame>
        <p:nvGraphicFramePr>
          <p:cNvPr id="133124" name="Object 5">
            <a:extLst>
              <a:ext uri="{FF2B5EF4-FFF2-40B4-BE49-F238E27FC236}">
                <a16:creationId xmlns:a16="http://schemas.microsoft.com/office/drawing/2014/main" id="{6E180031-8F63-4FCE-BE89-CD60A6DE176A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5857875" y="2281238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7875" y="2281238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3125" name="Picture 8" descr="2">
            <a:extLst>
              <a:ext uri="{FF2B5EF4-FFF2-40B4-BE49-F238E27FC236}">
                <a16:creationId xmlns:a16="http://schemas.microsoft.com/office/drawing/2014/main" id="{C9350F0C-7F94-4F1B-8A26-CEB3A9974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2193925"/>
            <a:ext cx="7859712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3126" name="Object 10">
            <a:extLst>
              <a:ext uri="{FF2B5EF4-FFF2-40B4-BE49-F238E27FC236}">
                <a16:creationId xmlns:a16="http://schemas.microsoft.com/office/drawing/2014/main" id="{91ABEB67-A654-4F8A-8A47-A47DABFF35CF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95288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8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47197E85-EA87-41B1-9A3F-6668CEBBF6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70199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DF9B1EAF-0570-4BA5-B990-B08F3B57DA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84313"/>
            <a:ext cx="2736850" cy="45339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Nosníky systémového bednění se skladují v hráních.</a:t>
            </a:r>
          </a:p>
        </p:txBody>
      </p:sp>
      <p:pic>
        <p:nvPicPr>
          <p:cNvPr id="134148" name="Picture 4" descr="PB210171">
            <a:extLst>
              <a:ext uri="{FF2B5EF4-FFF2-40B4-BE49-F238E27FC236}">
                <a16:creationId xmlns:a16="http://schemas.microsoft.com/office/drawing/2014/main" id="{E907B3CE-E545-482E-AC30-E1E76BF50539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203575" y="1412875"/>
            <a:ext cx="4530725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34149" name="Object 5">
            <a:extLst>
              <a:ext uri="{FF2B5EF4-FFF2-40B4-BE49-F238E27FC236}">
                <a16:creationId xmlns:a16="http://schemas.microsoft.com/office/drawing/2014/main" id="{AD6F4933-70EA-49DA-9886-45618F5C17E2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50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08C52572-E211-416B-A6B3-0561A7C00B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pic>
        <p:nvPicPr>
          <p:cNvPr id="136195" name="Picture 3" descr="PB210209">
            <a:extLst>
              <a:ext uri="{FF2B5EF4-FFF2-40B4-BE49-F238E27FC236}">
                <a16:creationId xmlns:a16="http://schemas.microsoft.com/office/drawing/2014/main" id="{FFF344C1-BB72-40E7-83A5-C1AC99688952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2600" y="1600200"/>
            <a:ext cx="3694113" cy="4924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6196" name="Picture 4" descr="PC130005">
            <a:extLst>
              <a:ext uri="{FF2B5EF4-FFF2-40B4-BE49-F238E27FC236}">
                <a16:creationId xmlns:a16="http://schemas.microsoft.com/office/drawing/2014/main" id="{BD570DD4-3010-49B0-ABCE-E400409F0BD2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00563" y="1628775"/>
            <a:ext cx="4392612" cy="32940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36197" name="Object 5">
            <a:extLst>
              <a:ext uri="{FF2B5EF4-FFF2-40B4-BE49-F238E27FC236}">
                <a16:creationId xmlns:a16="http://schemas.microsoft.com/office/drawing/2014/main" id="{60F189D9-CDA5-454A-BB10-979F0A3B78E5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179388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198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6EF035AC-514F-49CC-B2D7-68E93C6CD6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pic>
        <p:nvPicPr>
          <p:cNvPr id="137219" name="Picture 3" descr="PB210172">
            <a:extLst>
              <a:ext uri="{FF2B5EF4-FFF2-40B4-BE49-F238E27FC236}">
                <a16:creationId xmlns:a16="http://schemas.microsoft.com/office/drawing/2014/main" id="{D72F090E-DDB3-4BAE-B7B1-4647DA23B328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0825" y="1628775"/>
            <a:ext cx="4495800" cy="3371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7220" name="Picture 4" descr="PB210207">
            <a:extLst>
              <a:ext uri="{FF2B5EF4-FFF2-40B4-BE49-F238E27FC236}">
                <a16:creationId xmlns:a16="http://schemas.microsoft.com/office/drawing/2014/main" id="{20CE7323-49CA-40AC-81FA-8713E9A8A860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32363" y="1628775"/>
            <a:ext cx="4032250" cy="30241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37221" name="Object 5">
            <a:extLst>
              <a:ext uri="{FF2B5EF4-FFF2-40B4-BE49-F238E27FC236}">
                <a16:creationId xmlns:a16="http://schemas.microsoft.com/office/drawing/2014/main" id="{5E2F8F87-DBCF-4B99-B405-EC50F88E8E34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1793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2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BBBD1355-83A0-4602-90CC-CC8CA1BBAE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A7C7BF27-6CC4-413D-BA3D-E0E31D022A9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341438"/>
            <a:ext cx="2520950" cy="4792662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V ocelových koších</a:t>
            </a:r>
          </a:p>
        </p:txBody>
      </p:sp>
      <p:pic>
        <p:nvPicPr>
          <p:cNvPr id="139268" name="Picture 4" descr="PB210211">
            <a:extLst>
              <a:ext uri="{FF2B5EF4-FFF2-40B4-BE49-F238E27FC236}">
                <a16:creationId xmlns:a16="http://schemas.microsoft.com/office/drawing/2014/main" id="{8321C35A-775F-4B18-B608-DA45DD06B626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35375" y="1600200"/>
            <a:ext cx="5508625" cy="4132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39269" name="Object 5">
            <a:extLst>
              <a:ext uri="{FF2B5EF4-FFF2-40B4-BE49-F238E27FC236}">
                <a16:creationId xmlns:a16="http://schemas.microsoft.com/office/drawing/2014/main" id="{3CA9B400-856D-40EA-9E2B-DD9ECB3A2502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50825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71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9270" name="Picture 7" descr="3">
            <a:extLst>
              <a:ext uri="{FF2B5EF4-FFF2-40B4-BE49-F238E27FC236}">
                <a16:creationId xmlns:a16="http://schemas.microsoft.com/office/drawing/2014/main" id="{1A2E7A1C-5D98-4935-BF8D-60C69F4FD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438400"/>
            <a:ext cx="32131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00CAB59-C4FE-4698-9D5F-D6B41901E8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pic>
        <p:nvPicPr>
          <p:cNvPr id="141315" name="Picture 3" descr="PB210213">
            <a:extLst>
              <a:ext uri="{FF2B5EF4-FFF2-40B4-BE49-F238E27FC236}">
                <a16:creationId xmlns:a16="http://schemas.microsoft.com/office/drawing/2014/main" id="{32ED91B8-4A9D-4419-AFCB-E4767F5C0573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9750" y="1773238"/>
            <a:ext cx="6480175" cy="4860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80" name="Rectangle 4">
            <a:extLst>
              <a:ext uri="{FF2B5EF4-FFF2-40B4-BE49-F238E27FC236}">
                <a16:creationId xmlns:a16="http://schemas.microsoft.com/office/drawing/2014/main" id="{F8E648CB-4D35-46F9-81E8-A6B2607EC692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7019925" y="1600200"/>
            <a:ext cx="1666875" cy="45339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Ocelové palety</a:t>
            </a:r>
          </a:p>
        </p:txBody>
      </p:sp>
      <p:graphicFrame>
        <p:nvGraphicFramePr>
          <p:cNvPr id="141317" name="Object 5">
            <a:extLst>
              <a:ext uri="{FF2B5EF4-FFF2-40B4-BE49-F238E27FC236}">
                <a16:creationId xmlns:a16="http://schemas.microsoft.com/office/drawing/2014/main" id="{8CA2F57C-36FA-4972-B1DF-4EB7C87AF078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8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E7ED9C1E-546A-4B3B-BEC6-63440D86CB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6743FF19-FF75-425B-9385-DEE6B48005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00200"/>
            <a:ext cx="1944687" cy="4533900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Konzoly pro lávky na ocelovýchpaletách</a:t>
            </a:r>
          </a:p>
        </p:txBody>
      </p:sp>
      <p:pic>
        <p:nvPicPr>
          <p:cNvPr id="143364" name="Picture 4" descr="PB210201">
            <a:extLst>
              <a:ext uri="{FF2B5EF4-FFF2-40B4-BE49-F238E27FC236}">
                <a16:creationId xmlns:a16="http://schemas.microsoft.com/office/drawing/2014/main" id="{113E0DB2-19E9-43DA-8C2D-4C2C6A1AAF26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24075" y="1700213"/>
            <a:ext cx="6731000" cy="5048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43365" name="Object 5">
            <a:extLst>
              <a:ext uri="{FF2B5EF4-FFF2-40B4-BE49-F238E27FC236}">
                <a16:creationId xmlns:a16="http://schemas.microsoft.com/office/drawing/2014/main" id="{8CB75270-F6CC-47C7-B514-71D9C9A4F72D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6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2ED96250-CC0A-489A-B4AD-06B8426AC9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pic>
        <p:nvPicPr>
          <p:cNvPr id="145411" name="Picture 3" descr="PB200168">
            <a:extLst>
              <a:ext uri="{FF2B5EF4-FFF2-40B4-BE49-F238E27FC236}">
                <a16:creationId xmlns:a16="http://schemas.microsoft.com/office/drawing/2014/main" id="{7EE60D08-0D82-4094-9F8F-11A5BD7A7E7D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9250" y="1628775"/>
            <a:ext cx="4308475" cy="50244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2228" name="Rectangle 4">
            <a:extLst>
              <a:ext uri="{FF2B5EF4-FFF2-40B4-BE49-F238E27FC236}">
                <a16:creationId xmlns:a16="http://schemas.microsoft.com/office/drawing/2014/main" id="{6EB38082-85F3-4606-B186-2EA304D1D02A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6516688" y="1600200"/>
            <a:ext cx="2170112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Upevnění na jeřáb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Speciální žabky</a:t>
            </a:r>
          </a:p>
        </p:txBody>
      </p:sp>
      <p:graphicFrame>
        <p:nvGraphicFramePr>
          <p:cNvPr id="145413" name="Object 5">
            <a:extLst>
              <a:ext uri="{FF2B5EF4-FFF2-40B4-BE49-F238E27FC236}">
                <a16:creationId xmlns:a16="http://schemas.microsoft.com/office/drawing/2014/main" id="{E713CF5F-6FBD-41F6-B23E-921510CCE5E9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14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77C8FC28-4465-4EE9-B6E9-2CDEBFF723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sp>
        <p:nvSpPr>
          <p:cNvPr id="142340" name="Rectangle 4">
            <a:extLst>
              <a:ext uri="{FF2B5EF4-FFF2-40B4-BE49-F238E27FC236}">
                <a16:creationId xmlns:a16="http://schemas.microsoft.com/office/drawing/2014/main" id="{D9B7A395-1AFC-4186-9B43-4EA046138B90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9144000" y="1600200"/>
            <a:ext cx="252413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47460" name="Object 5">
            <a:extLst>
              <a:ext uri="{FF2B5EF4-FFF2-40B4-BE49-F238E27FC236}">
                <a16:creationId xmlns:a16="http://schemas.microsoft.com/office/drawing/2014/main" id="{4588E459-66EC-4059-9749-51E782347BA9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6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7461" name="Picture 7" descr="snímek 009">
            <a:extLst>
              <a:ext uri="{FF2B5EF4-FFF2-40B4-BE49-F238E27FC236}">
                <a16:creationId xmlns:a16="http://schemas.microsoft.com/office/drawing/2014/main" id="{B52336FD-9E40-404A-9480-F28D86E6BFCB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0113" y="1430338"/>
            <a:ext cx="7235825" cy="54276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3BEE0BA8-97AD-466B-840C-3D58AFBAD2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a přeprava systémového bednění</a:t>
            </a:r>
          </a:p>
        </p:txBody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5FB3DDC1-C57B-405E-AF8B-AA755FCB52D8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9036050" y="1600200"/>
            <a:ext cx="107950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49508" name="Object 4">
            <a:extLst>
              <a:ext uri="{FF2B5EF4-FFF2-40B4-BE49-F238E27FC236}">
                <a16:creationId xmlns:a16="http://schemas.microsoft.com/office/drawing/2014/main" id="{02745DA3-DAEF-4290-A4EB-888D76A01DD8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1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9509" name="Picture 7" descr="bed-steny">
            <a:extLst>
              <a:ext uri="{FF2B5EF4-FFF2-40B4-BE49-F238E27FC236}">
                <a16:creationId xmlns:a16="http://schemas.microsoft.com/office/drawing/2014/main" id="{BFF1B80D-D686-4E61-9A4C-85CA00DDD6A7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650" y="1374775"/>
            <a:ext cx="7308850" cy="5483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3F20AF89-CD7C-4156-A957-2218DD7CAB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8" y="274638"/>
            <a:ext cx="7885112" cy="1354137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bednění </a:t>
            </a:r>
            <a:br>
              <a:rPr lang="cs-CZ" altLang="cs-CZ" sz="4000"/>
            </a:br>
            <a:r>
              <a:rPr lang="cs-CZ" altLang="cs-CZ" sz="2800"/>
              <a:t>během výstavby monolitické konstrukce bytového komplexu Studánka Brno</a:t>
            </a:r>
            <a:br>
              <a:rPr lang="cs-CZ" altLang="cs-CZ" sz="4000"/>
            </a:br>
            <a:endParaRPr lang="cs-CZ" altLang="cs-CZ" sz="4000"/>
          </a:p>
        </p:txBody>
      </p:sp>
      <p:sp>
        <p:nvSpPr>
          <p:cNvPr id="131076" name="Rectangle 4">
            <a:extLst>
              <a:ext uri="{FF2B5EF4-FFF2-40B4-BE49-F238E27FC236}">
                <a16:creationId xmlns:a16="http://schemas.microsoft.com/office/drawing/2014/main" id="{30A0484B-F5FE-4015-90AF-029851DE305A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7092950" y="1600200"/>
            <a:ext cx="2051050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51556" name="Object 5">
            <a:extLst>
              <a:ext uri="{FF2B5EF4-FFF2-40B4-BE49-F238E27FC236}">
                <a16:creationId xmlns:a16="http://schemas.microsoft.com/office/drawing/2014/main" id="{B907D3C6-0661-444B-996F-DD45A4554DEA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8" name="Rectangle 6">
            <a:extLst>
              <a:ext uri="{FF2B5EF4-FFF2-40B4-BE49-F238E27FC236}">
                <a16:creationId xmlns:a16="http://schemas.microsoft.com/office/drawing/2014/main" id="{8CDCBA70-5000-4796-8325-DF14AC677CF8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51558" name="Picture 7" descr="DSC06534">
            <a:extLst>
              <a:ext uri="{FF2B5EF4-FFF2-40B4-BE49-F238E27FC236}">
                <a16:creationId xmlns:a16="http://schemas.microsoft.com/office/drawing/2014/main" id="{32CE21C8-C783-4BD0-92C0-B61FE3497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1350963"/>
            <a:ext cx="7345363" cy="550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2A884E82-D4BE-4707-B627-2DAF1C5331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404813"/>
            <a:ext cx="7632700" cy="12239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Skladování bednění </a:t>
            </a:r>
            <a:br>
              <a:rPr lang="cs-CZ" altLang="cs-CZ"/>
            </a:br>
            <a:r>
              <a:rPr lang="cs-CZ" altLang="cs-CZ" sz="3200"/>
              <a:t>během výstavby monolitické konstrukce bytového komplexu Studánka Brno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526A51CF-7573-4F8D-8DA9-82B0A663A876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7092950" y="1600200"/>
            <a:ext cx="2051050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52580" name="Object 4">
            <a:extLst>
              <a:ext uri="{FF2B5EF4-FFF2-40B4-BE49-F238E27FC236}">
                <a16:creationId xmlns:a16="http://schemas.microsoft.com/office/drawing/2014/main" id="{B0DFC8D9-B85B-42BB-8651-978F525DEA1E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83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25" name="Rectangle 5">
            <a:extLst>
              <a:ext uri="{FF2B5EF4-FFF2-40B4-BE49-F238E27FC236}">
                <a16:creationId xmlns:a16="http://schemas.microsoft.com/office/drawing/2014/main" id="{59A7A2FD-5F66-41A4-B099-3D3BA00A7F5F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52582" name="Picture 7" descr="DSC06594">
            <a:extLst>
              <a:ext uri="{FF2B5EF4-FFF2-40B4-BE49-F238E27FC236}">
                <a16:creationId xmlns:a16="http://schemas.microsoft.com/office/drawing/2014/main" id="{D08D3858-3097-4B48-A432-FC50DB327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1406525"/>
            <a:ext cx="7269163" cy="545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857F3A9C-4A9B-412A-9762-D14D276F8D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7777163" cy="12954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Skladování bednění </a:t>
            </a:r>
            <a:br>
              <a:rPr lang="cs-CZ" altLang="cs-CZ"/>
            </a:br>
            <a:r>
              <a:rPr lang="cs-CZ" altLang="cs-CZ" sz="3200"/>
              <a:t>během výstavby monolitické konstrukce bytového komplexu Studánka Brno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094ADD19-21F7-4C07-894B-1034AEA5ED12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7092950" y="1600200"/>
            <a:ext cx="2051050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53604" name="Object 4">
            <a:extLst>
              <a:ext uri="{FF2B5EF4-FFF2-40B4-BE49-F238E27FC236}">
                <a16:creationId xmlns:a16="http://schemas.microsoft.com/office/drawing/2014/main" id="{4BF277DD-48BA-4B59-9E33-1AF45BC9FEA9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49" name="Rectangle 5">
            <a:extLst>
              <a:ext uri="{FF2B5EF4-FFF2-40B4-BE49-F238E27FC236}">
                <a16:creationId xmlns:a16="http://schemas.microsoft.com/office/drawing/2014/main" id="{531F31C0-5FB7-4310-980D-37A470EBAF9E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53606" name="Picture 7" descr="DSC06655">
            <a:extLst>
              <a:ext uri="{FF2B5EF4-FFF2-40B4-BE49-F238E27FC236}">
                <a16:creationId xmlns:a16="http://schemas.microsoft.com/office/drawing/2014/main" id="{B39E3399-1313-4040-B1BF-0DBB1C05B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1406525"/>
            <a:ext cx="7269163" cy="545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7AAB09A0-BEEA-4A70-A80F-C42CDB39C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333375"/>
            <a:ext cx="7704138" cy="12954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Skladování bednění </a:t>
            </a:r>
            <a:br>
              <a:rPr lang="cs-CZ" altLang="cs-CZ"/>
            </a:br>
            <a:r>
              <a:rPr lang="cs-CZ" altLang="cs-CZ" sz="3200"/>
              <a:t>během výstavby monolitické konstrukce bytového komplexu Studánka Brno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18912C70-B22A-4AE9-8B11-C30059C95519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7092950" y="1600200"/>
            <a:ext cx="2051050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54628" name="Object 4">
            <a:extLst>
              <a:ext uri="{FF2B5EF4-FFF2-40B4-BE49-F238E27FC236}">
                <a16:creationId xmlns:a16="http://schemas.microsoft.com/office/drawing/2014/main" id="{E6B66E98-6F52-4AAC-A1F0-896A388DBB88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31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173" name="Rectangle 5">
            <a:extLst>
              <a:ext uri="{FF2B5EF4-FFF2-40B4-BE49-F238E27FC236}">
                <a16:creationId xmlns:a16="http://schemas.microsoft.com/office/drawing/2014/main" id="{57664231-A41E-446D-9C72-E9B48E0787A2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54630" name="Picture 7" descr="DSC06685">
            <a:extLst>
              <a:ext uri="{FF2B5EF4-FFF2-40B4-BE49-F238E27FC236}">
                <a16:creationId xmlns:a16="http://schemas.microsoft.com/office/drawing/2014/main" id="{CED1607C-C29C-4AD6-B60C-43F0FF79F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1406525"/>
            <a:ext cx="7269163" cy="545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8FA1B346-F24A-47CA-AD52-C7F1124F9C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333375"/>
            <a:ext cx="7704138" cy="12954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Skladování bednění </a:t>
            </a:r>
            <a:br>
              <a:rPr lang="cs-CZ" altLang="cs-CZ"/>
            </a:br>
            <a:r>
              <a:rPr lang="cs-CZ" altLang="cs-CZ" sz="3200"/>
              <a:t>během výstavby monolitické konstrukce bytového komplexu Studánka Brno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E19E1945-BE47-4AF1-BD61-15E58253A8BF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7092950" y="1600200"/>
            <a:ext cx="2051050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55652" name="Object 4">
            <a:extLst>
              <a:ext uri="{FF2B5EF4-FFF2-40B4-BE49-F238E27FC236}">
                <a16:creationId xmlns:a16="http://schemas.microsoft.com/office/drawing/2014/main" id="{37A09BB0-4279-41FE-A44A-139679ED2826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1" name="Rectangle 5">
            <a:extLst>
              <a:ext uri="{FF2B5EF4-FFF2-40B4-BE49-F238E27FC236}">
                <a16:creationId xmlns:a16="http://schemas.microsoft.com/office/drawing/2014/main" id="{60C91A7A-C77A-4E8A-A597-3D7BD1E04DBC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55654" name="Picture 7" descr="DSC06739">
            <a:extLst>
              <a:ext uri="{FF2B5EF4-FFF2-40B4-BE49-F238E27FC236}">
                <a16:creationId xmlns:a16="http://schemas.microsoft.com/office/drawing/2014/main" id="{7FB0BD79-63A7-4452-973D-EEA338065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1406525"/>
            <a:ext cx="7269163" cy="545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F2A54726-4D07-4672-A326-B83DE503A8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2275" y="333375"/>
            <a:ext cx="7704138" cy="12954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Skladování bednění </a:t>
            </a:r>
            <a:br>
              <a:rPr lang="cs-CZ" altLang="cs-CZ"/>
            </a:br>
            <a:r>
              <a:rPr lang="cs-CZ" altLang="cs-CZ" sz="3200"/>
              <a:t>během výstavby monolitické konstrukce bytového komplexu Studánka Brno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A0D9ECE7-708D-4DBD-9958-E86A5CDFDADD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7092950" y="1600200"/>
            <a:ext cx="2051050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56676" name="Object 4">
            <a:extLst>
              <a:ext uri="{FF2B5EF4-FFF2-40B4-BE49-F238E27FC236}">
                <a16:creationId xmlns:a16="http://schemas.microsoft.com/office/drawing/2014/main" id="{0116C6E5-A69D-4EF4-8227-C2766FDF2791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7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45" name="Rectangle 5">
            <a:extLst>
              <a:ext uri="{FF2B5EF4-FFF2-40B4-BE49-F238E27FC236}">
                <a16:creationId xmlns:a16="http://schemas.microsoft.com/office/drawing/2014/main" id="{D795F28B-79E8-4DB6-9AF4-7107C8F7B88A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56678" name="Picture 7" descr="DSC06766">
            <a:extLst>
              <a:ext uri="{FF2B5EF4-FFF2-40B4-BE49-F238E27FC236}">
                <a16:creationId xmlns:a16="http://schemas.microsoft.com/office/drawing/2014/main" id="{00944F72-2502-4AF7-AA14-9AAEE51F6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1406525"/>
            <a:ext cx="7269163" cy="545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BA858E9C-F222-4770-808D-F8060AC2DA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7813" y="404813"/>
            <a:ext cx="7848600" cy="12239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Skladování bednění </a:t>
            </a:r>
            <a:br>
              <a:rPr lang="cs-CZ" altLang="cs-CZ"/>
            </a:br>
            <a:r>
              <a:rPr lang="cs-CZ" altLang="cs-CZ" sz="3200"/>
              <a:t>během výstavby monolitické konstrukce bytového komplexu Studánka Brno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217C55A3-210B-4B4F-A439-6B7744FAE993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7092950" y="1600200"/>
            <a:ext cx="2051050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57700" name="Object 4">
            <a:extLst>
              <a:ext uri="{FF2B5EF4-FFF2-40B4-BE49-F238E27FC236}">
                <a16:creationId xmlns:a16="http://schemas.microsoft.com/office/drawing/2014/main" id="{C4DC39FF-725A-4E50-8294-ADE8C6C024DF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197" name="Rectangle 5">
            <a:extLst>
              <a:ext uri="{FF2B5EF4-FFF2-40B4-BE49-F238E27FC236}">
                <a16:creationId xmlns:a16="http://schemas.microsoft.com/office/drawing/2014/main" id="{C3BE45C4-3077-46F7-8ADC-7BCC14DA1CEF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57702" name="Picture 7">
            <a:extLst>
              <a:ext uri="{FF2B5EF4-FFF2-40B4-BE49-F238E27FC236}">
                <a16:creationId xmlns:a16="http://schemas.microsoft.com/office/drawing/2014/main" id="{B09EEB78-09AC-48FA-8A1C-6E35DF583C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1430338"/>
            <a:ext cx="7235825" cy="5427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7703" name="Picture 8">
            <a:extLst>
              <a:ext uri="{FF2B5EF4-FFF2-40B4-BE49-F238E27FC236}">
                <a16:creationId xmlns:a16="http://schemas.microsoft.com/office/drawing/2014/main" id="{EDA0DB30-5855-47EC-94CE-0CDCD83A3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2232025" cy="217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7704" name="Picture 9">
            <a:extLst>
              <a:ext uri="{FF2B5EF4-FFF2-40B4-BE49-F238E27FC236}">
                <a16:creationId xmlns:a16="http://schemas.microsoft.com/office/drawing/2014/main" id="{3D8B79AD-5F14-42CB-87D0-950C2FE49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554538"/>
            <a:ext cx="2268538" cy="186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80EF7E01-ED80-4861-96E3-1890835ED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476250"/>
            <a:ext cx="7524750" cy="11525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Skladování bednění </a:t>
            </a:r>
            <a:br>
              <a:rPr lang="cs-CZ" altLang="cs-CZ"/>
            </a:br>
            <a:r>
              <a:rPr lang="cs-CZ" altLang="cs-CZ" sz="3200"/>
              <a:t>během výstavby monolitické konstrukce bytového komplexu Studánka Brno</a:t>
            </a:r>
            <a:br>
              <a:rPr lang="cs-CZ" altLang="cs-CZ"/>
            </a:br>
            <a:endParaRPr lang="cs-CZ" altLang="cs-CZ"/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537EA1B8-2F78-439E-9276-FD471701222B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7092950" y="1600200"/>
            <a:ext cx="2051050" cy="5068888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58724" name="Object 4">
            <a:extLst>
              <a:ext uri="{FF2B5EF4-FFF2-40B4-BE49-F238E27FC236}">
                <a16:creationId xmlns:a16="http://schemas.microsoft.com/office/drawing/2014/main" id="{9413DB29-255A-4636-A4B3-B63D99C0526A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2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7" name="Rectangle 5">
            <a:extLst>
              <a:ext uri="{FF2B5EF4-FFF2-40B4-BE49-F238E27FC236}">
                <a16:creationId xmlns:a16="http://schemas.microsoft.com/office/drawing/2014/main" id="{AA23F11D-7A43-465C-867B-BCDED5F45C93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58726" name="Picture 9" descr="P3200134">
            <a:extLst>
              <a:ext uri="{FF2B5EF4-FFF2-40B4-BE49-F238E27FC236}">
                <a16:creationId xmlns:a16="http://schemas.microsoft.com/office/drawing/2014/main" id="{1904E645-19DF-4647-84DE-1685DFC96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8888" y="1512888"/>
            <a:ext cx="7127875" cy="534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FBECB2D9-726E-4BD7-A613-F422F3D3E4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Cena bednění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C364CE51-7227-4293-B4D2-C38850C31B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první den zápůjčky 65 - 95,- Kč/m2/den</a:t>
            </a:r>
          </a:p>
          <a:p>
            <a:pPr eaLnBrk="1" hangingPunct="1">
              <a:defRPr/>
            </a:pPr>
            <a:r>
              <a:rPr lang="cs-CZ" altLang="cs-CZ"/>
              <a:t>následující dny cca </a:t>
            </a:r>
            <a:r>
              <a:rPr lang="cs-CZ" altLang="cs-CZ" b="1"/>
              <a:t>17,- Kč/m2/den</a:t>
            </a:r>
          </a:p>
          <a:p>
            <a:pPr eaLnBrk="1" hangingPunct="1">
              <a:defRPr/>
            </a:pPr>
            <a:endParaRPr lang="cs-CZ" altLang="cs-CZ" b="1"/>
          </a:p>
          <a:p>
            <a:pPr eaLnBrk="1" hangingPunct="1">
              <a:defRPr/>
            </a:pPr>
            <a:r>
              <a:rPr lang="cs-CZ" altLang="cs-CZ"/>
              <a:t>U systémového bednění nízká staveništní pracnost: 0,2 – 0,6 h/m</a:t>
            </a:r>
            <a:r>
              <a:rPr lang="cs-CZ" altLang="cs-CZ" baseline="30000"/>
              <a:t>2 </a:t>
            </a:r>
            <a:endParaRPr lang="cs-CZ" altLang="cs-CZ"/>
          </a:p>
          <a:p>
            <a:pPr eaLnBrk="1" hangingPunct="1">
              <a:defRPr/>
            </a:pPr>
            <a:r>
              <a:rPr lang="cs-CZ" altLang="cs-CZ"/>
              <a:t>Velká opakovatelnost použití: 200 až 400x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8156B359-5113-4B61-B80A-7AE34D9B20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3713" y="274638"/>
            <a:ext cx="73802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Příslušenství k bednění</a:t>
            </a: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23819167-BD94-4EC2-B102-33CC6885036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147050" cy="47212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cs-CZ" altLang="cs-CZ" sz="2400" b="1"/>
              <a:t>Chránička spínací tyče</a:t>
            </a:r>
            <a:r>
              <a:rPr lang="cs-CZ" altLang="cs-CZ" sz="2400"/>
              <a:t> zajišťuje její ochranu před znehodnocením v betonu. Může být plastická nebo z vodostabilního vlákna betonu, která vyhovuje pro bednění betonových konstrukcí s požadavkem na vodonepropustnost.</a:t>
            </a:r>
            <a:br>
              <a:rPr lang="cs-CZ" altLang="cs-CZ" sz="2400"/>
            </a:br>
            <a:br>
              <a:rPr lang="cs-CZ" altLang="cs-CZ" sz="2400"/>
            </a:br>
            <a:r>
              <a:rPr lang="cs-CZ" altLang="cs-CZ" sz="2400" b="1"/>
              <a:t>Konusy a zátky</a:t>
            </a:r>
            <a:r>
              <a:rPr lang="cs-CZ" altLang="cs-CZ" sz="2400"/>
              <a:t> po odbednění konstrukce zaslepí otvory po chráničkách.</a:t>
            </a:r>
            <a:br>
              <a:rPr lang="cs-CZ" altLang="cs-CZ" sz="2400"/>
            </a:br>
            <a:br>
              <a:rPr lang="cs-CZ" altLang="cs-CZ" sz="2400"/>
            </a:br>
            <a:r>
              <a:rPr lang="cs-CZ" altLang="cs-CZ" sz="2400" b="1"/>
              <a:t>Konzola - obslužná lávka</a:t>
            </a:r>
            <a:r>
              <a:rPr lang="cs-CZ" altLang="cs-CZ" sz="2400"/>
              <a:t> má funkci vytvořit pracovní prostor na úrovni horní hrany bednění. Je možno jí posouvat podle potřeby realizátora betonářských bednicích prací.</a:t>
            </a:r>
            <a:br>
              <a:rPr lang="cs-CZ" altLang="cs-CZ" sz="2400"/>
            </a:br>
            <a:br>
              <a:rPr lang="cs-CZ" altLang="cs-CZ" sz="2000"/>
            </a:br>
            <a:endParaRPr lang="cs-CZ" altLang="cs-CZ" sz="2000"/>
          </a:p>
        </p:txBody>
      </p:sp>
      <p:graphicFrame>
        <p:nvGraphicFramePr>
          <p:cNvPr id="160772" name="Object 4">
            <a:extLst>
              <a:ext uri="{FF2B5EF4-FFF2-40B4-BE49-F238E27FC236}">
                <a16:creationId xmlns:a16="http://schemas.microsoft.com/office/drawing/2014/main" id="{97525450-4783-4B03-A983-B550B027646B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73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>
            <a:extLst>
              <a:ext uri="{FF2B5EF4-FFF2-40B4-BE49-F238E27FC236}">
                <a16:creationId xmlns:a16="http://schemas.microsoft.com/office/drawing/2014/main" id="{348DF0B9-3605-4F24-9D3B-5FD646E09D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Příslušenství k bednění</a:t>
            </a:r>
          </a:p>
        </p:txBody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50848E8F-0077-4C8C-9B98-E5CEC14C596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341438"/>
            <a:ext cx="8280400" cy="45339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cs-CZ" altLang="cs-CZ" sz="2400" b="1"/>
              <a:t>Odbedňovací olej</a:t>
            </a:r>
            <a:r>
              <a:rPr lang="cs-CZ" altLang="cs-CZ" sz="2400"/>
              <a:t> je nutnou součástí při opakovaném používání bednění. Nanáší se stříkací pistolí a je balený po 15 l.</a:t>
            </a:r>
            <a:br>
              <a:rPr lang="cs-CZ" altLang="cs-CZ" sz="2400"/>
            </a:br>
            <a:br>
              <a:rPr lang="cs-CZ" altLang="cs-CZ" sz="2400"/>
            </a:br>
            <a:r>
              <a:rPr lang="cs-CZ" altLang="cs-CZ" sz="2400" b="1"/>
              <a:t>Přepravní držák panelů</a:t>
            </a:r>
            <a:r>
              <a:rPr lang="cs-CZ" altLang="cs-CZ" sz="2400"/>
              <a:t> slouží k rychlé přepravě bednících panelů pomocí jeřábu.</a:t>
            </a:r>
            <a:br>
              <a:rPr lang="cs-CZ" altLang="cs-CZ" sz="2400"/>
            </a:br>
            <a:br>
              <a:rPr lang="cs-CZ" altLang="cs-CZ" sz="2400"/>
            </a:br>
            <a:r>
              <a:rPr lang="cs-CZ" altLang="cs-CZ" sz="2400" b="1"/>
              <a:t>Stavitelná vzpěra</a:t>
            </a:r>
            <a:r>
              <a:rPr lang="cs-CZ" altLang="cs-CZ" sz="2400"/>
              <a:t> zajišťuje stabilizaci vysokých stěnových panelů bednění. Samozřejmostí je přesná rektifikace v závitové části.</a:t>
            </a:r>
            <a:br>
              <a:rPr lang="cs-CZ" altLang="cs-CZ" sz="2400"/>
            </a:br>
            <a:br>
              <a:rPr lang="cs-CZ" altLang="cs-CZ" sz="2400"/>
            </a:br>
            <a:r>
              <a:rPr lang="cs-CZ" altLang="cs-CZ" sz="2400" b="1"/>
              <a:t>Jeřábové háky</a:t>
            </a:r>
            <a:r>
              <a:rPr lang="cs-CZ" altLang="cs-CZ" sz="2400"/>
              <a:t> dovolují efektivní práci s celými sestavami panelů bez jejich částečného rozebrání. Zajišťují pevnost a rovnováhu, která je potřebná pro bezpečné umístění sestavy. </a:t>
            </a:r>
          </a:p>
          <a:p>
            <a:pPr eaLnBrk="1" hangingPunct="1">
              <a:lnSpc>
                <a:spcPct val="80000"/>
              </a:lnSpc>
              <a:defRPr/>
            </a:pPr>
            <a:endParaRPr lang="cs-CZ" altLang="cs-CZ" sz="2400"/>
          </a:p>
        </p:txBody>
      </p:sp>
      <p:graphicFrame>
        <p:nvGraphicFramePr>
          <p:cNvPr id="161796" name="Object 4">
            <a:extLst>
              <a:ext uri="{FF2B5EF4-FFF2-40B4-BE49-F238E27FC236}">
                <a16:creationId xmlns:a16="http://schemas.microsoft.com/office/drawing/2014/main" id="{205A3929-4306-48DA-9922-7B3BF494A69F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79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210D973F-36C3-4A84-B67B-B2224636ED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Odbedňování a uvolňování konstrukcí</a:t>
            </a:r>
            <a:br>
              <a:rPr lang="cs-CZ" altLang="cs-CZ" sz="4000"/>
            </a:br>
            <a:endParaRPr lang="cs-CZ" altLang="cs-CZ" sz="4000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42A839EB-6319-47B8-8F76-F4A291D930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268413"/>
            <a:ext cx="8229600" cy="4637087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/>
              <a:t>Odbedňovací práce nosných prvků, konstrukcí nebo jejich částí, u nichž po předčasném odbednění hrozí nebezpečí zřícení nebo poškození konstrukce, mohou být zahájeny jen na příkaz odpovědného pracovníka.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/>
              <a:t>Prostor odbedňovacích prací musí být zajištěn proti vstupu nepovolaných osob.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2800"/>
              <a:t>Bezprostředně po odbedňování je nutno odbedněný materiál odstraňovat a ukládat na určená místa tak, aby nepřekážel a nepřetěžoval konstrukci. Prvky a dílce musí být upraveny tak, aby se nestaly zdrojem úrazu. 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DEB2ACC1-575B-45A4-A44D-C8A1F150A0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>
                <a:hlinkClick r:id="rId3"/>
              </a:rPr>
              <a:t>www.doka.com</a:t>
            </a:r>
            <a:endParaRPr lang="cs-CZ" altLang="cs-CZ"/>
          </a:p>
        </p:txBody>
      </p:sp>
      <p:pic>
        <p:nvPicPr>
          <p:cNvPr id="163843" name="Picture 3">
            <a:extLst>
              <a:ext uri="{FF2B5EF4-FFF2-40B4-BE49-F238E27FC236}">
                <a16:creationId xmlns:a16="http://schemas.microsoft.com/office/drawing/2014/main" id="{35A89B95-BC77-475A-8F43-FB20ED0CF05C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9750" y="1268413"/>
            <a:ext cx="8229600" cy="4533900"/>
          </a:xfrm>
        </p:spPr>
      </p:pic>
      <p:pic>
        <p:nvPicPr>
          <p:cNvPr id="163844" name="Picture 5" descr="10">
            <a:extLst>
              <a:ext uri="{FF2B5EF4-FFF2-40B4-BE49-F238E27FC236}">
                <a16:creationId xmlns:a16="http://schemas.microsoft.com/office/drawing/2014/main" id="{1B4D5B03-888B-4E47-9D6C-3B65BA2B7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5600" y="3789363"/>
            <a:ext cx="3333750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400394A8-EA81-48E1-9030-385F20F7C7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www.peri.cz</a:t>
            </a:r>
          </a:p>
        </p:txBody>
      </p:sp>
      <p:pic>
        <p:nvPicPr>
          <p:cNvPr id="165891" name="Picture 3">
            <a:extLst>
              <a:ext uri="{FF2B5EF4-FFF2-40B4-BE49-F238E27FC236}">
                <a16:creationId xmlns:a16="http://schemas.microsoft.com/office/drawing/2014/main" id="{39F4EC98-2BF3-4ECB-8768-9C3B476E4C45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8313" y="1557338"/>
            <a:ext cx="8229600" cy="4708525"/>
          </a:xfr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5507627E-BB4D-4051-BB16-5603780EEF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www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BB5ED2F7-DCDE-4654-8715-A760227DF6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dirty="0">
                <a:hlinkClick r:id="rId2"/>
              </a:rPr>
              <a:t>www.betonserver.cz/bedneni-pazeni-leseni</a:t>
            </a:r>
            <a:endParaRPr lang="cs-CZ" altLang="cs-CZ" sz="2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dirty="0">
                <a:hlinkClick r:id="rId3"/>
              </a:rPr>
              <a:t>www.s-bedneni.cz</a:t>
            </a:r>
            <a:endParaRPr lang="cs-CZ" altLang="cs-CZ" sz="2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dirty="0">
                <a:hlinkClick r:id="rId4"/>
              </a:rPr>
              <a:t>www.huennebeck.cz</a:t>
            </a:r>
            <a:r>
              <a:rPr lang="cs-CZ" altLang="cs-CZ" sz="2800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dirty="0">
                <a:hlinkClick r:id="rId5"/>
              </a:rPr>
              <a:t>www.sgb.cz</a:t>
            </a:r>
            <a:r>
              <a:rPr lang="cs-CZ" altLang="cs-CZ" sz="2800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dirty="0">
                <a:hlinkClick r:id="rId6"/>
              </a:rPr>
              <a:t>www.kornbrno.cz</a:t>
            </a:r>
            <a:r>
              <a:rPr lang="cs-CZ" altLang="cs-CZ" sz="2800" dirty="0"/>
              <a:t> – půjčovna bednění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dirty="0">
                <a:hlinkClick r:id="rId7"/>
              </a:rPr>
              <a:t>www.isd-noe.cz</a:t>
            </a:r>
            <a:r>
              <a:rPr lang="cs-CZ" altLang="cs-CZ" sz="2800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dirty="0">
                <a:hlinkClick r:id="rId8"/>
              </a:rPr>
              <a:t>www.bepatech.cz</a:t>
            </a:r>
            <a:r>
              <a:rPr lang="cs-CZ" altLang="cs-CZ" sz="2800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 dirty="0">
                <a:hlinkClick r:id="rId9"/>
              </a:rPr>
              <a:t>www.paschal.cz</a:t>
            </a:r>
            <a:r>
              <a:rPr lang="cs-CZ" altLang="cs-CZ" sz="2800" dirty="0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sz="2800" dirty="0">
                <a:hlinkClick r:id="rId10"/>
              </a:rPr>
              <a:t>www.formwork.cz/</a:t>
            </a:r>
            <a:endParaRPr lang="cs-CZ" altLang="cs-CZ" sz="2800" dirty="0"/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800" dirty="0"/>
          </a:p>
          <a:p>
            <a:pPr eaLnBrk="1" hangingPunct="1">
              <a:lnSpc>
                <a:spcPct val="90000"/>
              </a:lnSpc>
              <a:defRPr/>
            </a:pPr>
            <a:endParaRPr lang="cs-CZ" altLang="cs-CZ" sz="280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6353A59A-53BA-4775-92EC-E5E35CC32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konec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88DF0736-5DEB-4D1E-9C98-D3303AEC2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dy">
  <a:themeElements>
    <a:clrScheme name="Body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Bod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ody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1545</TotalTime>
  <Words>2964</Words>
  <Application>Microsoft Office PowerPoint</Application>
  <PresentationFormat>Předvádění na obrazovce (4:3)</PresentationFormat>
  <Paragraphs>432</Paragraphs>
  <Slides>107</Slides>
  <Notes>55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107</vt:i4>
      </vt:variant>
    </vt:vector>
  </HeadingPairs>
  <TitlesOfParts>
    <vt:vector size="113" baseType="lpstr">
      <vt:lpstr>Arial</vt:lpstr>
      <vt:lpstr>Wingdings</vt:lpstr>
      <vt:lpstr>Arial Narrow</vt:lpstr>
      <vt:lpstr>Body</vt:lpstr>
      <vt:lpstr>Obrázek aplikace Microsoft Word</vt:lpstr>
      <vt:lpstr>Microsoft Photo Editor 3.0 Photo</vt:lpstr>
      <vt:lpstr>Technologická etapa:  Realizace monolitické železobetonové konstrukce</vt:lpstr>
      <vt:lpstr>Prezentace aplikace PowerPoint</vt:lpstr>
      <vt:lpstr>Osnova</vt:lpstr>
      <vt:lpstr>2. Bednění betonových konstrukcí</vt:lpstr>
      <vt:lpstr>Bednění betonových konstrukcí - rozdělení</vt:lpstr>
      <vt:lpstr>Bednění betonových konstrukcí</vt:lpstr>
      <vt:lpstr>Konstrukce bednící formy</vt:lpstr>
      <vt:lpstr>Konstrukce bednící formy</vt:lpstr>
      <vt:lpstr>Konstrukce bednící formy Nutnost stažení plošných dílců stěn: </vt:lpstr>
      <vt:lpstr>Konstrukce bednící formy Zajištění tuhosti formy</vt:lpstr>
      <vt:lpstr>Konstrukce bednící formy Zajištění tuhosti formy</vt:lpstr>
      <vt:lpstr>Plošné dílce - materiál</vt:lpstr>
      <vt:lpstr>Plošné dílce - materiál</vt:lpstr>
      <vt:lpstr>Plošné dílce - materiál</vt:lpstr>
      <vt:lpstr>Plošné dílce - materiál</vt:lpstr>
      <vt:lpstr>Plošné dílce - materiál</vt:lpstr>
      <vt:lpstr>Plošné dílce - materiál</vt:lpstr>
      <vt:lpstr> Ostatní materiál  pro bednění</vt:lpstr>
      <vt:lpstr>Matrice pro pohledové betony</vt:lpstr>
      <vt:lpstr>Systémové bednění  dle zabedňované konstrukce</vt:lpstr>
      <vt:lpstr>Systémové bednění  dle zabedňované konstrukce</vt:lpstr>
      <vt:lpstr>www.doka.com</vt:lpstr>
      <vt:lpstr>www.peri.cz</vt:lpstr>
      <vt:lpstr>Bednění pro základy systémové</vt:lpstr>
      <vt:lpstr>Bednění pro základy systémové</vt:lpstr>
      <vt:lpstr>Bednění pro základy systémové</vt:lpstr>
      <vt:lpstr>Bednění pro základy  prefa</vt:lpstr>
      <vt:lpstr>Bednění pro základy  prefa</vt:lpstr>
      <vt:lpstr>Bednění pro základy  prefa</vt:lpstr>
      <vt:lpstr>Bednění pro základy  tradiční</vt:lpstr>
      <vt:lpstr>Systémové bednění stěn</vt:lpstr>
      <vt:lpstr>Systémové bednění stěn</vt:lpstr>
      <vt:lpstr>Systémové bednění stěn</vt:lpstr>
      <vt:lpstr>Systémové bednění stěn</vt:lpstr>
      <vt:lpstr>Systémové bednění stěn bednění  oboustranné a jednostranné </vt:lpstr>
      <vt:lpstr>Bednění jednostranné</vt:lpstr>
      <vt:lpstr>Ztracené bednění pro stěny </vt:lpstr>
      <vt:lpstr>Realizace ŽB stěny Rezidence Semiramis – dřevěné bednění</vt:lpstr>
      <vt:lpstr>Bednění vodorovných konstrukcí</vt:lpstr>
      <vt:lpstr>Bednění vodorovných konstrukcí</vt:lpstr>
      <vt:lpstr>Stropní bednění – druhy:</vt:lpstr>
      <vt:lpstr>Stropní konstrukce </vt:lpstr>
      <vt:lpstr>Stropní bednění - čtyřprvkový systém</vt:lpstr>
      <vt:lpstr>Stropní bednění - čtyřprvkový systém</vt:lpstr>
      <vt:lpstr>Stropní bednění - čtyřprvkový systém</vt:lpstr>
      <vt:lpstr>Stropní bednění - čtyřprvkový systém</vt:lpstr>
      <vt:lpstr>Stropní bednění - čtyřprvkový systém</vt:lpstr>
      <vt:lpstr>Stropní bednění – tříprvkový systém</vt:lpstr>
      <vt:lpstr>Stropní bednění – tříprvkový systém</vt:lpstr>
      <vt:lpstr>Stropní bednění - dvouprvkový systém</vt:lpstr>
      <vt:lpstr>Stropní bednění - ztracené bednění, filigránové stropy</vt:lpstr>
      <vt:lpstr>Ztracené bednění, filigránové stropy</vt:lpstr>
      <vt:lpstr>Bednění průvlaku</vt:lpstr>
      <vt:lpstr>Odbedňování stropů</vt:lpstr>
      <vt:lpstr>Odbedňování stropů</vt:lpstr>
      <vt:lpstr>Bednění sloupů</vt:lpstr>
      <vt:lpstr>Bednění sloupů</vt:lpstr>
      <vt:lpstr>Bednění sloupů</vt:lpstr>
      <vt:lpstr>Bednění sloupů</vt:lpstr>
      <vt:lpstr>Bednění sloupů</vt:lpstr>
      <vt:lpstr>Bednění sloupů</vt:lpstr>
      <vt:lpstr>Bednění sloupů</vt:lpstr>
      <vt:lpstr>Podpěrné konstrukce</vt:lpstr>
      <vt:lpstr>Podpěrné konstrukce</vt:lpstr>
      <vt:lpstr>Podpěrné konstrukce</vt:lpstr>
      <vt:lpstr>Prezentace aplikace PowerPoint</vt:lpstr>
      <vt:lpstr>Prezentace aplikace PowerPoint</vt:lpstr>
      <vt:lpstr>Prezentace aplikace PowerPoint</vt:lpstr>
      <vt:lpstr>Systémové bednění  dopravní stavby</vt:lpstr>
      <vt:lpstr>Systémové bednění</vt:lpstr>
      <vt:lpstr>Systémové bednění</vt:lpstr>
      <vt:lpstr>Systémové bednění- pojízdné</vt:lpstr>
      <vt:lpstr>Systémové bednění-</vt:lpstr>
      <vt:lpstr>Speciální</vt:lpstr>
      <vt:lpstr>Havárie bednění</vt:lpstr>
      <vt:lpstr>Havárie bednění</vt:lpstr>
      <vt:lpstr>Havárie bednění</vt:lpstr>
      <vt:lpstr>Havárie bednění</vt:lpstr>
      <vt:lpstr>Havárie bednění</vt:lpstr>
      <vt:lpstr>Havárie bednění  – příčiny obecně</vt:lpstr>
      <vt:lpstr>Systémové bednění</vt:lpstr>
      <vt:lpstr>Skladování a přeprava systémového bednění</vt:lpstr>
      <vt:lpstr>Skladování a přeprava systémového bednění</vt:lpstr>
      <vt:lpstr>Skladování a přeprava systémového bednění</vt:lpstr>
      <vt:lpstr>Skladování a přeprava systémového bednění</vt:lpstr>
      <vt:lpstr>Skladování a přeprava systémového bednění</vt:lpstr>
      <vt:lpstr>Skladování a přeprava systémového bednění</vt:lpstr>
      <vt:lpstr>Skladování a přeprava systémového bednění</vt:lpstr>
      <vt:lpstr>Skladování a přeprava systémového bednění</vt:lpstr>
      <vt:lpstr>Skladování a přeprava systémového bednění</vt:lpstr>
      <vt:lpstr>Skladování a přeprava systémového bednění</vt:lpstr>
      <vt:lpstr>Skladování bednění  během výstavby monolitické konstrukce bytového komplexu Studánka Brno </vt:lpstr>
      <vt:lpstr>Skladování bednění  během výstavby monolitické konstrukce bytového komplexu Studánka Brno </vt:lpstr>
      <vt:lpstr>Skladování bednění  během výstavby monolitické konstrukce bytového komplexu Studánka Brno </vt:lpstr>
      <vt:lpstr>Skladování bednění  během výstavby monolitické konstrukce bytového komplexu Studánka Brno </vt:lpstr>
      <vt:lpstr>Skladování bednění  během výstavby monolitické konstrukce bytového komplexu Studánka Brno </vt:lpstr>
      <vt:lpstr>Skladování bednění  během výstavby monolitické konstrukce bytového komplexu Studánka Brno </vt:lpstr>
      <vt:lpstr>Skladování bednění  během výstavby monolitické konstrukce bytového komplexu Studánka Brno </vt:lpstr>
      <vt:lpstr>Skladování bednění  během výstavby monolitické konstrukce bytového komplexu Studánka Brno </vt:lpstr>
      <vt:lpstr>Cena bednění</vt:lpstr>
      <vt:lpstr>Příslušenství k bednění</vt:lpstr>
      <vt:lpstr>Příslušenství k bednění</vt:lpstr>
      <vt:lpstr>Odbedňování a uvolňování konstrukcí </vt:lpstr>
      <vt:lpstr>www.doka.com</vt:lpstr>
      <vt:lpstr>www.peri.cz</vt:lpstr>
      <vt:lpstr>www</vt:lpstr>
      <vt:lpstr>konec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Bednění</dc:title>
  <dc:creator>Ing. Kantová</dc:creator>
  <cp:lastModifiedBy>Barbora Nečasová</cp:lastModifiedBy>
  <cp:revision>12</cp:revision>
  <dcterms:created xsi:type="dcterms:W3CDTF">2007-10-20T21:42:07Z</dcterms:created>
  <dcterms:modified xsi:type="dcterms:W3CDTF">2020-03-23T14:04:59Z</dcterms:modified>
</cp:coreProperties>
</file>