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91"/>
  </p:notesMasterIdLst>
  <p:sldIdLst>
    <p:sldId id="292" r:id="rId2"/>
    <p:sldId id="293" r:id="rId3"/>
    <p:sldId id="257" r:id="rId4"/>
    <p:sldId id="258" r:id="rId5"/>
    <p:sldId id="297" r:id="rId6"/>
    <p:sldId id="298" r:id="rId7"/>
    <p:sldId id="299" r:id="rId8"/>
    <p:sldId id="327" r:id="rId9"/>
    <p:sldId id="325" r:id="rId10"/>
    <p:sldId id="328" r:id="rId11"/>
    <p:sldId id="330" r:id="rId12"/>
    <p:sldId id="331" r:id="rId13"/>
    <p:sldId id="332" r:id="rId14"/>
    <p:sldId id="259" r:id="rId15"/>
    <p:sldId id="262" r:id="rId16"/>
    <p:sldId id="264" r:id="rId17"/>
    <p:sldId id="260" r:id="rId18"/>
    <p:sldId id="364" r:id="rId19"/>
    <p:sldId id="265" r:id="rId20"/>
    <p:sldId id="333" r:id="rId21"/>
    <p:sldId id="266" r:id="rId22"/>
    <p:sldId id="314" r:id="rId23"/>
    <p:sldId id="355" r:id="rId24"/>
    <p:sldId id="356" r:id="rId25"/>
    <p:sldId id="357" r:id="rId26"/>
    <p:sldId id="358" r:id="rId27"/>
    <p:sldId id="359" r:id="rId28"/>
    <p:sldId id="360" r:id="rId29"/>
    <p:sldId id="316" r:id="rId30"/>
    <p:sldId id="301" r:id="rId31"/>
    <p:sldId id="268" r:id="rId32"/>
    <p:sldId id="269" r:id="rId33"/>
    <p:sldId id="338" r:id="rId34"/>
    <p:sldId id="339" r:id="rId35"/>
    <p:sldId id="340" r:id="rId36"/>
    <p:sldId id="270" r:id="rId37"/>
    <p:sldId id="271" r:id="rId38"/>
    <p:sldId id="272" r:id="rId39"/>
    <p:sldId id="313" r:id="rId40"/>
    <p:sldId id="273" r:id="rId41"/>
    <p:sldId id="275" r:id="rId42"/>
    <p:sldId id="295" r:id="rId43"/>
    <p:sldId id="306" r:id="rId44"/>
    <p:sldId id="343" r:id="rId45"/>
    <p:sldId id="317" r:id="rId46"/>
    <p:sldId id="344" r:id="rId47"/>
    <p:sldId id="318" r:id="rId48"/>
    <p:sldId id="287" r:id="rId49"/>
    <p:sldId id="307" r:id="rId50"/>
    <p:sldId id="341" r:id="rId51"/>
    <p:sldId id="308" r:id="rId52"/>
    <p:sldId id="309" r:id="rId53"/>
    <p:sldId id="342" r:id="rId54"/>
    <p:sldId id="276" r:id="rId55"/>
    <p:sldId id="329" r:id="rId56"/>
    <p:sldId id="277" r:id="rId57"/>
    <p:sldId id="278" r:id="rId58"/>
    <p:sldId id="280" r:id="rId59"/>
    <p:sldId id="305" r:id="rId60"/>
    <p:sldId id="283" r:id="rId61"/>
    <p:sldId id="282" r:id="rId62"/>
    <p:sldId id="281" r:id="rId63"/>
    <p:sldId id="285" r:id="rId64"/>
    <p:sldId id="288" r:id="rId65"/>
    <p:sldId id="345" r:id="rId66"/>
    <p:sldId id="354" r:id="rId67"/>
    <p:sldId id="335" r:id="rId68"/>
    <p:sldId id="336" r:id="rId69"/>
    <p:sldId id="361" r:id="rId70"/>
    <p:sldId id="362" r:id="rId71"/>
    <p:sldId id="290" r:id="rId72"/>
    <p:sldId id="310" r:id="rId73"/>
    <p:sldId id="346" r:id="rId74"/>
    <p:sldId id="347" r:id="rId75"/>
    <p:sldId id="321" r:id="rId76"/>
    <p:sldId id="348" r:id="rId77"/>
    <p:sldId id="349" r:id="rId78"/>
    <p:sldId id="350" r:id="rId79"/>
    <p:sldId id="351" r:id="rId80"/>
    <p:sldId id="320" r:id="rId81"/>
    <p:sldId id="352" r:id="rId82"/>
    <p:sldId id="289" r:id="rId83"/>
    <p:sldId id="291" r:id="rId84"/>
    <p:sldId id="315" r:id="rId85"/>
    <p:sldId id="363" r:id="rId86"/>
    <p:sldId id="337" r:id="rId87"/>
    <p:sldId id="311" r:id="rId88"/>
    <p:sldId id="312" r:id="rId89"/>
    <p:sldId id="334" r:id="rId90"/>
  </p:sldIdLst>
  <p:sldSz cx="9144000" cy="6858000" type="screen4x3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27180" autoAdjust="0"/>
    <p:restoredTop sz="77669" autoAdjust="0"/>
  </p:normalViewPr>
  <p:slideViewPr>
    <p:cSldViewPr showGuides="1">
      <p:cViewPr varScale="1">
        <p:scale>
          <a:sx n="86" d="100"/>
          <a:sy n="86" d="100"/>
        </p:scale>
        <p:origin x="185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presProps" Target="pres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wmf"/><Relationship Id="rId1" Type="http://schemas.openxmlformats.org/officeDocument/2006/relationships/image" Target="../media/image6.png"/><Relationship Id="rId4" Type="http://schemas.openxmlformats.org/officeDocument/2006/relationships/image" Target="../media/image8.png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image" Target="../media/image2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image" Target="../media/image2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wmf"/><Relationship Id="rId1" Type="http://schemas.openxmlformats.org/officeDocument/2006/relationships/image" Target="../media/image43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48.v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image" Target="../media/image2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image" Target="../media/image2.wmf"/><Relationship Id="rId4" Type="http://schemas.openxmlformats.org/officeDocument/2006/relationships/image" Target="../media/image64.png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99.png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3.png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5.png"/></Relationships>
</file>

<file path=ppt/drawings/_rels/vmlDrawing7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emf"/><Relationship Id="rId1" Type="http://schemas.openxmlformats.org/officeDocument/2006/relationships/image" Target="../media/image2.w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Rectangle 2">
            <a:extLst>
              <a:ext uri="{FF2B5EF4-FFF2-40B4-BE49-F238E27FC236}">
                <a16:creationId xmlns:a16="http://schemas.microsoft.com/office/drawing/2014/main" id="{1AB2900B-C9EB-4CA0-8CDF-859468DD46D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F6101EAD-22DB-4021-BB8F-995B6DCC876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1AE338BF-B590-4E95-B5FA-80DD8A8D9994}"/>
              </a:ext>
            </a:extLst>
          </p:cNvPr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82277" name="Rectangle 5">
            <a:extLst>
              <a:ext uri="{FF2B5EF4-FFF2-40B4-BE49-F238E27FC236}">
                <a16:creationId xmlns:a16="http://schemas.microsoft.com/office/drawing/2014/main" id="{141BC833-3792-46F3-ADDC-FBBECE39470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noProof="0"/>
              <a:t>Klepnutím lze upravit styly předlohy textu.</a:t>
            </a:r>
          </a:p>
          <a:p>
            <a:pPr lvl="1"/>
            <a:r>
              <a:rPr lang="cs-CZ" altLang="cs-CZ" noProof="0"/>
              <a:t>Druhá úroveň</a:t>
            </a:r>
          </a:p>
          <a:p>
            <a:pPr lvl="2"/>
            <a:r>
              <a:rPr lang="cs-CZ" altLang="cs-CZ" noProof="0"/>
              <a:t>Třetí úroveň</a:t>
            </a:r>
          </a:p>
          <a:p>
            <a:pPr lvl="3"/>
            <a:r>
              <a:rPr lang="cs-CZ" altLang="cs-CZ" noProof="0"/>
              <a:t>Čtvrtá úroveň</a:t>
            </a:r>
          </a:p>
          <a:p>
            <a:pPr lvl="4"/>
            <a:r>
              <a:rPr lang="cs-CZ" altLang="cs-CZ" noProof="0"/>
              <a:t>Pátá úroveň</a:t>
            </a:r>
          </a:p>
        </p:txBody>
      </p:sp>
      <p:sp>
        <p:nvSpPr>
          <p:cNvPr id="182278" name="Rectangle 6">
            <a:extLst>
              <a:ext uri="{FF2B5EF4-FFF2-40B4-BE49-F238E27FC236}">
                <a16:creationId xmlns:a16="http://schemas.microsoft.com/office/drawing/2014/main" id="{3FF728CB-2E92-4A65-AB94-9EB9459CCEA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182279" name="Rectangle 7">
            <a:extLst>
              <a:ext uri="{FF2B5EF4-FFF2-40B4-BE49-F238E27FC236}">
                <a16:creationId xmlns:a16="http://schemas.microsoft.com/office/drawing/2014/main" id="{38F84DA8-22A9-4B34-9639-EDB35AAE54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0DE31E2E-7811-440C-9DC2-DDC9B0428E61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7">
            <a:extLst>
              <a:ext uri="{FF2B5EF4-FFF2-40B4-BE49-F238E27FC236}">
                <a16:creationId xmlns:a16="http://schemas.microsoft.com/office/drawing/2014/main" id="{9D065622-4E6C-49E8-BD0D-2E38413238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9308BA4-1797-493D-A0A0-67B537F80F17}" type="slidenum">
              <a:rPr lang="cs-CZ" altLang="cs-CZ"/>
              <a:pPr/>
              <a:t>3</a:t>
            </a:fld>
            <a:endParaRPr lang="cs-CZ" altLang="cs-CZ"/>
          </a:p>
        </p:txBody>
      </p:sp>
      <p:sp>
        <p:nvSpPr>
          <p:cNvPr id="7171" name="Rectangle 2">
            <a:extLst>
              <a:ext uri="{FF2B5EF4-FFF2-40B4-BE49-F238E27FC236}">
                <a16:creationId xmlns:a16="http://schemas.microsoft.com/office/drawing/2014/main" id="{815B22BD-C2F9-437C-81C7-1A40F69BE9D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72" name="Rectangle 3">
            <a:extLst>
              <a:ext uri="{FF2B5EF4-FFF2-40B4-BE49-F238E27FC236}">
                <a16:creationId xmlns:a16="http://schemas.microsoft.com/office/drawing/2014/main" id="{8E5B25FA-0987-41F6-B846-F3B2F922C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1992 návrhová norma</a:t>
            </a:r>
          </a:p>
          <a:p>
            <a:pPr eaLnBrk="1" hangingPunct="1"/>
            <a:r>
              <a:rPr lang="cs-CZ" altLang="cs-CZ"/>
              <a:t>206-1 výrobková norma</a:t>
            </a:r>
          </a:p>
          <a:p>
            <a:pPr eaLnBrk="1" hangingPunct="1"/>
            <a:r>
              <a:rPr lang="cs-CZ" altLang="cs-CZ"/>
              <a:t>13670-1 prováděcí norma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7">
            <a:extLst>
              <a:ext uri="{FF2B5EF4-FFF2-40B4-BE49-F238E27FC236}">
                <a16:creationId xmlns:a16="http://schemas.microsoft.com/office/drawing/2014/main" id="{9C935FF1-5CBC-4CE3-818D-01C9142E31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17E8486-0884-49EA-84B1-1DE8A0CA498C}" type="slidenum">
              <a:rPr lang="cs-CZ" altLang="cs-CZ"/>
              <a:pPr/>
              <a:t>4</a:t>
            </a:fld>
            <a:endParaRPr lang="cs-CZ" altLang="cs-CZ"/>
          </a:p>
        </p:txBody>
      </p:sp>
      <p:sp>
        <p:nvSpPr>
          <p:cNvPr id="9219" name="Rectangle 2">
            <a:extLst>
              <a:ext uri="{FF2B5EF4-FFF2-40B4-BE49-F238E27FC236}">
                <a16:creationId xmlns:a16="http://schemas.microsoft.com/office/drawing/2014/main" id="{DCA1F3F5-D4F4-4E55-B989-B6AB086F09B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14707873-1D42-4996-985A-5363AF38A6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Beton je stavební materiál složený z plniva spojeného pojivem. Vedle vhodných maltovin (cementu, vápna, sádry( může být také pojivem asfalt, dehet a jiné látky organického původu (polymerbeton). Cement je ale nejčastější spojovací hmotou.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>
            <a:extLst>
              <a:ext uri="{FF2B5EF4-FFF2-40B4-BE49-F238E27FC236}">
                <a16:creationId xmlns:a16="http://schemas.microsoft.com/office/drawing/2014/main" id="{37FCEAD0-1A99-42DA-8A89-4C45CFEAA84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738ADD2-FE8F-4F36-BA16-B9E820078798}" type="slidenum">
              <a:rPr lang="cs-CZ" altLang="cs-CZ"/>
              <a:pPr/>
              <a:t>5</a:t>
            </a:fld>
            <a:endParaRPr lang="cs-CZ" altLang="cs-CZ"/>
          </a:p>
        </p:txBody>
      </p:sp>
      <p:sp>
        <p:nvSpPr>
          <p:cNvPr id="11267" name="Rectangle 2">
            <a:extLst>
              <a:ext uri="{FF2B5EF4-FFF2-40B4-BE49-F238E27FC236}">
                <a16:creationId xmlns:a16="http://schemas.microsoft.com/office/drawing/2014/main" id="{706D196E-374A-473D-B679-A6F75C88B9F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8" name="Rectangle 3">
            <a:extLst>
              <a:ext uri="{FF2B5EF4-FFF2-40B4-BE49-F238E27FC236}">
                <a16:creationId xmlns:a16="http://schemas.microsoft.com/office/drawing/2014/main" id="{61E366F2-C0A4-4324-8CA5-D9C0D044F7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Beton vzdoruje výborně tlaku, ale není schopen odolávat větším napětím v tahu a ve smyku. Prostý beton není vhodným materiálem pro konstrukce ohýbané nebo tažené.</a:t>
            </a:r>
          </a:p>
          <a:p>
            <a:pPr eaLnBrk="1" hangingPunct="1"/>
            <a:r>
              <a:rPr lang="cs-CZ" altLang="cs-CZ"/>
              <a:t>Z betonu lze vytvořit kce libovolného tvaru, nevýhodou velká objemová hmotnost, špatná opracovatelnost a velká zvuková a tepelná vodivost.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>
            <a:extLst>
              <a:ext uri="{FF2B5EF4-FFF2-40B4-BE49-F238E27FC236}">
                <a16:creationId xmlns:a16="http://schemas.microsoft.com/office/drawing/2014/main" id="{F38456F3-CEF1-4CEE-9F96-A41656ED6A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A491F4-9DA0-48B6-A1BD-26EFE9E3892D}" type="slidenum">
              <a:rPr lang="cs-CZ" altLang="cs-CZ"/>
              <a:pPr/>
              <a:t>6</a:t>
            </a:fld>
            <a:endParaRPr lang="cs-CZ" altLang="cs-CZ"/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2983F00B-A048-4CAD-95A6-56AAF85DE33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>
            <a:extLst>
              <a:ext uri="{FF2B5EF4-FFF2-40B4-BE49-F238E27FC236}">
                <a16:creationId xmlns:a16="http://schemas.microsoft.com/office/drawing/2014/main" id="{E2D30E07-52A6-47DE-8C55-D06C1CB76B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Kamenivo tvoří přibližně ¾ objemu betonu. Je to přírodní nebo umělý zrnitý materiál anorganického původu, který tvoří kostru betonu.</a:t>
            </a:r>
          </a:p>
          <a:p>
            <a:pPr eaLnBrk="1" hangingPunct="1"/>
            <a:r>
              <a:rPr lang="cs-CZ" altLang="cs-CZ"/>
              <a:t>Kamenivo musí být dostatečně pevné, mít vhodný tvar (kulovitá zrna, nevhodná jsou zrna plochá a jehlicovitá), mít vhodnou granulometrii (podíl zrn jednolivých rozměrových skupin) a být čisté (nesmí obsahovat hlinité příměsi a humusovité látky nad přípustnou hranici</a:t>
            </a:r>
          </a:p>
          <a:p>
            <a:pPr eaLnBrk="1" hangingPunct="1"/>
            <a:r>
              <a:rPr lang="cs-CZ" altLang="cs-CZ"/>
              <a:t>Nelze používat kamenivo zvětralé a znečištěné škodlivinami, jako jsou např. odplavitelné a organické látky, sloučeniny síry, jílovité částice v hrudkách, slída a látky vyvolávající alkalické rozpínání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A8B27DDA-29A1-4673-9C8C-45FE68E5E8F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E8A26C-91FC-4105-87B1-528D02C72D50}" type="slidenum">
              <a:rPr lang="cs-CZ" altLang="cs-CZ"/>
              <a:pPr/>
              <a:t>7</a:t>
            </a:fld>
            <a:endParaRPr lang="cs-CZ" altLang="cs-CZ"/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C5A535AD-8AAF-41BB-A2BE-3456C9561A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9DE378B2-1222-473A-8A29-762D7BD1F9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Vlastnosti jednotlivých složek betonu spolu s technologickými postupy, jako je míchání, doprava a ukládání či ošetřování a s podmínkami tvrdnutí (teplota+vlhkost) ovlivní výslednou vlastnost betonové konstrukce.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>
            <a:extLst>
              <a:ext uri="{FF2B5EF4-FFF2-40B4-BE49-F238E27FC236}">
                <a16:creationId xmlns:a16="http://schemas.microsoft.com/office/drawing/2014/main" id="{A5AB9CFF-4CDD-4F06-8923-1A9C6217DE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F59BB2F-B565-4026-ADBB-4CD24BAD4D3A}" type="slidenum">
              <a:rPr lang="cs-CZ" altLang="cs-CZ"/>
              <a:pPr/>
              <a:t>8</a:t>
            </a:fld>
            <a:endParaRPr lang="cs-CZ" altLang="cs-CZ"/>
          </a:p>
        </p:txBody>
      </p:sp>
      <p:sp>
        <p:nvSpPr>
          <p:cNvPr id="17411" name="Rectangle 2">
            <a:extLst>
              <a:ext uri="{FF2B5EF4-FFF2-40B4-BE49-F238E27FC236}">
                <a16:creationId xmlns:a16="http://schemas.microsoft.com/office/drawing/2014/main" id="{C733A707-3083-4010-8557-8557F6D607E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>
            <a:extLst>
              <a:ext uri="{FF2B5EF4-FFF2-40B4-BE49-F238E27FC236}">
                <a16:creationId xmlns:a16="http://schemas.microsoft.com/office/drawing/2014/main" id="{4E4146F7-5E53-4BD6-9B90-9BDB682A06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Rozeznávají se vždy dvě třídy počáteční pevnosti: třídy s normálními počátečními pevnostmi značené písmenem </a:t>
            </a:r>
            <a:r>
              <a:rPr lang="cs-CZ" altLang="cs-CZ" b="1"/>
              <a:t>N</a:t>
            </a:r>
            <a:r>
              <a:rPr lang="cs-CZ" altLang="cs-CZ"/>
              <a:t>, s vysokými poč,pev.označ. písmenem </a:t>
            </a:r>
            <a:r>
              <a:rPr lang="cs-CZ" altLang="cs-CZ" b="1"/>
              <a:t>R</a:t>
            </a:r>
          </a:p>
          <a:p>
            <a:pPr eaLnBrk="1" hangingPunct="1"/>
            <a:r>
              <a:rPr lang="cs-CZ" altLang="cs-CZ" b="1"/>
              <a:t>Výběr druhu a množství cementu ovlivňuje výsledné vlastnosti, zvýšení množství zlepšuje pevnost, mrazuvzdornost, vodotěsnost betonu a odolnost výztuže proti korozi</a:t>
            </a:r>
          </a:p>
          <a:p>
            <a:pPr eaLnBrk="1" hangingPunct="1"/>
            <a:r>
              <a:rPr lang="cs-CZ" altLang="cs-CZ" b="1"/>
              <a:t>Ale roste vývin hydratačního tepla, zvětšuje se smršťování betonu, klesá modul pružnosti betonu a jeho dotvarování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>
            <a:extLst>
              <a:ext uri="{FF2B5EF4-FFF2-40B4-BE49-F238E27FC236}">
                <a16:creationId xmlns:a16="http://schemas.microsoft.com/office/drawing/2014/main" id="{1673E14D-EED8-4AAD-9863-93DF3E6429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B1DF61B-F5D7-4815-A1C5-DBE1B0434C7E}" type="slidenum">
              <a:rPr lang="cs-CZ" altLang="cs-CZ"/>
              <a:pPr/>
              <a:t>9</a:t>
            </a:fld>
            <a:endParaRPr lang="cs-CZ" altLang="cs-CZ"/>
          </a:p>
        </p:txBody>
      </p:sp>
      <p:sp>
        <p:nvSpPr>
          <p:cNvPr id="19459" name="Rectangle 2">
            <a:extLst>
              <a:ext uri="{FF2B5EF4-FFF2-40B4-BE49-F238E27FC236}">
                <a16:creationId xmlns:a16="http://schemas.microsoft.com/office/drawing/2014/main" id="{CDFB0A87-C112-46FB-A074-004D1D105F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84CB6E91-0260-4042-94E2-6F5467E4E2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Složení frakcí kameniva v betonu má být takové, aby se jeho zrnitost blížila optimální křivce zrnitosti, mezerovitost kameniva byla minimální, povrch zrn byl co nejmenší.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0CD0EE65-ADC2-42CA-9AD9-115EA96B1A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F1F9349-8EF9-46C5-8506-98B8107D2763}" type="slidenum">
              <a:rPr lang="cs-CZ" altLang="cs-CZ"/>
              <a:pPr/>
              <a:t>10</a:t>
            </a:fld>
            <a:endParaRPr lang="cs-CZ" altLang="cs-CZ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CD706694-2D4E-45B2-9FA0-28F3D756BB8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34966644-DDC4-49EF-95B8-ADA7045D22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Voda umožňuje hydrataci, čímž se vytvářejí pevné vazby mezi jednotlivými kamennými zrny a současně umožňuje takovou pohyblivost betonu, aby se dal dobře zpracovat – zhutnit.</a:t>
            </a:r>
          </a:p>
          <a:p>
            <a:pPr eaLnBrk="1" hangingPunct="1"/>
            <a:r>
              <a:rPr lang="cs-CZ" altLang="cs-CZ"/>
              <a:t>Voda nevázaná v hydratačních produktech  se vypařuje, proto beton v průběhu tvrdnutí ošetřujeme vlhčením, aby mohla pokračovat hydratace cementu. Voda ošetřovací je stejně důležitá jako záměsová, proto nutno hlídat kvalitu.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>
            <a:extLst>
              <a:ext uri="{FF2B5EF4-FFF2-40B4-BE49-F238E27FC236}">
                <a16:creationId xmlns:a16="http://schemas.microsoft.com/office/drawing/2014/main" id="{C0AC9EF6-0644-4DFE-9647-17F772747F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985ABF-2B71-4B3F-AA45-F905BF5EB42B}" type="slidenum">
              <a:rPr lang="cs-CZ" altLang="cs-CZ"/>
              <a:pPr/>
              <a:t>11</a:t>
            </a:fld>
            <a:endParaRPr lang="cs-CZ" altLang="cs-CZ"/>
          </a:p>
        </p:txBody>
      </p:sp>
      <p:sp>
        <p:nvSpPr>
          <p:cNvPr id="23555" name="Rectangle 2">
            <a:extLst>
              <a:ext uri="{FF2B5EF4-FFF2-40B4-BE49-F238E27FC236}">
                <a16:creationId xmlns:a16="http://schemas.microsoft.com/office/drawing/2014/main" id="{F75C8B97-FC34-42EE-8A0C-18ACE2F0BF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>
            <a:extLst>
              <a:ext uri="{FF2B5EF4-FFF2-40B4-BE49-F238E27FC236}">
                <a16:creationId xmlns:a16="http://schemas.microsoft.com/office/drawing/2014/main" id="{D1DA21BB-3E5D-4080-BB23-CB4E373DD7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Chemickým nebo fyzikálním účinkem upravují některé vlastnosti čerstvého betonu a betonu</a:t>
            </a:r>
          </a:p>
          <a:p>
            <a:pPr eaLnBrk="1" hangingPunct="1"/>
            <a:r>
              <a:rPr lang="cs-CZ" altLang="cs-CZ"/>
              <a:t>Působení přísad je spojeno převážně s reakcemi na rozhraní pevné fáze a vody</a:t>
            </a:r>
          </a:p>
          <a:p>
            <a:pPr eaLnBrk="1" hangingPunct="1"/>
            <a:r>
              <a:rPr lang="cs-CZ" altLang="cs-CZ"/>
              <a:t>Obvykle se dávkují do 5% z hmotnosti cementu</a:t>
            </a:r>
          </a:p>
          <a:p>
            <a:pPr eaLnBrk="1" hangingPunct="1"/>
            <a:r>
              <a:rPr lang="cs-CZ" altLang="cs-CZ" b="1"/>
              <a:t>Plastifikační a ztekucující</a:t>
            </a:r>
            <a:r>
              <a:rPr lang="cs-CZ" altLang="cs-CZ"/>
              <a:t> pro zlepšení zpracovatelnosti a čerpatelnosti čb, k dodržení nebo snížení množství záměsové vody bez zhoršení zpracovatelnosti, k možnému snížení dávky cementu</a:t>
            </a:r>
          </a:p>
          <a:p>
            <a:pPr eaLnBrk="1" hangingPunct="1"/>
            <a:r>
              <a:rPr lang="cs-CZ" altLang="cs-CZ" b="1"/>
              <a:t>Provzdušňovací</a:t>
            </a:r>
            <a:r>
              <a:rPr lang="cs-CZ" altLang="cs-CZ"/>
              <a:t> pro betony vystavené mrazu nebo rozmrazovacím solím</a:t>
            </a:r>
          </a:p>
          <a:p>
            <a:pPr eaLnBrk="1" hangingPunct="1"/>
            <a:r>
              <a:rPr lang="cs-CZ" altLang="cs-CZ" b="1"/>
              <a:t>Zpomalující nebo urychlující</a:t>
            </a:r>
            <a:r>
              <a:rPr lang="cs-CZ" altLang="cs-CZ"/>
              <a:t> k ovlivnění počátku doby tvrdnutí při extremních teplotách nebo u speciálních požadavků na technologii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>
            <a:extLst>
              <a:ext uri="{FF2B5EF4-FFF2-40B4-BE49-F238E27FC236}">
                <a16:creationId xmlns:a16="http://schemas.microsoft.com/office/drawing/2014/main" id="{E335CF1C-AC01-4467-A9A7-FC84A414698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83D4490-78FB-4ACD-8BF9-D4CA1E946262}" type="slidenum">
              <a:rPr lang="cs-CZ" altLang="cs-CZ"/>
              <a:pPr/>
              <a:t>12</a:t>
            </a:fld>
            <a:endParaRPr lang="cs-CZ" altLang="cs-CZ"/>
          </a:p>
        </p:txBody>
      </p:sp>
      <p:sp>
        <p:nvSpPr>
          <p:cNvPr id="25603" name="Rectangle 2">
            <a:extLst>
              <a:ext uri="{FF2B5EF4-FFF2-40B4-BE49-F238E27FC236}">
                <a16:creationId xmlns:a16="http://schemas.microsoft.com/office/drawing/2014/main" id="{5864D250-FBD1-4274-95F5-34B1364E16D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>
            <a:extLst>
              <a:ext uri="{FF2B5EF4-FFF2-40B4-BE49-F238E27FC236}">
                <a16:creationId xmlns:a16="http://schemas.microsoft.com/office/drawing/2014/main" id="{8559618F-7386-456B-BDAB-0A072F38AA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Použitím příměsí se zvyšuje obsah jemných částic v betonu. </a:t>
            </a:r>
          </a:p>
          <a:p>
            <a:pPr eaLnBrk="1" hangingPunct="1"/>
            <a:r>
              <a:rPr lang="cs-CZ" altLang="cs-CZ"/>
              <a:t>Tím je ovlivňována jeho zpracovatelnost, hutnost, pevnost a trvanlivost</a:t>
            </a:r>
          </a:p>
          <a:p>
            <a:pPr eaLnBrk="1" hangingPunct="1"/>
            <a:r>
              <a:rPr lang="cs-CZ" altLang="cs-CZ"/>
              <a:t>Některé příměsi mohou ovlivňovat také barvu betonu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>
            <a:extLst>
              <a:ext uri="{FF2B5EF4-FFF2-40B4-BE49-F238E27FC236}">
                <a16:creationId xmlns:a16="http://schemas.microsoft.com/office/drawing/2014/main" id="{FE8CDF09-DAB1-4910-9D97-76A454CAA59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037494F-856C-40C9-9D79-8DCE09AA6616}" type="slidenum">
              <a:rPr lang="cs-CZ" altLang="cs-CZ"/>
              <a:pPr/>
              <a:t>13</a:t>
            </a:fld>
            <a:endParaRPr lang="cs-CZ" altLang="cs-CZ"/>
          </a:p>
        </p:txBody>
      </p:sp>
      <p:sp>
        <p:nvSpPr>
          <p:cNvPr id="27651" name="Rectangle 2">
            <a:extLst>
              <a:ext uri="{FF2B5EF4-FFF2-40B4-BE49-F238E27FC236}">
                <a16:creationId xmlns:a16="http://schemas.microsoft.com/office/drawing/2014/main" id="{97C594BC-B09F-46B0-AC8D-D28A164C9C0C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>
            <a:extLst>
              <a:ext uri="{FF2B5EF4-FFF2-40B4-BE49-F238E27FC236}">
                <a16:creationId xmlns:a16="http://schemas.microsoft.com/office/drawing/2014/main" id="{951088A9-C1D7-4521-AC91-A619797A2F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Z tohoto vychází důvody pro zhotovování tzv.provzdušněného betonu, řekneme si později…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A61EA02C-E0E9-4B70-ABA6-44EA04A062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BE3B51D-AB70-47AF-8B8F-4560AC95ACAF}" type="slidenum">
              <a:rPr lang="cs-CZ" altLang="cs-CZ"/>
              <a:pPr/>
              <a:t>17</a:t>
            </a:fld>
            <a:endParaRPr lang="cs-CZ" altLang="cs-CZ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3B2E896D-7F39-4762-921E-416B0DDE5D4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31EB675D-76F1-4DF9-AC85-CD6F2C3FF7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sz="1000"/>
              <a:t>Forma se plní po </a:t>
            </a:r>
            <a:r>
              <a:rPr lang="cs-CZ" altLang="cs-CZ" sz="1000" b="1">
                <a:solidFill>
                  <a:srgbClr val="FF0000"/>
                </a:solidFill>
              </a:rPr>
              <a:t>třech </a:t>
            </a:r>
            <a:r>
              <a:rPr lang="cs-CZ" altLang="cs-CZ" sz="1000"/>
              <a:t>stejně vysokých vrstvách</a:t>
            </a:r>
            <a:endParaRPr lang="cs-CZ" altLang="cs-CZ" sz="1000" b="1">
              <a:solidFill>
                <a:srgbClr val="FF0000"/>
              </a:solidFill>
            </a:endParaRPr>
          </a:p>
          <a:p>
            <a:pPr>
              <a:spcBef>
                <a:spcPct val="50000"/>
              </a:spcBef>
            </a:pPr>
            <a:r>
              <a:rPr lang="cs-CZ" altLang="cs-CZ" sz="1000"/>
              <a:t>Každá vrstva se zhutňuje 25 vpichy propichovací tyčí rovnoměrně rozloženými po ploše formy</a:t>
            </a:r>
          </a:p>
          <a:p>
            <a:pPr eaLnBrk="1" hangingPunct="1"/>
            <a:r>
              <a:rPr lang="cs-CZ" altLang="cs-CZ" sz="1000"/>
              <a:t>Spodní vrstva se propichuje na celou tloušťku. </a:t>
            </a:r>
          </a:p>
          <a:p>
            <a:pPr eaLnBrk="1" hangingPunct="1"/>
            <a:r>
              <a:rPr lang="cs-CZ" altLang="cs-CZ" sz="1000"/>
              <a:t>Druhá a horní vrstva se propichuje na celou tloušťku tak, aby vpich jen zasahoval do nižší vrstvy</a:t>
            </a:r>
          </a:p>
          <a:p>
            <a:pPr>
              <a:spcBef>
                <a:spcPct val="0"/>
              </a:spcBef>
            </a:pPr>
            <a:r>
              <a:rPr lang="cs-CZ" altLang="cs-CZ" sz="1000"/>
              <a:t>Při plnění poslední vrstvy se beton doplňuje aby byl stále nad horním okrajem formy </a:t>
            </a:r>
          </a:p>
          <a:p>
            <a:pPr eaLnBrk="1" hangingPunct="1"/>
            <a:r>
              <a:rPr lang="cs-CZ" altLang="cs-CZ" sz="1000"/>
              <a:t>Po skončení propichování se odstraní přebytečný beton</a:t>
            </a:r>
          </a:p>
          <a:p>
            <a:pPr eaLnBrk="1" hangingPunct="1"/>
            <a:r>
              <a:rPr lang="cs-CZ" altLang="cs-CZ" sz="1000"/>
              <a:t>Podkladní deska se očistí</a:t>
            </a:r>
          </a:p>
          <a:p>
            <a:pPr>
              <a:spcBef>
                <a:spcPct val="0"/>
              </a:spcBef>
            </a:pPr>
            <a:r>
              <a:rPr lang="cs-CZ" altLang="cs-CZ" sz="1000"/>
              <a:t>Forma  se  opatrně  zvedne </a:t>
            </a:r>
            <a:r>
              <a:rPr lang="cs-CZ" altLang="cs-CZ" sz="1000" b="1"/>
              <a:t>bez otáčení svisle nahoru</a:t>
            </a:r>
          </a:p>
          <a:p>
            <a:pPr eaLnBrk="1" hangingPunct="1"/>
            <a:r>
              <a:rPr lang="cs-CZ" altLang="cs-CZ" sz="1000"/>
              <a:t>Zvedání musí probíhat rovnoměrně během  </a:t>
            </a:r>
            <a:r>
              <a:rPr lang="cs-CZ" altLang="cs-CZ" sz="1000" b="1"/>
              <a:t>5 až 10 vteřin</a:t>
            </a:r>
          </a:p>
          <a:p>
            <a:pPr eaLnBrk="1" hangingPunct="1"/>
            <a:r>
              <a:rPr lang="cs-CZ" altLang="cs-CZ" sz="1000"/>
              <a:t>Celá zkouška od začátku plnění až po zvednutí trvá </a:t>
            </a:r>
            <a:r>
              <a:rPr lang="cs-CZ" altLang="cs-CZ" sz="1000" b="1"/>
              <a:t>150 vteřin</a:t>
            </a:r>
          </a:p>
          <a:p>
            <a:pPr eaLnBrk="1" hangingPunct="1"/>
            <a:r>
              <a:rPr lang="cs-CZ" altLang="cs-CZ" sz="1000"/>
              <a:t>Změřte vzdálenost mezi vrcholem kužele a spodkem tyče</a:t>
            </a:r>
          </a:p>
          <a:p>
            <a:pPr>
              <a:spcBef>
                <a:spcPct val="0"/>
              </a:spcBef>
            </a:pPr>
            <a:r>
              <a:rPr lang="cs-CZ" altLang="cs-CZ" sz="1000" b="1"/>
              <a:t>ZAZNAMENEJTE  S  PŘESNOSTÍ  NA  5 mm</a:t>
            </a:r>
          </a:p>
          <a:p>
            <a:pPr eaLnBrk="1" hangingPunct="1"/>
            <a:r>
              <a:rPr lang="cs-CZ" altLang="cs-CZ" sz="1000" b="1">
                <a:solidFill>
                  <a:schemeClr val="bg1"/>
                </a:solidFill>
              </a:rPr>
              <a:t>Zpráva o zkoušce obsahuje: odkaz na normu ČSN ISO 4109</a:t>
            </a:r>
          </a:p>
          <a:p>
            <a:pPr eaLnBrk="1" hangingPunct="1"/>
            <a:r>
              <a:rPr lang="cs-CZ" altLang="cs-CZ" sz="1000" b="1">
                <a:solidFill>
                  <a:schemeClr val="bg1"/>
                </a:solidFill>
              </a:rPr>
              <a:t>datum a čas zkoušky</a:t>
            </a:r>
          </a:p>
          <a:p>
            <a:pPr eaLnBrk="1" hangingPunct="1"/>
            <a:r>
              <a:rPr lang="cs-CZ" altLang="cs-CZ" sz="1000" b="1">
                <a:solidFill>
                  <a:schemeClr val="bg1"/>
                </a:solidFill>
              </a:rPr>
              <a:t>identifikaci vzorku</a:t>
            </a:r>
          </a:p>
          <a:p>
            <a:pPr eaLnBrk="1" hangingPunct="1"/>
            <a:r>
              <a:rPr lang="cs-CZ" altLang="cs-CZ" sz="1000" b="1">
                <a:solidFill>
                  <a:schemeClr val="bg1"/>
                </a:solidFill>
              </a:rPr>
              <a:t>sednutí zkušebního vzorku</a:t>
            </a:r>
          </a:p>
          <a:p>
            <a:pPr eaLnBrk="1" hangingPunct="1"/>
            <a:r>
              <a:rPr lang="cs-CZ" altLang="cs-CZ" sz="1000" b="1">
                <a:solidFill>
                  <a:schemeClr val="bg1"/>
                </a:solidFill>
              </a:rPr>
              <a:t>  - nebo záznam o anomálii(zborcení, usmyknutí)</a:t>
            </a:r>
          </a:p>
          <a:p>
            <a:pPr eaLnBrk="1" hangingPunct="1"/>
            <a:endParaRPr lang="cs-CZ" altLang="cs-CZ" sz="1000" b="1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3A9CC99B-29AA-476A-A3CD-C1BDC57C9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E50763-5848-488A-A608-75742733FE54}" type="slidenum">
              <a:rPr lang="cs-CZ" altLang="cs-CZ"/>
              <a:pPr/>
              <a:t>20</a:t>
            </a:fld>
            <a:endParaRPr lang="cs-CZ" altLang="cs-CZ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745F8BCC-101A-4803-A61A-D7DDD3EEF37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16150898-C1CF-40A8-9032-CD8E5FBA08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Čerpaný</a:t>
            </a:r>
            <a:r>
              <a:rPr lang="cs-CZ" altLang="cs-CZ" sz="1000"/>
              <a:t>: na místo spotřeby čerpadly, vhodná konzistence – S1, S2, zlepšení čerpatelnosti použitím 			plastifikátorů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Litý</a:t>
            </a:r>
            <a:r>
              <a:rPr lang="cs-CZ" altLang="cs-CZ" sz="1000"/>
              <a:t>: řídká konzistence (F1 až F4), lije se do bednění pro tenkostěnné hustě vyztužené konstrukce.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/>
              <a:t>		Vhodné frakce kameniva, jemně mletý cement, plastifikační přísady, zhutńování ručním 			propichováním ocelovou tyčí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Samozhutnitelný</a:t>
            </a:r>
            <a:r>
              <a:rPr lang="cs-CZ" altLang="cs-CZ" sz="1000"/>
              <a:t>: umožní vyrobit bet.kci bez hutnění. Extrémně vysoká pohyblivost= tekutost, vyplní 			prostor a sám se vyrovná do roviny. Během ukládání z něj unikne vzduch. Vyšší dávky 			jemného plniva (zrna menší 0,125mm) z jemně mletého vápence, silikátový úlet, popílky, 		použití superplastifikátorů, celý prostor bednění se vyplní najednou, velký tlak na bednění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Proteplovaný</a:t>
            </a:r>
            <a:r>
              <a:rPr lang="cs-CZ" altLang="cs-CZ" sz="1000"/>
              <a:t>: urychlování tvrdnutí při výrobě prefabrikátů, u monolitů v zimním období nebo u krátkých 	lhůt. Ohřev horkým vzduchem nebo párou, nebo ohřevem bednění, nebo ohřevem elktrickým 	proudem mezi elektrodami. Mohou se ohřívat i jen jednotlivé složky – kamenivo, voda. Teplota při 	plnění autodomíchávačů 60 stupňů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Provzdušněný</a:t>
            </a:r>
            <a:r>
              <a:rPr lang="cs-CZ" altLang="cs-CZ" sz="1000"/>
              <a:t> : přidání provzušňovacích přísad, jenž vytvoří malé vzduchové bublinky. Lepší trvanlivost a 	odolnost proti střídavému zmrazování a rozmrazování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Stříkaný</a:t>
            </a:r>
            <a:r>
              <a:rPr lang="cs-CZ" altLang="cs-CZ" sz="1000"/>
              <a:t>: směs cementu a kameniva se promísí, pak se suchá směs žene vzduchem hadicí nebo potrubím   	k trysce, kde se promísí s rozprášenou vodou a prudce se vrhá na místo uložení. V trysce obvykle 	přísady pro urychlování tvrdnutí cementu. Zejména pro tenkostěnné konstrukce (velké sklony, stěny 	tunelů…) 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Prolívaný</a:t>
            </a:r>
            <a:r>
              <a:rPr lang="cs-CZ" altLang="cs-CZ" sz="1000"/>
              <a:t>: betonáž odděleným způsobem: do zhutněného kameniva v bednění se zespodu nebo shora  	vhání tekutá cementová malta injektážním způsobem pod tlakem (omezené prostory, pod vodou, 	opravy, sanace…)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000" b="1"/>
              <a:t>Vakuovaný</a:t>
            </a:r>
            <a:r>
              <a:rPr lang="cs-CZ" altLang="cs-CZ" sz="1000"/>
              <a:t>: částečné odsátí vzduchu a přebytečné vody ze zhutnělého čb pod tlakem 40-70kPa v 	odsávaném prostoru. Část bednění se nahradí vakuačním štítem.Odsává se jen 10-15% záměsové 	vody</a:t>
            </a:r>
          </a:p>
          <a:p>
            <a:pPr eaLnBrk="1" hangingPunct="1">
              <a:lnSpc>
                <a:spcPct val="80000"/>
              </a:lnSpc>
            </a:pPr>
            <a:endParaRPr lang="cs-CZ" altLang="cs-CZ" sz="10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>
            <a:extLst>
              <a:ext uri="{FF2B5EF4-FFF2-40B4-BE49-F238E27FC236}">
                <a16:creationId xmlns:a16="http://schemas.microsoft.com/office/drawing/2014/main" id="{A2039793-5A8D-409A-8E95-62FB8F7248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B712851-2629-443B-9B4A-D1E3BFF81DED}" type="slidenum">
              <a:rPr lang="cs-CZ" altLang="cs-CZ"/>
              <a:pPr/>
              <a:t>22</a:t>
            </a:fld>
            <a:endParaRPr lang="cs-CZ" altLang="cs-CZ"/>
          </a:p>
        </p:txBody>
      </p:sp>
      <p:sp>
        <p:nvSpPr>
          <p:cNvPr id="39939" name="Rectangle 2">
            <a:extLst>
              <a:ext uri="{FF2B5EF4-FFF2-40B4-BE49-F238E27FC236}">
                <a16:creationId xmlns:a16="http://schemas.microsoft.com/office/drawing/2014/main" id="{F383A4AC-7DAF-4326-9616-CC5C9EA34AD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>
            <a:extLst>
              <a:ext uri="{FF2B5EF4-FFF2-40B4-BE49-F238E27FC236}">
                <a16:creationId xmlns:a16="http://schemas.microsoft.com/office/drawing/2014/main" id="{7A4B41B5-7C9E-439A-BD87-698F4FBBEA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Monolitické konstrukce nutno řešit komplexně dle výpočtu z hlediska rozměrů konstrukcí – na obrázku monolitické sloupy ve vazbě na stropní desku – nutno zesílit hlavicí proti propíchnutí i posléze správným návrhem kvality betonu.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>
            <a:extLst>
              <a:ext uri="{FF2B5EF4-FFF2-40B4-BE49-F238E27FC236}">
                <a16:creationId xmlns:a16="http://schemas.microsoft.com/office/drawing/2014/main" id="{4FE05AAE-0E37-4499-A78A-3DBA421A23E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EA3AB14-048C-4FC7-8494-44A5DF3EDF37}" type="slidenum">
              <a:rPr lang="cs-CZ" altLang="cs-CZ"/>
              <a:pPr/>
              <a:t>23</a:t>
            </a:fld>
            <a:endParaRPr lang="cs-CZ" altLang="cs-CZ"/>
          </a:p>
        </p:txBody>
      </p:sp>
      <p:sp>
        <p:nvSpPr>
          <p:cNvPr id="41987" name="Rectangle 2">
            <a:extLst>
              <a:ext uri="{FF2B5EF4-FFF2-40B4-BE49-F238E27FC236}">
                <a16:creationId xmlns:a16="http://schemas.microsoft.com/office/drawing/2014/main" id="{93785453-72F4-4268-B5ED-28F5D83D15C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>
            <a:extLst>
              <a:ext uri="{FF2B5EF4-FFF2-40B4-BE49-F238E27FC236}">
                <a16:creationId xmlns:a16="http://schemas.microsoft.com/office/drawing/2014/main" id="{BB9258D3-E000-4B3D-8441-EF9EDEF49F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i="1"/>
              <a:t>Z důvodu vyššího prostupu tepla tepelným mostem dochází k vyšším ztrátám tepla a dále ke snížení povrchové teploty na vnitřní straně stěn v blízkosti tepelného mostu, což bývá příčinou výskytu některých tzv. vlhkostních poruch.</a:t>
            </a:r>
            <a:r>
              <a:rPr lang="cs-CZ" altLang="cs-CZ"/>
              <a:t>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D68D7B5B-4B16-41A6-B8AC-798F4BD883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6F1CB3-6135-4DD7-95A5-1B71B6CCD9F9}" type="slidenum">
              <a:rPr lang="cs-CZ" altLang="cs-CZ"/>
              <a:pPr/>
              <a:t>24</a:t>
            </a:fld>
            <a:endParaRPr lang="cs-CZ" altLang="cs-CZ"/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2A2DBA5D-AF30-4354-89B0-86BE3E2095B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85131F7C-3C8B-4233-8F25-19F23B9D3C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i="1"/>
              <a:t>Obr. 1: Termovizní snímek železobetonové konstrukce balkonu s neřešeným tepelným mostem, který zasahuje zvenku hluboko do vnitřní stropní konstrukce. Železobetonová deska vetknutá do obvodové konstrukce vytváří tepelný radiátor o velké ploše, kterým uniká zevnitř do venkovního prostoru velké množství tepla. </a:t>
            </a:r>
          </a:p>
          <a:p>
            <a:pPr eaLnBrk="1" hangingPunct="1"/>
            <a:r>
              <a:rPr lang="cs-CZ" altLang="cs-CZ"/>
              <a:t>U konstrukcí s neřešenými tepelnými mosty dochází ke zvýšené spotřebě tepelné energie, která se projevuje únikem tepla, jak je zřejmé z termovizního snímku, ke snížení prostorové teploty v oblasti tepelných mostů a k termicky podmíněným trhlinám v přileh-lých konstrukcích. Sekundárními důsledky je vznik vlhkých míst na vnitřních stranách zdí, vznik nebezpečí přítomnosti plísňových škůdců, další zhoršení tepelné izolace u vlhkých konstrukčních materiálů a omezení pohodlí uživatelů objektů. Rostoucí význam tepelných mostů je zohledněn i v platné tepelně technické normě ČSN 73 0540.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>
            <a:extLst>
              <a:ext uri="{FF2B5EF4-FFF2-40B4-BE49-F238E27FC236}">
                <a16:creationId xmlns:a16="http://schemas.microsoft.com/office/drawing/2014/main" id="{2AEB0658-F06F-4BBD-995D-8466444AE0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80665C7-C144-4645-974D-6B269039D65B}" type="slidenum">
              <a:rPr lang="cs-CZ" altLang="cs-CZ"/>
              <a:pPr/>
              <a:t>25</a:t>
            </a:fld>
            <a:endParaRPr lang="cs-CZ" altLang="cs-CZ"/>
          </a:p>
        </p:txBody>
      </p:sp>
      <p:sp>
        <p:nvSpPr>
          <p:cNvPr id="46083" name="Rectangle 2">
            <a:extLst>
              <a:ext uri="{FF2B5EF4-FFF2-40B4-BE49-F238E27FC236}">
                <a16:creationId xmlns:a16="http://schemas.microsoft.com/office/drawing/2014/main" id="{E217415E-3C86-49AD-B74E-4AAFC579493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>
            <a:extLst>
              <a:ext uri="{FF2B5EF4-FFF2-40B4-BE49-F238E27FC236}">
                <a16:creationId xmlns:a16="http://schemas.microsoft.com/office/drawing/2014/main" id="{F5CC6D6E-1A7F-4494-8BB3-9A21FAD29F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Důležitou vlastností všech prvků Schöck Isokorb® je možnost jejich provedení s požární odolností až 90 min.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9E7E0BE7-0F2A-460C-834F-128A6907DF7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36BEB3-9BC3-4620-84DF-7C360AD477AD}" type="slidenum">
              <a:rPr lang="cs-CZ" altLang="cs-CZ"/>
              <a:pPr/>
              <a:t>26</a:t>
            </a:fld>
            <a:endParaRPr lang="cs-CZ" altLang="cs-CZ"/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C14F7361-E5BC-461E-AC19-AABF4069C1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39D39273-A33A-4F1F-8337-72530ACE3B2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Přenáší ohybové momenty a posouvající síly. Krátký tlačený prut a nově inovovaný tvar smykové výztuže, umožňují rychlé, bezpečné a jednoduché zabudování na stavbě.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>
            <a:extLst>
              <a:ext uri="{FF2B5EF4-FFF2-40B4-BE49-F238E27FC236}">
                <a16:creationId xmlns:a16="http://schemas.microsoft.com/office/drawing/2014/main" id="{F3F0A6C2-4253-497B-BE59-EAE5E9414F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9FFB2A7-6A3C-4A39-81B0-CA1EE63646FB}" type="slidenum">
              <a:rPr lang="cs-CZ" altLang="cs-CZ"/>
              <a:pPr/>
              <a:t>27</a:t>
            </a:fld>
            <a:endParaRPr lang="cs-CZ" altLang="cs-CZ"/>
          </a:p>
        </p:txBody>
      </p:sp>
      <p:sp>
        <p:nvSpPr>
          <p:cNvPr id="50179" name="Rectangle 2">
            <a:extLst>
              <a:ext uri="{FF2B5EF4-FFF2-40B4-BE49-F238E27FC236}">
                <a16:creationId xmlns:a16="http://schemas.microsoft.com/office/drawing/2014/main" id="{DE59DAC0-BCA6-4E6F-8757-9017D2EB4B0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>
            <a:extLst>
              <a:ext uri="{FF2B5EF4-FFF2-40B4-BE49-F238E27FC236}">
                <a16:creationId xmlns:a16="http://schemas.microsoft.com/office/drawing/2014/main" id="{DD53FC8E-FEA1-4DE3-AB7E-F8FCF83105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EDC7E1E2-3AA9-48CF-A29A-FBDAD2DEBE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C166AC8-AC3C-4EE0-B590-ECD8B2EA9196}" type="slidenum">
              <a:rPr lang="cs-CZ" altLang="cs-CZ"/>
              <a:pPr/>
              <a:t>28</a:t>
            </a:fld>
            <a:endParaRPr lang="cs-CZ" altLang="cs-CZ"/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5895323B-731B-4D19-80D8-852488BDC67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40BFFCBD-CE8D-41F1-BBDB-B97F0FDE9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>
            <a:extLst>
              <a:ext uri="{FF2B5EF4-FFF2-40B4-BE49-F238E27FC236}">
                <a16:creationId xmlns:a16="http://schemas.microsoft.com/office/drawing/2014/main" id="{D83C49F4-C8DE-4675-97DA-0F616D4142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EEA4AB7-BABA-47B3-BE64-C1B7BAFCFE94}" type="slidenum">
              <a:rPr lang="cs-CZ" altLang="cs-CZ"/>
              <a:pPr/>
              <a:t>30</a:t>
            </a:fld>
            <a:endParaRPr lang="cs-CZ" altLang="cs-CZ"/>
          </a:p>
        </p:txBody>
      </p:sp>
      <p:sp>
        <p:nvSpPr>
          <p:cNvPr id="55299" name="Rectangle 2">
            <a:extLst>
              <a:ext uri="{FF2B5EF4-FFF2-40B4-BE49-F238E27FC236}">
                <a16:creationId xmlns:a16="http://schemas.microsoft.com/office/drawing/2014/main" id="{CC6246E7-9547-4BD9-BBC5-15A62FC6B26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>
            <a:extLst>
              <a:ext uri="{FF2B5EF4-FFF2-40B4-BE49-F238E27FC236}">
                <a16:creationId xmlns:a16="http://schemas.microsoft.com/office/drawing/2014/main" id="{9B237D1E-AA8E-4411-B4C5-C91E436BD3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Příklad složení pracovní čety pro práce na monolitických konstrukcích objektu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>
            <a:extLst>
              <a:ext uri="{FF2B5EF4-FFF2-40B4-BE49-F238E27FC236}">
                <a16:creationId xmlns:a16="http://schemas.microsoft.com/office/drawing/2014/main" id="{613F406B-A92D-4DDE-A722-F9F674D1DC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D79B56-FBAE-42BF-8046-746A76F93BF8}" type="slidenum">
              <a:rPr lang="cs-CZ" altLang="cs-CZ"/>
              <a:pPr/>
              <a:t>31</a:t>
            </a:fld>
            <a:endParaRPr lang="cs-CZ" altLang="cs-CZ"/>
          </a:p>
        </p:txBody>
      </p:sp>
      <p:sp>
        <p:nvSpPr>
          <p:cNvPr id="57347" name="Rectangle 2">
            <a:extLst>
              <a:ext uri="{FF2B5EF4-FFF2-40B4-BE49-F238E27FC236}">
                <a16:creationId xmlns:a16="http://schemas.microsoft.com/office/drawing/2014/main" id="{3A7DB12A-55C2-4143-8584-CCDDB901ACB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8" name="Rectangle 3">
            <a:extLst>
              <a:ext uri="{FF2B5EF4-FFF2-40B4-BE49-F238E27FC236}">
                <a16:creationId xmlns:a16="http://schemas.microsoft.com/office/drawing/2014/main" id="{7EE24833-6EE3-43B2-B0B2-238EF7BF18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Doprava obecně pro zásobování všeho materiálu:     primární, sekundární,   horizontální, vertikální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>
            <a:extLst>
              <a:ext uri="{FF2B5EF4-FFF2-40B4-BE49-F238E27FC236}">
                <a16:creationId xmlns:a16="http://schemas.microsoft.com/office/drawing/2014/main" id="{0A5D8B14-D3CD-4CBE-9E13-9D49FF3FD0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A6EC89D-5483-403D-B25E-4B07F4C5E5A9}" type="slidenum">
              <a:rPr lang="cs-CZ" altLang="cs-CZ"/>
              <a:pPr/>
              <a:t>33</a:t>
            </a:fld>
            <a:endParaRPr lang="cs-CZ" altLang="cs-CZ"/>
          </a:p>
        </p:txBody>
      </p:sp>
      <p:sp>
        <p:nvSpPr>
          <p:cNvPr id="60419" name="Rectangle 2">
            <a:extLst>
              <a:ext uri="{FF2B5EF4-FFF2-40B4-BE49-F238E27FC236}">
                <a16:creationId xmlns:a16="http://schemas.microsoft.com/office/drawing/2014/main" id="{9447DF89-62F3-4F1A-A402-0CB0F851BC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>
            <a:extLst>
              <a:ext uri="{FF2B5EF4-FFF2-40B4-BE49-F238E27FC236}">
                <a16:creationId xmlns:a16="http://schemas.microsoft.com/office/drawing/2014/main" id="{06C61E9A-D36F-4978-A79A-1549312E198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Staveništní doprava, zdůraznit nutnost překladiště bs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0240325E-C1EE-4B2C-BF91-41F7BF6BF1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9F5EE0-C90A-4EF3-9BAA-210E9106290A}" type="slidenum">
              <a:rPr lang="cs-CZ" altLang="cs-CZ"/>
              <a:pPr/>
              <a:t>35</a:t>
            </a:fld>
            <a:endParaRPr lang="cs-CZ" altLang="cs-CZ"/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4843CE55-30C9-459F-AF61-18DE511ED15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88144FD7-82D6-42F7-80A2-D6452E64AB0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Příklady předávacích zásobníků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>
            <a:extLst>
              <a:ext uri="{FF2B5EF4-FFF2-40B4-BE49-F238E27FC236}">
                <a16:creationId xmlns:a16="http://schemas.microsoft.com/office/drawing/2014/main" id="{2C97D2C5-D7DF-4BBA-AA01-D7E191F4CAE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5A5AD3-6EA7-45E5-A26C-F79D167C9728}" type="slidenum">
              <a:rPr lang="cs-CZ" altLang="cs-CZ"/>
              <a:pPr/>
              <a:t>37</a:t>
            </a:fld>
            <a:endParaRPr lang="cs-CZ" altLang="cs-CZ"/>
          </a:p>
        </p:txBody>
      </p:sp>
      <p:sp>
        <p:nvSpPr>
          <p:cNvPr id="66563" name="Rectangle 2">
            <a:extLst>
              <a:ext uri="{FF2B5EF4-FFF2-40B4-BE49-F238E27FC236}">
                <a16:creationId xmlns:a16="http://schemas.microsoft.com/office/drawing/2014/main" id="{2026DFA8-0BEF-4888-B747-B68C4E91F9D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4" name="Rectangle 3">
            <a:extLst>
              <a:ext uri="{FF2B5EF4-FFF2-40B4-BE49-F238E27FC236}">
                <a16:creationId xmlns:a16="http://schemas.microsoft.com/office/drawing/2014/main" id="{B0A4D88D-DA5C-4916-8750-50622D4243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Využití především při realizaci dopravních staveb.</a:t>
            </a:r>
            <a:r>
              <a:rPr lang="cs-CZ" altLang="cs-CZ" sz="1000"/>
              <a:t> 	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7">
            <a:extLst>
              <a:ext uri="{FF2B5EF4-FFF2-40B4-BE49-F238E27FC236}">
                <a16:creationId xmlns:a16="http://schemas.microsoft.com/office/drawing/2014/main" id="{1F1C2F0C-D169-4BAF-92F4-7F4EE2D796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1DBAA9-B569-451C-B056-57BA4FA2C353}" type="slidenum">
              <a:rPr lang="cs-CZ" altLang="cs-CZ"/>
              <a:pPr/>
              <a:t>39</a:t>
            </a:fld>
            <a:endParaRPr lang="cs-CZ" altLang="cs-CZ"/>
          </a:p>
        </p:txBody>
      </p:sp>
      <p:sp>
        <p:nvSpPr>
          <p:cNvPr id="69635" name="Rectangle 2">
            <a:extLst>
              <a:ext uri="{FF2B5EF4-FFF2-40B4-BE49-F238E27FC236}">
                <a16:creationId xmlns:a16="http://schemas.microsoft.com/office/drawing/2014/main" id="{8534CEFE-2374-4651-97AF-1BCD1170FFC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6" name="Rectangle 3">
            <a:extLst>
              <a:ext uri="{FF2B5EF4-FFF2-40B4-BE49-F238E27FC236}">
                <a16:creationId xmlns:a16="http://schemas.microsoft.com/office/drawing/2014/main" id="{CE06FE70-D539-4580-805A-96EA1A58A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Doprava BS – takto raději nedopravovat při záboru veřejného prostranství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219F7C80-1E19-4552-8C35-BFF5F08CA77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418993-103D-4028-8D80-C3A9CEB660F6}" type="slidenum">
              <a:rPr lang="cs-CZ" altLang="cs-CZ"/>
              <a:pPr/>
              <a:t>41</a:t>
            </a:fld>
            <a:endParaRPr lang="cs-CZ" altLang="cs-CZ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E6561D0B-4055-45EF-A6A1-4DEF2FCA7DBB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2E5C37A6-6BDB-4AEC-9F8A-9D82666079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Zdůraznit, že čerpadla mohou být mobilní, ale i pevná.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8BA95474-CF97-426D-ACFB-8E0B19EA181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AAFE72D-6DA1-4A0E-86CA-DE0121A75778}" type="slidenum">
              <a:rPr lang="cs-CZ" altLang="cs-CZ"/>
              <a:pPr/>
              <a:t>42</a:t>
            </a:fld>
            <a:endParaRPr lang="cs-CZ" altLang="cs-CZ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A326480B-A335-44A6-9E90-D30B35F4F0A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5487337F-8B95-4AAD-BD75-D686B0C7CC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 průběhu betonáže se musí stále sledovat stav konstrukce bednění. Závady musí být ihned odstraňovány.</a:t>
            </a:r>
          </a:p>
          <a:p>
            <a:pPr eaLnBrk="1" hangingPunct="1"/>
            <a:r>
              <a:rPr lang="cs-CZ" altLang="cs-CZ"/>
              <a:t>Beton nosných konstrukcí, který nedosáhl projektem požadované nosnosti, nesmí být vystaven nárazům, otřesům, zatížení a dalším škodlivým účinkům.</a:t>
            </a:r>
            <a:endParaRPr lang="cs-CZ" altLang="cs-CZ" b="1"/>
          </a:p>
          <a:p>
            <a:pPr eaLnBrk="1" hangingPunct="1"/>
            <a:r>
              <a:rPr lang="cs-CZ" altLang="cs-CZ"/>
              <a:t>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>
            <a:extLst>
              <a:ext uri="{FF2B5EF4-FFF2-40B4-BE49-F238E27FC236}">
                <a16:creationId xmlns:a16="http://schemas.microsoft.com/office/drawing/2014/main" id="{83B3B198-0109-4963-AECD-7EAE2AE606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9B212E-0BEC-465F-9E2F-577ED56A5C06}" type="slidenum">
              <a:rPr lang="cs-CZ" altLang="cs-CZ"/>
              <a:pPr/>
              <a:t>46</a:t>
            </a:fld>
            <a:endParaRPr lang="cs-CZ" altLang="cs-CZ"/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430D4503-B237-4031-812B-44FC399FABA7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AB102F14-0AE0-4435-AE0A-FEFD94F07E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Pozor na nutný prostor na zapatkování čerpadla</a:t>
            </a:r>
          </a:p>
          <a:p>
            <a:pPr eaLnBrk="1" hangingPunct="1"/>
            <a:r>
              <a:rPr lang="cs-CZ" altLang="cs-CZ"/>
              <a:t>Čerpací potrubí na přepravu a ukládání betonových směsí musí být bezpečně provedeno, zakotveno a napojeno na nástavec čerpadla. Zařízení musí umožňovat odvzdušnění. Musí být zajištěn způsob dorozumění s obsluhou čerpadla.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>
            <a:extLst>
              <a:ext uri="{FF2B5EF4-FFF2-40B4-BE49-F238E27FC236}">
                <a16:creationId xmlns:a16="http://schemas.microsoft.com/office/drawing/2014/main" id="{4CAC63C1-C01C-466E-A8E9-6F8B0B5F7F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6B30A88-74D2-44EE-AC52-786E051B706D}" type="slidenum">
              <a:rPr lang="cs-CZ" altLang="cs-CZ"/>
              <a:pPr/>
              <a:t>47</a:t>
            </a:fld>
            <a:endParaRPr lang="cs-CZ" altLang="cs-CZ"/>
          </a:p>
        </p:txBody>
      </p:sp>
      <p:sp>
        <p:nvSpPr>
          <p:cNvPr id="81923" name="Rectangle 2">
            <a:extLst>
              <a:ext uri="{FF2B5EF4-FFF2-40B4-BE49-F238E27FC236}">
                <a16:creationId xmlns:a16="http://schemas.microsoft.com/office/drawing/2014/main" id="{986ED6C3-B814-408B-877D-6E5D3FD648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>
            <a:extLst>
              <a:ext uri="{FF2B5EF4-FFF2-40B4-BE49-F238E27FC236}">
                <a16:creationId xmlns:a16="http://schemas.microsoft.com/office/drawing/2014/main" id="{2FCA261E-79BC-4C49-B581-31CE7369C4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b="1"/>
              <a:t>Červen 2003</a:t>
            </a:r>
            <a:endParaRPr lang="cs-CZ" altLang="cs-CZ"/>
          </a:p>
          <a:p>
            <a:pPr eaLnBrk="1" hangingPunct="1"/>
            <a:r>
              <a:rPr lang="cs-CZ" altLang="cs-CZ"/>
              <a:t>Betonáž nosné konstrukce petržalské estakády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7">
            <a:extLst>
              <a:ext uri="{FF2B5EF4-FFF2-40B4-BE49-F238E27FC236}">
                <a16:creationId xmlns:a16="http://schemas.microsoft.com/office/drawing/2014/main" id="{F8944231-ADDD-42BB-8A75-13CFBB8D7F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C1ACFD0-538B-4C6B-BA86-BC75F694F6EA}" type="slidenum">
              <a:rPr lang="cs-CZ" altLang="cs-CZ"/>
              <a:pPr/>
              <a:t>49</a:t>
            </a:fld>
            <a:endParaRPr lang="cs-CZ" altLang="cs-CZ"/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211143B2-5023-46EA-9A1E-D47C3F85EA0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6" name="Rectangle 3">
            <a:extLst>
              <a:ext uri="{FF2B5EF4-FFF2-40B4-BE49-F238E27FC236}">
                <a16:creationId xmlns:a16="http://schemas.microsoft.com/office/drawing/2014/main" id="{0CD0145C-8427-4DEC-8558-CFEDDE9CD2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Dle objemu nutno uvažovat s vahou betonovacího koše pro dimenzování navrhované nosnosti jeřábu či autojeřábu v souvislosti s místem plnění košů a ukládání betonu do konstrukcí (vyložení ramene)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>
            <a:extLst>
              <a:ext uri="{FF2B5EF4-FFF2-40B4-BE49-F238E27FC236}">
                <a16:creationId xmlns:a16="http://schemas.microsoft.com/office/drawing/2014/main" id="{74E0E781-A9A0-44F1-9383-E75F0C1F54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5343C1-9031-4872-834E-7D45941EF67C}" type="slidenum">
              <a:rPr lang="cs-CZ" altLang="cs-CZ"/>
              <a:pPr/>
              <a:t>51</a:t>
            </a:fld>
            <a:endParaRPr lang="cs-CZ" altLang="cs-CZ"/>
          </a:p>
        </p:txBody>
      </p:sp>
      <p:sp>
        <p:nvSpPr>
          <p:cNvPr id="88067" name="Rectangle 2">
            <a:extLst>
              <a:ext uri="{FF2B5EF4-FFF2-40B4-BE49-F238E27FC236}">
                <a16:creationId xmlns:a16="http://schemas.microsoft.com/office/drawing/2014/main" id="{F8D809C5-B463-4007-8B2C-90082B4B12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>
            <a:extLst>
              <a:ext uri="{FF2B5EF4-FFF2-40B4-BE49-F238E27FC236}">
                <a16:creationId xmlns:a16="http://schemas.microsoft.com/office/drawing/2014/main" id="{0C1B8903-6A49-4896-9F23-FF11AF0DAE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Obsluha koše z plošiny nebo mimo plošinu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>
            <a:extLst>
              <a:ext uri="{FF2B5EF4-FFF2-40B4-BE49-F238E27FC236}">
                <a16:creationId xmlns:a16="http://schemas.microsoft.com/office/drawing/2014/main" id="{FD15A4BF-D1FA-48A8-AB26-1A508E5693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EC274E8-9D5D-4B14-BD64-DA472CF36B30}" type="slidenum">
              <a:rPr lang="cs-CZ" altLang="cs-CZ"/>
              <a:pPr/>
              <a:t>52</a:t>
            </a:fld>
            <a:endParaRPr lang="cs-CZ" altLang="cs-CZ"/>
          </a:p>
        </p:txBody>
      </p:sp>
      <p:sp>
        <p:nvSpPr>
          <p:cNvPr id="90115" name="Rectangle 2">
            <a:extLst>
              <a:ext uri="{FF2B5EF4-FFF2-40B4-BE49-F238E27FC236}">
                <a16:creationId xmlns:a16="http://schemas.microsoft.com/office/drawing/2014/main" id="{A501FDA1-F85E-4EEE-9B4D-86BBDAB5B06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6" name="Rectangle 3">
            <a:extLst>
              <a:ext uri="{FF2B5EF4-FFF2-40B4-BE49-F238E27FC236}">
                <a16:creationId xmlns:a16="http://schemas.microsoft.com/office/drawing/2014/main" id="{CE86C562-D2D9-48E8-BABE-80E3204D80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cs-CZ" altLang="cs-CZ" sz="900" u="sng"/>
              <a:t>Při dopravě a manipulaci s betonovou směsí se požaduje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aby nedošlo k jejímu rozmísení, tj. oddělení hrubé frakce kameniva od frakce jemné a střední , případně od cementové malty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nedošlo k znehodnocení směsi povětrnostními vlivy, případně znečištěním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zůstala zachována konzistence betonové směsi</a:t>
            </a:r>
            <a:endParaRPr lang="cs-CZ" altLang="cs-CZ" sz="1600" u="sng"/>
          </a:p>
          <a:p>
            <a:pPr eaLnBrk="1" hangingPunct="1">
              <a:lnSpc>
                <a:spcPct val="80000"/>
              </a:lnSpc>
            </a:pPr>
            <a:r>
              <a:rPr lang="cs-CZ" altLang="cs-CZ" sz="1600" u="sng"/>
              <a:t>Před uložením betonové směsi je nutno překontrolovat:</a:t>
            </a:r>
            <a:endParaRPr lang="cs-CZ" altLang="cs-CZ" sz="1600"/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rozměry, tvar bednění a tuhost obedňovacích kcí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vyhotovení a uložení výztuže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kvalitu provedení všech prací, které jsou později těžko kontrolovatelné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čistotu bednění a výztuže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/>
              <a:t>O všech vykonaných kontrolách musí být proveden záznam do stavebního deníku</a:t>
            </a:r>
          </a:p>
          <a:p>
            <a:pPr eaLnBrk="1" hangingPunct="1">
              <a:lnSpc>
                <a:spcPct val="80000"/>
              </a:lnSpc>
            </a:pPr>
            <a:r>
              <a:rPr lang="cs-CZ" altLang="cs-CZ" sz="1600" b="1"/>
              <a:t>Betonová směs se nesmí volně sypat do hloubky větší než 1,5 m!!</a:t>
            </a:r>
            <a:endParaRPr lang="cs-CZ" altLang="cs-CZ" sz="1600" b="1" u="sng"/>
          </a:p>
          <a:p>
            <a:pPr eaLnBrk="1" hangingPunct="1">
              <a:lnSpc>
                <a:spcPct val="80000"/>
              </a:lnSpc>
            </a:pPr>
            <a:endParaRPr lang="cs-CZ" altLang="cs-CZ" sz="900" u="sng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7">
            <a:extLst>
              <a:ext uri="{FF2B5EF4-FFF2-40B4-BE49-F238E27FC236}">
                <a16:creationId xmlns:a16="http://schemas.microsoft.com/office/drawing/2014/main" id="{DE6868EB-AAC7-436D-AD04-AB390FA3A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7ADF7E8-07FB-4ED9-A4C2-6CBF437C9D58}" type="slidenum">
              <a:rPr lang="cs-CZ" altLang="cs-CZ"/>
              <a:pPr/>
              <a:t>53</a:t>
            </a:fld>
            <a:endParaRPr lang="cs-CZ" altLang="cs-CZ"/>
          </a:p>
        </p:txBody>
      </p:sp>
      <p:sp>
        <p:nvSpPr>
          <p:cNvPr id="92163" name="Rectangle 2">
            <a:extLst>
              <a:ext uri="{FF2B5EF4-FFF2-40B4-BE49-F238E27FC236}">
                <a16:creationId xmlns:a16="http://schemas.microsoft.com/office/drawing/2014/main" id="{D8D7F12A-4B8C-4A3A-A212-41EB143B8A8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>
            <a:extLst>
              <a:ext uri="{FF2B5EF4-FFF2-40B4-BE49-F238E27FC236}">
                <a16:creationId xmlns:a16="http://schemas.microsoft.com/office/drawing/2014/main" id="{1F823CA2-641A-48B9-95B3-976209FB134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Naznačena míra naplnění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7">
            <a:extLst>
              <a:ext uri="{FF2B5EF4-FFF2-40B4-BE49-F238E27FC236}">
                <a16:creationId xmlns:a16="http://schemas.microsoft.com/office/drawing/2014/main" id="{67363824-29B3-455B-9F06-374FBDA10F9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3ACC902-8A04-4667-BB00-90BBC8F97369}" type="slidenum">
              <a:rPr lang="cs-CZ" altLang="cs-CZ"/>
              <a:pPr/>
              <a:t>54</a:t>
            </a:fld>
            <a:endParaRPr lang="cs-CZ" altLang="cs-CZ"/>
          </a:p>
        </p:txBody>
      </p:sp>
      <p:sp>
        <p:nvSpPr>
          <p:cNvPr id="94211" name="Rectangle 2">
            <a:extLst>
              <a:ext uri="{FF2B5EF4-FFF2-40B4-BE49-F238E27FC236}">
                <a16:creationId xmlns:a16="http://schemas.microsoft.com/office/drawing/2014/main" id="{368CB853-3D7C-4F79-A301-1A1698E7972F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2" name="Rectangle 3">
            <a:extLst>
              <a:ext uri="{FF2B5EF4-FFF2-40B4-BE49-F238E27FC236}">
                <a16:creationId xmlns:a16="http://schemas.microsoft.com/office/drawing/2014/main" id="{FE46B37B-2222-425C-AA25-E93C22B5C1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Betonová směs bude vyrobena dle platné normy. Za kvalitu betonu odpovídá betonárka, která ho bude dovážet na stavbu. Zároveň dodá certifikát jakosti betonu a výsledků kvalitativních zkoušek.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27092AC6-C76D-42AD-9B1E-C21F33BF30D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D1B184-4C86-4D29-BBDF-98E77312616B}" type="slidenum">
              <a:rPr lang="cs-CZ" altLang="cs-CZ"/>
              <a:pPr/>
              <a:t>55</a:t>
            </a:fld>
            <a:endParaRPr lang="cs-CZ" altLang="cs-CZ"/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03867EE1-FA8E-44D3-82F7-92E28958522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351C2470-5E65-4CCC-892F-BDC3F245FF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7">
            <a:extLst>
              <a:ext uri="{FF2B5EF4-FFF2-40B4-BE49-F238E27FC236}">
                <a16:creationId xmlns:a16="http://schemas.microsoft.com/office/drawing/2014/main" id="{69339C34-9BA9-492D-B487-FBE937D8D6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8858CF4-7607-46E4-89E4-68DA7EB11CC4}" type="slidenum">
              <a:rPr lang="cs-CZ" altLang="cs-CZ"/>
              <a:pPr/>
              <a:t>61</a:t>
            </a:fld>
            <a:endParaRPr lang="cs-CZ" altLang="cs-CZ"/>
          </a:p>
        </p:txBody>
      </p:sp>
      <p:sp>
        <p:nvSpPr>
          <p:cNvPr id="103427" name="Rectangle 2">
            <a:extLst>
              <a:ext uri="{FF2B5EF4-FFF2-40B4-BE49-F238E27FC236}">
                <a16:creationId xmlns:a16="http://schemas.microsoft.com/office/drawing/2014/main" id="{B38D546D-7685-431E-94FD-323CD0938E5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8" name="Rectangle 3">
            <a:extLst>
              <a:ext uri="{FF2B5EF4-FFF2-40B4-BE49-F238E27FC236}">
                <a16:creationId xmlns:a16="http://schemas.microsoft.com/office/drawing/2014/main" id="{AAC22F22-2158-4424-8227-B478BADCBC6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Lze použít i jako autodomíchávač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73012F72-570E-482A-88FC-8962678786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791C257-9B8B-4F1E-8987-DB35D3006280}" type="slidenum">
              <a:rPr lang="cs-CZ" altLang="cs-CZ"/>
              <a:pPr/>
              <a:t>63</a:t>
            </a:fld>
            <a:endParaRPr lang="cs-CZ" altLang="cs-CZ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D35E4329-BF4B-4422-A662-AEFF04EAC5C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5946052B-578F-4A81-A183-64300CE79AE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>
            <a:extLst>
              <a:ext uri="{FF2B5EF4-FFF2-40B4-BE49-F238E27FC236}">
                <a16:creationId xmlns:a16="http://schemas.microsoft.com/office/drawing/2014/main" id="{BB6BAA76-AA0B-4D33-8D40-6FD2B0CCD3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E4E65DD-99D4-4D0F-B190-EBC2BCE5239D}" type="slidenum">
              <a:rPr lang="cs-CZ" altLang="cs-CZ"/>
              <a:pPr/>
              <a:t>64</a:t>
            </a:fld>
            <a:endParaRPr lang="cs-CZ" altLang="cs-CZ"/>
          </a:p>
        </p:txBody>
      </p:sp>
      <p:sp>
        <p:nvSpPr>
          <p:cNvPr id="108547" name="Rectangle 2">
            <a:extLst>
              <a:ext uri="{FF2B5EF4-FFF2-40B4-BE49-F238E27FC236}">
                <a16:creationId xmlns:a16="http://schemas.microsoft.com/office/drawing/2014/main" id="{0B9ED14E-6856-4167-9077-0A35B1ABDDB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>
            <a:extLst>
              <a:ext uri="{FF2B5EF4-FFF2-40B4-BE49-F238E27FC236}">
                <a16:creationId xmlns:a16="http://schemas.microsoft.com/office/drawing/2014/main" id="{48AB1F24-8C5C-4D8E-BE22-4897DC039A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7">
            <a:extLst>
              <a:ext uri="{FF2B5EF4-FFF2-40B4-BE49-F238E27FC236}">
                <a16:creationId xmlns:a16="http://schemas.microsoft.com/office/drawing/2014/main" id="{4F0CBFBD-9EAA-42FE-8ADD-8DFBA9BBA9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48ABCB1-63A1-4665-82B4-89F5E1B10707}" type="slidenum">
              <a:rPr lang="cs-CZ" altLang="cs-CZ"/>
              <a:pPr/>
              <a:t>65</a:t>
            </a:fld>
            <a:endParaRPr lang="cs-CZ" altLang="cs-CZ"/>
          </a:p>
        </p:txBody>
      </p:sp>
      <p:sp>
        <p:nvSpPr>
          <p:cNvPr id="110595" name="Rectangle 2">
            <a:extLst>
              <a:ext uri="{FF2B5EF4-FFF2-40B4-BE49-F238E27FC236}">
                <a16:creationId xmlns:a16="http://schemas.microsoft.com/office/drawing/2014/main" id="{3B02AABD-C113-43B3-B324-AF21C7A501E4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6" name="Rectangle 3">
            <a:extLst>
              <a:ext uri="{FF2B5EF4-FFF2-40B4-BE49-F238E27FC236}">
                <a16:creationId xmlns:a16="http://schemas.microsoft.com/office/drawing/2014/main" id="{5751A722-3851-4324-AA67-D8B80D1973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pracovat z bezpečných míst, kde jsou pracovníci chráněni proti pádu z výšky, do hloubky, proti zavalení či zalití betonovou směsí apod. Pokud taková místa nelze zajistit, musí být pracovník chráněn jiným způsobem (osobním zajištěním proti pádu, ochranným košem apod.).</a:t>
            </a:r>
          </a:p>
          <a:p>
            <a:pPr eaLnBrk="1" hangingPunct="1"/>
            <a:r>
              <a:rPr lang="cs-CZ" altLang="cs-CZ"/>
              <a:t>při betonáži se musí sledovat stav bednění i jeho podporové konstrukce.</a:t>
            </a:r>
          </a:p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7">
            <a:extLst>
              <a:ext uri="{FF2B5EF4-FFF2-40B4-BE49-F238E27FC236}">
                <a16:creationId xmlns:a16="http://schemas.microsoft.com/office/drawing/2014/main" id="{2C4BBE6F-A48B-47CC-84D3-788BE50781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AB5C35C-A55F-4D82-A078-46173D29C0EB}" type="slidenum">
              <a:rPr lang="cs-CZ" altLang="cs-CZ"/>
              <a:pPr/>
              <a:t>66</a:t>
            </a:fld>
            <a:endParaRPr lang="cs-CZ" altLang="cs-CZ"/>
          </a:p>
        </p:txBody>
      </p:sp>
      <p:sp>
        <p:nvSpPr>
          <p:cNvPr id="112643" name="Rectangle 2">
            <a:extLst>
              <a:ext uri="{FF2B5EF4-FFF2-40B4-BE49-F238E27FC236}">
                <a16:creationId xmlns:a16="http://schemas.microsoft.com/office/drawing/2014/main" id="{492FBEDB-186C-44B2-A660-3E5FD38EB31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4" name="Rectangle 3">
            <a:extLst>
              <a:ext uri="{FF2B5EF4-FFF2-40B4-BE49-F238E27FC236}">
                <a16:creationId xmlns:a16="http://schemas.microsoft.com/office/drawing/2014/main" id="{FB67914C-6BB7-472B-A565-9F1D2EA9B7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Pro pohyb pracovníků a pro ruční přepravu směsi na místo určení musí být vybudovány bezpečné komunikace (pracovní lešení, podlahy apod.). Pracovníci ani dopravní prostředky se nesmí pohybovat přímo po armatuře.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/>
              <a:t>Postup ukládání betonové směsi musí být v souladu s technologickými postupy a zvláštními předpisy. Betonáž v mimořádných podmínkách musí po celou dobu provádění řídit odpovědný pracovník.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>
            <a:extLst>
              <a:ext uri="{FF2B5EF4-FFF2-40B4-BE49-F238E27FC236}">
                <a16:creationId xmlns:a16="http://schemas.microsoft.com/office/drawing/2014/main" id="{60054E40-475B-49FB-8190-03A6C64B36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E5D46C8-A2EB-4F05-98B2-80020EE038D8}" type="slidenum">
              <a:rPr lang="cs-CZ" altLang="cs-CZ"/>
              <a:pPr/>
              <a:t>67</a:t>
            </a:fld>
            <a:endParaRPr lang="cs-CZ" altLang="cs-CZ"/>
          </a:p>
        </p:txBody>
      </p:sp>
      <p:sp>
        <p:nvSpPr>
          <p:cNvPr id="114691" name="Rectangle 2">
            <a:extLst>
              <a:ext uri="{FF2B5EF4-FFF2-40B4-BE49-F238E27FC236}">
                <a16:creationId xmlns:a16="http://schemas.microsoft.com/office/drawing/2014/main" id="{64710DDA-15E4-439D-898F-D471C9242E11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>
            <a:extLst>
              <a:ext uri="{FF2B5EF4-FFF2-40B4-BE49-F238E27FC236}">
                <a16:creationId xmlns:a16="http://schemas.microsoft.com/office/drawing/2014/main" id="{33880774-787B-4D1A-94C8-6650164FEF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Stabilizace horních prutů u konzol zavěšením= ve vhodných vzdálenostech se výztuž přiváže drátem na malé nosníky (dřevěné latě), které jsou uloženy na bočnicích bednění.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E4D8B043-7C9C-4E7F-98A0-76EC02A9B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9600AAB-1E01-4A03-947F-AD18B810FC7B}" type="slidenum">
              <a:rPr lang="cs-CZ" altLang="cs-CZ"/>
              <a:pPr/>
              <a:t>69</a:t>
            </a:fld>
            <a:endParaRPr lang="cs-CZ" altLang="cs-CZ"/>
          </a:p>
        </p:txBody>
      </p:sp>
      <p:sp>
        <p:nvSpPr>
          <p:cNvPr id="117763" name="Rectangle 2">
            <a:extLst>
              <a:ext uri="{FF2B5EF4-FFF2-40B4-BE49-F238E27FC236}">
                <a16:creationId xmlns:a16="http://schemas.microsoft.com/office/drawing/2014/main" id="{C3CB86A6-9538-4D96-9E66-1519B50B89A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4" name="Rectangle 3">
            <a:extLst>
              <a:ext uri="{FF2B5EF4-FFF2-40B4-BE49-F238E27FC236}">
                <a16:creationId xmlns:a16="http://schemas.microsoft.com/office/drawing/2014/main" id="{BECAAA20-C98A-457E-8224-9D057A1774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 červené barvě je plastový klips na distančním tělísku</a:t>
            </a: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D6A2A29D-33ED-4F1D-B00D-71E84463A5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4EB93D5-3A3B-4F8B-B386-7433A5F5DB6D}" type="slidenum">
              <a:rPr lang="cs-CZ" altLang="cs-CZ"/>
              <a:pPr/>
              <a:t>70</a:t>
            </a:fld>
            <a:endParaRPr lang="cs-CZ" altLang="cs-CZ"/>
          </a:p>
        </p:txBody>
      </p:sp>
      <p:sp>
        <p:nvSpPr>
          <p:cNvPr id="119811" name="Rectangle 2">
            <a:extLst>
              <a:ext uri="{FF2B5EF4-FFF2-40B4-BE49-F238E27FC236}">
                <a16:creationId xmlns:a16="http://schemas.microsoft.com/office/drawing/2014/main" id="{25785B6C-3D88-4E7A-B5E0-83498F52F4CA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2" name="Rectangle 3">
            <a:extLst>
              <a:ext uri="{FF2B5EF4-FFF2-40B4-BE49-F238E27FC236}">
                <a16:creationId xmlns:a16="http://schemas.microsoft.com/office/drawing/2014/main" id="{B2EB5C48-0955-4F98-A692-15B85B57E2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b="1"/>
              <a:t>Distanční prvky z vláknobetonu s plastovou lištou </a:t>
            </a:r>
          </a:p>
          <a:p>
            <a:pPr eaLnBrk="1" hangingPunct="1"/>
            <a:r>
              <a:rPr lang="cs-CZ" altLang="cs-CZ"/>
              <a:t>Vhodné pro nepochozí výztuž zvláště u prefabrikátů </a:t>
            </a:r>
          </a:p>
          <a:p>
            <a:pPr eaLnBrk="1" hangingPunct="1"/>
            <a:r>
              <a:rPr lang="cs-CZ" altLang="cs-CZ"/>
              <a:t>Distanční prvky z vláknobetonu s plastovou lištou</a:t>
            </a:r>
          </a:p>
          <a:p>
            <a:pPr eaLnBrk="1" hangingPunct="1"/>
            <a:r>
              <a:rPr lang="cs-CZ" altLang="cs-CZ"/>
              <a:t>Výrobní délka: ca. 100 cm s 5 distančními tělísky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B677B9F4-3ED4-4451-A10A-7F27840EC2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3A9A720-5A7E-474D-9698-5C3986A74462}" type="slidenum">
              <a:rPr lang="cs-CZ" altLang="cs-CZ"/>
              <a:pPr/>
              <a:t>71</a:t>
            </a:fld>
            <a:endParaRPr lang="cs-CZ" altLang="cs-CZ"/>
          </a:p>
        </p:txBody>
      </p:sp>
      <p:sp>
        <p:nvSpPr>
          <p:cNvPr id="121859" name="Rectangle 2">
            <a:extLst>
              <a:ext uri="{FF2B5EF4-FFF2-40B4-BE49-F238E27FC236}">
                <a16:creationId xmlns:a16="http://schemas.microsoft.com/office/drawing/2014/main" id="{8034DB03-2FE1-4799-889B-89F66186EB9E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0" name="Rectangle 3">
            <a:extLst>
              <a:ext uri="{FF2B5EF4-FFF2-40B4-BE49-F238E27FC236}">
                <a16:creationId xmlns:a16="http://schemas.microsoft.com/office/drawing/2014/main" id="{45C18079-ECD8-477A-9A28-1E9849BF3E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při zpracování betonové směsi je nutné ve všech částech konstrukce docílit rovnoměrné zhutnění betonové směsi</a:t>
            </a:r>
          </a:p>
          <a:p>
            <a:pPr eaLnBrk="1" hangingPunct="1"/>
            <a:r>
              <a:rPr lang="cs-CZ" altLang="cs-CZ"/>
              <a:t>ukládání další vrstvy betonové směsi na předcházející, která nebyla zhutněna  je zakázané</a:t>
            </a:r>
          </a:p>
          <a:p>
            <a:pPr eaLnBrk="1" hangingPunct="1"/>
            <a:endParaRPr lang="cs-CZ" altLang="cs-CZ"/>
          </a:p>
          <a:p>
            <a:pPr eaLnBrk="1" hangingPunct="1"/>
            <a:r>
              <a:rPr lang="cs-CZ" altLang="cs-CZ"/>
              <a:t>-při používání ponorných vibrátorů nesmí vzdálenost sousedních ponorů být              větší    než 1,4 násobek viditelného poloměru účinnosti vibrátoru a síla zhutňované    vrstvy betonové směsi nesmí přesáhnout 1,25 násobek délky hlavice vibrátoru.</a:t>
            </a:r>
          </a:p>
          <a:p>
            <a:pPr eaLnBrk="1" hangingPunct="1"/>
            <a:endParaRPr lang="cs-CZ" altLang="cs-CZ"/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9DD75AC3-8402-4369-A3C7-E88174C596E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3887B41-F1BA-4F49-9F9B-B226EF4A8001}" type="slidenum">
              <a:rPr lang="cs-CZ" altLang="cs-CZ"/>
              <a:pPr/>
              <a:t>72</a:t>
            </a:fld>
            <a:endParaRPr lang="cs-CZ" altLang="cs-CZ"/>
          </a:p>
        </p:txBody>
      </p:sp>
      <p:sp>
        <p:nvSpPr>
          <p:cNvPr id="123907" name="Rectangle 2">
            <a:extLst>
              <a:ext uri="{FF2B5EF4-FFF2-40B4-BE49-F238E27FC236}">
                <a16:creationId xmlns:a16="http://schemas.microsoft.com/office/drawing/2014/main" id="{D63F20E0-C8E3-428A-9DC3-C6EB06562EF5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8" name="Rectangle 3">
            <a:extLst>
              <a:ext uri="{FF2B5EF4-FFF2-40B4-BE49-F238E27FC236}">
                <a16:creationId xmlns:a16="http://schemas.microsoft.com/office/drawing/2014/main" id="{E1202BD5-91A8-46CF-A11C-EF6222D921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 b="1"/>
              <a:t>Vibrátory</a:t>
            </a:r>
            <a:endParaRPr lang="cs-CZ" altLang="cs-CZ"/>
          </a:p>
          <a:p>
            <a:pPr eaLnBrk="1" hangingPunct="1"/>
            <a:r>
              <a:rPr lang="cs-CZ" altLang="cs-CZ"/>
              <a:t>(1) Elektrické vibrátory se smí připojit pouze na zdroj o napětí a frekvenci podle údajů na výrobním štítku nebo návodu k obsluze.</a:t>
            </a:r>
          </a:p>
          <a:p>
            <a:pPr eaLnBrk="1" hangingPunct="1"/>
            <a:r>
              <a:rPr lang="cs-CZ" altLang="cs-CZ"/>
              <a:t>(2) Pohyblivé přívody vibrátorů musí být kladeny a zajištěny tak, aby nemohly být mechanicky poškozeny.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>
            <a:extLst>
              <a:ext uri="{FF2B5EF4-FFF2-40B4-BE49-F238E27FC236}">
                <a16:creationId xmlns:a16="http://schemas.microsoft.com/office/drawing/2014/main" id="{9CF2C6E2-79D1-4B74-BA46-73EE3C7BB0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37887A8-E216-4141-B671-ABEDBF753C6A}" type="slidenum">
              <a:rPr lang="cs-CZ" altLang="cs-CZ"/>
              <a:pPr/>
              <a:t>74</a:t>
            </a:fld>
            <a:endParaRPr lang="cs-CZ" altLang="cs-CZ"/>
          </a:p>
        </p:txBody>
      </p:sp>
      <p:sp>
        <p:nvSpPr>
          <p:cNvPr id="126979" name="Rectangle 2">
            <a:extLst>
              <a:ext uri="{FF2B5EF4-FFF2-40B4-BE49-F238E27FC236}">
                <a16:creationId xmlns:a16="http://schemas.microsoft.com/office/drawing/2014/main" id="{01700885-6C94-46BD-8811-339B625CCCE8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>
            <a:extLst>
              <a:ext uri="{FF2B5EF4-FFF2-40B4-BE49-F238E27FC236}">
                <a16:creationId xmlns:a16="http://schemas.microsoft.com/office/drawing/2014/main" id="{AC3DA5C7-154D-474E-9D28-8FAA3F1A8C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U chybného zhutňování zůstávají prostory s nezhutnělým betonem, vrstvy se nespojí</a:t>
            </a:r>
          </a:p>
          <a:p>
            <a:pPr eaLnBrk="1" hangingPunct="1"/>
            <a:r>
              <a:rPr lang="cs-CZ" altLang="cs-CZ"/>
              <a:t>při používání ponorných vibrátorů nesmí vzdálenost sousedních ponorů být              větší    </a:t>
            </a:r>
            <a:r>
              <a:rPr lang="cs-CZ" altLang="cs-CZ" b="1"/>
              <a:t>než 1,4 násobek viditelného poloměru účinnosti vibrátoru</a:t>
            </a:r>
            <a:r>
              <a:rPr lang="cs-CZ" altLang="cs-CZ"/>
              <a:t> a síla zhutňované    vrstvy betonové směsi nesmí přesáhnout </a:t>
            </a:r>
            <a:r>
              <a:rPr lang="cs-CZ" altLang="cs-CZ" b="1"/>
              <a:t>1,25 násobek délky hlavice vibrátoru.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7">
            <a:extLst>
              <a:ext uri="{FF2B5EF4-FFF2-40B4-BE49-F238E27FC236}">
                <a16:creationId xmlns:a16="http://schemas.microsoft.com/office/drawing/2014/main" id="{350C668C-7B7B-4315-9A3E-AADCFF5A235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98708D0-86CF-43DB-BDE1-7F4CCC0A9DDE}" type="slidenum">
              <a:rPr lang="cs-CZ" altLang="cs-CZ"/>
              <a:pPr/>
              <a:t>75</a:t>
            </a:fld>
            <a:endParaRPr lang="cs-CZ" altLang="cs-CZ"/>
          </a:p>
        </p:txBody>
      </p:sp>
      <p:sp>
        <p:nvSpPr>
          <p:cNvPr id="129027" name="Rectangle 2">
            <a:extLst>
              <a:ext uri="{FF2B5EF4-FFF2-40B4-BE49-F238E27FC236}">
                <a16:creationId xmlns:a16="http://schemas.microsoft.com/office/drawing/2014/main" id="{3805A273-D851-40C2-9FD0-A8A8F5B76843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8" name="Rectangle 3">
            <a:extLst>
              <a:ext uri="{FF2B5EF4-FFF2-40B4-BE49-F238E27FC236}">
                <a16:creationId xmlns:a16="http://schemas.microsoft.com/office/drawing/2014/main" id="{31084728-2E63-4052-A921-C7E10F1114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Odbedňovací práce nosných prvků, konstrukcí nebo jejich částí, u nichž po předčasném odbednění hrozí nebezpečí zřícení nebo poškození konstrukce, mohou být zahájeny jen na příkaz odpovědného pracovníka.</a:t>
            </a:r>
          </a:p>
          <a:p>
            <a:pPr eaLnBrk="1" hangingPunct="1"/>
            <a:r>
              <a:rPr lang="cs-CZ" altLang="cs-CZ"/>
              <a:t>Prostor odbedňovacích prací musí být zajištěn proti vstupu nepovolaných osob.</a:t>
            </a:r>
          </a:p>
          <a:p>
            <a:pPr eaLnBrk="1" hangingPunct="1"/>
            <a:r>
              <a:rPr lang="cs-CZ" altLang="cs-CZ"/>
              <a:t>Bezprostředně po odbedňování je nutno odbedněný materiál odstraňovat a ukládat na určená místa tak, aby nepřekážel a nepřetěžoval konstrukci. Prvky a dílce musí být upraveny tak, aby se nestaly zdrojem úrazu.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E882E86C-D32D-499C-9C28-09034454F3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56BDB4E-679E-4054-A1FB-B5FE8ABC555A}" type="slidenum">
              <a:rPr lang="cs-CZ" altLang="cs-CZ"/>
              <a:pPr/>
              <a:t>77</a:t>
            </a:fld>
            <a:endParaRPr lang="cs-CZ" altLang="cs-CZ"/>
          </a:p>
        </p:txBody>
      </p:sp>
      <p:sp>
        <p:nvSpPr>
          <p:cNvPr id="132099" name="Rectangle 2">
            <a:extLst>
              <a:ext uri="{FF2B5EF4-FFF2-40B4-BE49-F238E27FC236}">
                <a16:creationId xmlns:a16="http://schemas.microsoft.com/office/drawing/2014/main" id="{4151DE7A-C66B-45F0-928D-6B4FFCCB36B6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0" name="Rectangle 3">
            <a:extLst>
              <a:ext uri="{FF2B5EF4-FFF2-40B4-BE49-F238E27FC236}">
                <a16:creationId xmlns:a16="http://schemas.microsoft.com/office/drawing/2014/main" id="{B0CC6F3A-FEA1-42F3-9036-05AA3981CF3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>
              <a:spcBef>
                <a:spcPct val="0"/>
              </a:spcBef>
            </a:pPr>
            <a:r>
              <a:rPr lang="cs-CZ" altLang="cs-CZ"/>
              <a:t>Hlazení začíná obvykle po 2-3 hodinách </a:t>
            </a:r>
          </a:p>
          <a:p>
            <a:pPr eaLnBrk="1" hangingPunct="1"/>
            <a:endParaRPr lang="cs-CZ" altLang="cs-CZ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E4E9F373-B48E-4CDD-B1D5-8C6E31C704F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178A1D3-F98E-4071-8A59-F0EF2560EC6C}" type="slidenum">
              <a:rPr lang="cs-CZ" altLang="cs-CZ"/>
              <a:pPr/>
              <a:t>80</a:t>
            </a:fld>
            <a:endParaRPr lang="cs-CZ" altLang="cs-CZ"/>
          </a:p>
        </p:txBody>
      </p:sp>
      <p:sp>
        <p:nvSpPr>
          <p:cNvPr id="136195" name="Rectangle 2">
            <a:extLst>
              <a:ext uri="{FF2B5EF4-FFF2-40B4-BE49-F238E27FC236}">
                <a16:creationId xmlns:a16="http://schemas.microsoft.com/office/drawing/2014/main" id="{2D89E765-55A9-4A6F-B76A-02D51E9D426D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>
            <a:extLst>
              <a:ext uri="{FF2B5EF4-FFF2-40B4-BE49-F238E27FC236}">
                <a16:creationId xmlns:a16="http://schemas.microsoft.com/office/drawing/2014/main" id="{E8AD3CFE-35A0-484D-B6E5-87B2D259ED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v době tvrdnutí vyžaduje beton ošetření</a:t>
            </a: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FA614DBE-7D0A-4D1C-AA61-3B7A568F8F2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ACCE3F-8B18-4266-95F6-E53ED4872BCE}" type="slidenum">
              <a:rPr lang="cs-CZ" altLang="cs-CZ"/>
              <a:pPr/>
              <a:t>81</a:t>
            </a:fld>
            <a:endParaRPr lang="cs-CZ" altLang="cs-CZ"/>
          </a:p>
        </p:txBody>
      </p:sp>
      <p:sp>
        <p:nvSpPr>
          <p:cNvPr id="138243" name="Rectangle 2">
            <a:extLst>
              <a:ext uri="{FF2B5EF4-FFF2-40B4-BE49-F238E27FC236}">
                <a16:creationId xmlns:a16="http://schemas.microsoft.com/office/drawing/2014/main" id="{A41E6700-8AE6-4FF1-85C5-A9422D26B372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4" name="Rectangle 3">
            <a:extLst>
              <a:ext uri="{FF2B5EF4-FFF2-40B4-BE49-F238E27FC236}">
                <a16:creationId xmlns:a16="http://schemas.microsoft.com/office/drawing/2014/main" id="{4A7AF500-D042-477D-A709-A21EE179FB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Minimální doby ošetřování betonu jsou dány normou</a:t>
            </a: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CC7F5B32-128E-4421-A159-57EBC80A6C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E0B4193-CF18-4EF6-8F54-F23FB164A9AF}" type="slidenum">
              <a:rPr lang="cs-CZ" altLang="cs-CZ"/>
              <a:pPr/>
              <a:t>82</a:t>
            </a:fld>
            <a:endParaRPr lang="cs-CZ" altLang="cs-CZ"/>
          </a:p>
        </p:txBody>
      </p:sp>
      <p:sp>
        <p:nvSpPr>
          <p:cNvPr id="140291" name="Rectangle 2">
            <a:extLst>
              <a:ext uri="{FF2B5EF4-FFF2-40B4-BE49-F238E27FC236}">
                <a16:creationId xmlns:a16="http://schemas.microsoft.com/office/drawing/2014/main" id="{485D7B48-49E9-408B-B168-CCDF7BD23220}"/>
              </a:ext>
            </a:extLst>
          </p:cNvPr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2" name="Rectangle 3">
            <a:extLst>
              <a:ext uri="{FF2B5EF4-FFF2-40B4-BE49-F238E27FC236}">
                <a16:creationId xmlns:a16="http://schemas.microsoft.com/office/drawing/2014/main" id="{919D91D9-5DD3-4F73-9C2B-BEC3DF9648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cs-CZ" altLang="cs-CZ"/>
              <a:t>Pro správné tuhnutí a tvrdnutí betonu nutno také hlídat teplotu, zejména v případě prací v zimním období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gradFill rotWithShape="0">
          <a:gsLst>
            <a:gs pos="0">
              <a:schemeClr val="bg1"/>
            </a:gs>
            <a:gs pos="100000">
              <a:srgbClr val="32324A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854A718C-6933-4B73-8C94-8665615CCEB6}"/>
              </a:ext>
            </a:extLst>
          </p:cNvPr>
          <p:cNvGrpSpPr>
            <a:grpSpLocks/>
          </p:cNvGrpSpPr>
          <p:nvPr/>
        </p:nvGrpSpPr>
        <p:grpSpPr bwMode="auto">
          <a:xfrm>
            <a:off x="-498475" y="1311275"/>
            <a:ext cx="10429875" cy="5908675"/>
            <a:chOff x="-313" y="824"/>
            <a:chExt cx="6570" cy="3722"/>
          </a:xfrm>
        </p:grpSpPr>
        <p:sp>
          <p:nvSpPr>
            <p:cNvPr id="5" name="Rectangle 3">
              <a:extLst>
                <a:ext uri="{FF2B5EF4-FFF2-40B4-BE49-F238E27FC236}">
                  <a16:creationId xmlns:a16="http://schemas.microsoft.com/office/drawing/2014/main" id="{3612999C-AE41-4BAE-814D-307CEDAF2CA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EE680CE-C3D0-4BEB-9BCE-279BFB183661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7" name="Rectangle 5">
              <a:extLst>
                <a:ext uri="{FF2B5EF4-FFF2-40B4-BE49-F238E27FC236}">
                  <a16:creationId xmlns:a16="http://schemas.microsoft.com/office/drawing/2014/main" id="{9E9CD8BD-1D68-4DAD-8DEE-2A8CC9C7B53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54578FFD-1616-41D2-B1D7-66198879FBF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9" name="Rectangle 7">
              <a:extLst>
                <a:ext uri="{FF2B5EF4-FFF2-40B4-BE49-F238E27FC236}">
                  <a16:creationId xmlns:a16="http://schemas.microsoft.com/office/drawing/2014/main" id="{E3AA8353-A3ED-47D1-829D-D0648DCE3C5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0" name="Rectangle 8">
              <a:extLst>
                <a:ext uri="{FF2B5EF4-FFF2-40B4-BE49-F238E27FC236}">
                  <a16:creationId xmlns:a16="http://schemas.microsoft.com/office/drawing/2014/main" id="{F895AAC7-7919-4B37-AE72-9A9D080446E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1" name="Rectangle 9">
              <a:extLst>
                <a:ext uri="{FF2B5EF4-FFF2-40B4-BE49-F238E27FC236}">
                  <a16:creationId xmlns:a16="http://schemas.microsoft.com/office/drawing/2014/main" id="{1E56C42C-6A7B-4873-9723-5D7AB8BA427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2" name="Rectangle 10">
              <a:extLst>
                <a:ext uri="{FF2B5EF4-FFF2-40B4-BE49-F238E27FC236}">
                  <a16:creationId xmlns:a16="http://schemas.microsoft.com/office/drawing/2014/main" id="{C68A6BB3-F436-4286-8BBB-D768B158CEE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3" name="Rectangle 11">
              <a:extLst>
                <a:ext uri="{FF2B5EF4-FFF2-40B4-BE49-F238E27FC236}">
                  <a16:creationId xmlns:a16="http://schemas.microsoft.com/office/drawing/2014/main" id="{9E219610-EC93-406C-A361-9BEC7EC3BE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4" name="Rectangle 12">
              <a:extLst>
                <a:ext uri="{FF2B5EF4-FFF2-40B4-BE49-F238E27FC236}">
                  <a16:creationId xmlns:a16="http://schemas.microsoft.com/office/drawing/2014/main" id="{F20B3257-1FD8-4E3E-8730-22942358D16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5" name="Rectangle 13">
              <a:extLst>
                <a:ext uri="{FF2B5EF4-FFF2-40B4-BE49-F238E27FC236}">
                  <a16:creationId xmlns:a16="http://schemas.microsoft.com/office/drawing/2014/main" id="{59BC175B-9056-4FC9-A3F2-E064C05D7FD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6" name="Rectangle 14">
              <a:extLst>
                <a:ext uri="{FF2B5EF4-FFF2-40B4-BE49-F238E27FC236}">
                  <a16:creationId xmlns:a16="http://schemas.microsoft.com/office/drawing/2014/main" id="{30A27050-6892-4C79-AB62-40D1C484EE4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7" name="Rectangle 15">
              <a:extLst>
                <a:ext uri="{FF2B5EF4-FFF2-40B4-BE49-F238E27FC236}">
                  <a16:creationId xmlns:a16="http://schemas.microsoft.com/office/drawing/2014/main" id="{B4D92941-F77D-49AF-9966-A8FFCE25107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8" name="Rectangle 16">
              <a:extLst>
                <a:ext uri="{FF2B5EF4-FFF2-40B4-BE49-F238E27FC236}">
                  <a16:creationId xmlns:a16="http://schemas.microsoft.com/office/drawing/2014/main" id="{E26029AD-CD24-4D03-BDAE-FE5CA7E196A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19" name="Rectangle 17">
              <a:extLst>
                <a:ext uri="{FF2B5EF4-FFF2-40B4-BE49-F238E27FC236}">
                  <a16:creationId xmlns:a16="http://schemas.microsoft.com/office/drawing/2014/main" id="{B88048A6-890D-4C2B-B560-421B2497ED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0" name="Rectangle 18">
              <a:extLst>
                <a:ext uri="{FF2B5EF4-FFF2-40B4-BE49-F238E27FC236}">
                  <a16:creationId xmlns:a16="http://schemas.microsoft.com/office/drawing/2014/main" id="{BCE2A6B6-5500-4C9C-92B7-C4E9B8EA0EB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9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1" name="Rectangle 19">
              <a:extLst>
                <a:ext uri="{FF2B5EF4-FFF2-40B4-BE49-F238E27FC236}">
                  <a16:creationId xmlns:a16="http://schemas.microsoft.com/office/drawing/2014/main" id="{941571EE-DD09-4BF1-9372-D28E81E9757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2" name="Rectangle 20">
              <a:extLst>
                <a:ext uri="{FF2B5EF4-FFF2-40B4-BE49-F238E27FC236}">
                  <a16:creationId xmlns:a16="http://schemas.microsoft.com/office/drawing/2014/main" id="{1DBD128B-0134-45B3-A117-EE4A22F27F1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3" name="Rectangle 21">
              <a:extLst>
                <a:ext uri="{FF2B5EF4-FFF2-40B4-BE49-F238E27FC236}">
                  <a16:creationId xmlns:a16="http://schemas.microsoft.com/office/drawing/2014/main" id="{908643EB-E8BB-4056-914B-999CAF32FB4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4" name="Rectangle 22">
              <a:extLst>
                <a:ext uri="{FF2B5EF4-FFF2-40B4-BE49-F238E27FC236}">
                  <a16:creationId xmlns:a16="http://schemas.microsoft.com/office/drawing/2014/main" id="{691562A2-58B1-42A6-9CCF-27F27EB8AD1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5" name="Rectangle 23">
              <a:extLst>
                <a:ext uri="{FF2B5EF4-FFF2-40B4-BE49-F238E27FC236}">
                  <a16:creationId xmlns:a16="http://schemas.microsoft.com/office/drawing/2014/main" id="{5BBD1D9B-9D47-4D81-A799-49BBC3FE98B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6" name="Rectangle 24">
              <a:extLst>
                <a:ext uri="{FF2B5EF4-FFF2-40B4-BE49-F238E27FC236}">
                  <a16:creationId xmlns:a16="http://schemas.microsoft.com/office/drawing/2014/main" id="{24291315-44C9-42FC-B711-37C09A5E0804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7" name="Rectangle 25">
              <a:extLst>
                <a:ext uri="{FF2B5EF4-FFF2-40B4-BE49-F238E27FC236}">
                  <a16:creationId xmlns:a16="http://schemas.microsoft.com/office/drawing/2014/main" id="{A1922E77-89B3-4B1C-9D07-B5EB54A5F7C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8" name="Rectangle 26">
              <a:extLst>
                <a:ext uri="{FF2B5EF4-FFF2-40B4-BE49-F238E27FC236}">
                  <a16:creationId xmlns:a16="http://schemas.microsoft.com/office/drawing/2014/main" id="{AFE74028-AB28-49C3-90C7-AA0CF78D1A9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29" name="Rectangle 27">
              <a:extLst>
                <a:ext uri="{FF2B5EF4-FFF2-40B4-BE49-F238E27FC236}">
                  <a16:creationId xmlns:a16="http://schemas.microsoft.com/office/drawing/2014/main" id="{5691D5CC-6854-4C58-8F51-784DD058172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0" name="Rectangle 28">
              <a:extLst>
                <a:ext uri="{FF2B5EF4-FFF2-40B4-BE49-F238E27FC236}">
                  <a16:creationId xmlns:a16="http://schemas.microsoft.com/office/drawing/2014/main" id="{AA851E7C-3B38-4EA6-9937-8AB611C334B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1" name="Rectangle 29">
              <a:extLst>
                <a:ext uri="{FF2B5EF4-FFF2-40B4-BE49-F238E27FC236}">
                  <a16:creationId xmlns:a16="http://schemas.microsoft.com/office/drawing/2014/main" id="{2F520ACA-725C-4540-8858-67F9204D3EA0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2" name="Rectangle 30">
              <a:extLst>
                <a:ext uri="{FF2B5EF4-FFF2-40B4-BE49-F238E27FC236}">
                  <a16:creationId xmlns:a16="http://schemas.microsoft.com/office/drawing/2014/main" id="{2CDF8CE9-812A-4695-85D2-7DBDF5BDF5A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3" name="Rectangle 31">
              <a:extLst>
                <a:ext uri="{FF2B5EF4-FFF2-40B4-BE49-F238E27FC236}">
                  <a16:creationId xmlns:a16="http://schemas.microsoft.com/office/drawing/2014/main" id="{5AC7C937-4F5E-4E43-B3D0-815D7D90927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4" name="Rectangle 32">
              <a:extLst>
                <a:ext uri="{FF2B5EF4-FFF2-40B4-BE49-F238E27FC236}">
                  <a16:creationId xmlns:a16="http://schemas.microsoft.com/office/drawing/2014/main" id="{2233CB1A-38B1-49E1-848C-FA0D6AA8A47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5" name="Rectangle 33">
              <a:extLst>
                <a:ext uri="{FF2B5EF4-FFF2-40B4-BE49-F238E27FC236}">
                  <a16:creationId xmlns:a16="http://schemas.microsoft.com/office/drawing/2014/main" id="{7B1295BC-C0EF-4139-9DA7-86F98D2398A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6" name="Rectangle 34">
              <a:extLst>
                <a:ext uri="{FF2B5EF4-FFF2-40B4-BE49-F238E27FC236}">
                  <a16:creationId xmlns:a16="http://schemas.microsoft.com/office/drawing/2014/main" id="{C6D56375-E352-4BB5-BB2B-2D35097F365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/>
            </a:p>
          </p:txBody>
        </p:sp>
        <p:sp>
          <p:nvSpPr>
            <p:cNvPr id="37" name="Oval 35">
              <a:extLst>
                <a:ext uri="{FF2B5EF4-FFF2-40B4-BE49-F238E27FC236}">
                  <a16:creationId xmlns:a16="http://schemas.microsoft.com/office/drawing/2014/main" id="{E24F1A99-F0E1-482F-B889-069EEF37CC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8" name="Oval 36">
              <a:extLst>
                <a:ext uri="{FF2B5EF4-FFF2-40B4-BE49-F238E27FC236}">
                  <a16:creationId xmlns:a16="http://schemas.microsoft.com/office/drawing/2014/main" id="{8247DB83-6DAF-467E-A39E-BF5E96E1CF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39" name="Oval 37">
              <a:extLst>
                <a:ext uri="{FF2B5EF4-FFF2-40B4-BE49-F238E27FC236}">
                  <a16:creationId xmlns:a16="http://schemas.microsoft.com/office/drawing/2014/main" id="{9FE68208-3218-408B-B50C-ABEA6D779C0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0" name="Oval 38">
              <a:extLst>
                <a:ext uri="{FF2B5EF4-FFF2-40B4-BE49-F238E27FC236}">
                  <a16:creationId xmlns:a16="http://schemas.microsoft.com/office/drawing/2014/main" id="{85B24255-8E85-4D79-A843-59517E802D4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1" name="Oval 39">
              <a:extLst>
                <a:ext uri="{FF2B5EF4-FFF2-40B4-BE49-F238E27FC236}">
                  <a16:creationId xmlns:a16="http://schemas.microsoft.com/office/drawing/2014/main" id="{425569A7-F38E-4E3B-A9CF-37BF6B6AD0E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2" name="Oval 40">
              <a:extLst>
                <a:ext uri="{FF2B5EF4-FFF2-40B4-BE49-F238E27FC236}">
                  <a16:creationId xmlns:a16="http://schemas.microsoft.com/office/drawing/2014/main" id="{3D73D525-5149-48E7-B27F-3669B5BEB05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3" name="Oval 41">
              <a:extLst>
                <a:ext uri="{FF2B5EF4-FFF2-40B4-BE49-F238E27FC236}">
                  <a16:creationId xmlns:a16="http://schemas.microsoft.com/office/drawing/2014/main" id="{3AC3142E-C5E5-4913-9664-D88A66191A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4" name="Oval 42">
              <a:extLst>
                <a:ext uri="{FF2B5EF4-FFF2-40B4-BE49-F238E27FC236}">
                  <a16:creationId xmlns:a16="http://schemas.microsoft.com/office/drawing/2014/main" id="{085B5F23-03C1-4FA8-981E-D821D2353B2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5" name="Oval 43">
              <a:extLst>
                <a:ext uri="{FF2B5EF4-FFF2-40B4-BE49-F238E27FC236}">
                  <a16:creationId xmlns:a16="http://schemas.microsoft.com/office/drawing/2014/main" id="{4A253012-C837-486F-91E9-FCD3C91FE84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6" name="Oval 44">
              <a:extLst>
                <a:ext uri="{FF2B5EF4-FFF2-40B4-BE49-F238E27FC236}">
                  <a16:creationId xmlns:a16="http://schemas.microsoft.com/office/drawing/2014/main" id="{3EB93DBF-4F1F-4326-A2D6-21323EE30B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7" name="Oval 45">
              <a:extLst>
                <a:ext uri="{FF2B5EF4-FFF2-40B4-BE49-F238E27FC236}">
                  <a16:creationId xmlns:a16="http://schemas.microsoft.com/office/drawing/2014/main" id="{709798C2-BB51-41D0-8FBB-E492CEE8F2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8" name="Oval 46">
              <a:extLst>
                <a:ext uri="{FF2B5EF4-FFF2-40B4-BE49-F238E27FC236}">
                  <a16:creationId xmlns:a16="http://schemas.microsoft.com/office/drawing/2014/main" id="{DD226476-2A5A-42F1-B575-9EEC964560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49" name="Oval 47">
              <a:extLst>
                <a:ext uri="{FF2B5EF4-FFF2-40B4-BE49-F238E27FC236}">
                  <a16:creationId xmlns:a16="http://schemas.microsoft.com/office/drawing/2014/main" id="{458D6ABF-F779-4315-90B7-C7DD7CF210F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0" name="Oval 48">
              <a:extLst>
                <a:ext uri="{FF2B5EF4-FFF2-40B4-BE49-F238E27FC236}">
                  <a16:creationId xmlns:a16="http://schemas.microsoft.com/office/drawing/2014/main" id="{84620755-CFBA-492B-8B06-D40729D757B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1" name="Oval 49">
              <a:extLst>
                <a:ext uri="{FF2B5EF4-FFF2-40B4-BE49-F238E27FC236}">
                  <a16:creationId xmlns:a16="http://schemas.microsoft.com/office/drawing/2014/main" id="{2DC84CBA-5D00-44DC-83C5-CE39C855C96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2" name="Oval 50">
              <a:extLst>
                <a:ext uri="{FF2B5EF4-FFF2-40B4-BE49-F238E27FC236}">
                  <a16:creationId xmlns:a16="http://schemas.microsoft.com/office/drawing/2014/main" id="{57A266C0-C085-4D0B-84CE-8F2A84E124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3" name="Oval 51">
              <a:extLst>
                <a:ext uri="{FF2B5EF4-FFF2-40B4-BE49-F238E27FC236}">
                  <a16:creationId xmlns:a16="http://schemas.microsoft.com/office/drawing/2014/main" id="{E4BA3378-0D88-497B-A8CF-8DB08AC7C1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4" name="Oval 52">
              <a:extLst>
                <a:ext uri="{FF2B5EF4-FFF2-40B4-BE49-F238E27FC236}">
                  <a16:creationId xmlns:a16="http://schemas.microsoft.com/office/drawing/2014/main" id="{82D2DC54-E07A-4D69-8E59-BE3825B93E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5" name="Oval 53">
              <a:extLst>
                <a:ext uri="{FF2B5EF4-FFF2-40B4-BE49-F238E27FC236}">
                  <a16:creationId xmlns:a16="http://schemas.microsoft.com/office/drawing/2014/main" id="{7BAAFE14-2410-499D-8361-C55388DA42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6" name="Oval 54">
              <a:extLst>
                <a:ext uri="{FF2B5EF4-FFF2-40B4-BE49-F238E27FC236}">
                  <a16:creationId xmlns:a16="http://schemas.microsoft.com/office/drawing/2014/main" id="{2073A4ED-E8FB-4BC2-8E24-AEB28E92C3C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7" name="Oval 55">
              <a:extLst>
                <a:ext uri="{FF2B5EF4-FFF2-40B4-BE49-F238E27FC236}">
                  <a16:creationId xmlns:a16="http://schemas.microsoft.com/office/drawing/2014/main" id="{E5D9844F-8C0B-496B-BE96-75E774AF6A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8" name="Oval 56">
              <a:extLst>
                <a:ext uri="{FF2B5EF4-FFF2-40B4-BE49-F238E27FC236}">
                  <a16:creationId xmlns:a16="http://schemas.microsoft.com/office/drawing/2014/main" id="{79E2ADA1-3A11-427C-B08E-40529966B4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59" name="Oval 57">
              <a:extLst>
                <a:ext uri="{FF2B5EF4-FFF2-40B4-BE49-F238E27FC236}">
                  <a16:creationId xmlns:a16="http://schemas.microsoft.com/office/drawing/2014/main" id="{D9F2A37F-AEF5-47C4-9FFA-BF87C50A5E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0" name="Oval 58">
              <a:extLst>
                <a:ext uri="{FF2B5EF4-FFF2-40B4-BE49-F238E27FC236}">
                  <a16:creationId xmlns:a16="http://schemas.microsoft.com/office/drawing/2014/main" id="{A18A535C-269A-41C0-B256-256059B7A2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1" name="Oval 59">
              <a:extLst>
                <a:ext uri="{FF2B5EF4-FFF2-40B4-BE49-F238E27FC236}">
                  <a16:creationId xmlns:a16="http://schemas.microsoft.com/office/drawing/2014/main" id="{F5279696-7134-4D91-8822-B3D82FC4E6E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2" name="Oval 60">
              <a:extLst>
                <a:ext uri="{FF2B5EF4-FFF2-40B4-BE49-F238E27FC236}">
                  <a16:creationId xmlns:a16="http://schemas.microsoft.com/office/drawing/2014/main" id="{00181870-E0BB-4463-82CB-C6DD3A25408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3" name="Oval 61">
              <a:extLst>
                <a:ext uri="{FF2B5EF4-FFF2-40B4-BE49-F238E27FC236}">
                  <a16:creationId xmlns:a16="http://schemas.microsoft.com/office/drawing/2014/main" id="{C86BA62A-3A30-47C7-882B-802DFE4C6E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4" name="Oval 62">
              <a:extLst>
                <a:ext uri="{FF2B5EF4-FFF2-40B4-BE49-F238E27FC236}">
                  <a16:creationId xmlns:a16="http://schemas.microsoft.com/office/drawing/2014/main" id="{854A02D4-FE15-4683-A706-D2F14122177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5" name="Oval 63">
              <a:extLst>
                <a:ext uri="{FF2B5EF4-FFF2-40B4-BE49-F238E27FC236}">
                  <a16:creationId xmlns:a16="http://schemas.microsoft.com/office/drawing/2014/main" id="{93ECF176-1DE2-4C1C-AB89-6EDB88CF00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6" name="Oval 64">
              <a:extLst>
                <a:ext uri="{FF2B5EF4-FFF2-40B4-BE49-F238E27FC236}">
                  <a16:creationId xmlns:a16="http://schemas.microsoft.com/office/drawing/2014/main" id="{3DB62837-4497-4926-8E63-D44980CE4B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7" name="Oval 65">
              <a:extLst>
                <a:ext uri="{FF2B5EF4-FFF2-40B4-BE49-F238E27FC236}">
                  <a16:creationId xmlns:a16="http://schemas.microsoft.com/office/drawing/2014/main" id="{AD6ADB18-1DF5-440E-A422-AE9DBA52A4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8" name="Oval 66">
              <a:extLst>
                <a:ext uri="{FF2B5EF4-FFF2-40B4-BE49-F238E27FC236}">
                  <a16:creationId xmlns:a16="http://schemas.microsoft.com/office/drawing/2014/main" id="{7F2734E5-D9ED-487A-BEDD-D1BD141E5F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69" name="Oval 67">
              <a:extLst>
                <a:ext uri="{FF2B5EF4-FFF2-40B4-BE49-F238E27FC236}">
                  <a16:creationId xmlns:a16="http://schemas.microsoft.com/office/drawing/2014/main" id="{61689192-8FB6-4135-BD94-F4576902A62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0" name="Oval 68">
              <a:extLst>
                <a:ext uri="{FF2B5EF4-FFF2-40B4-BE49-F238E27FC236}">
                  <a16:creationId xmlns:a16="http://schemas.microsoft.com/office/drawing/2014/main" id="{836C1C3A-3474-4032-BE7F-F7B1E32A55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1" name="Oval 69">
              <a:extLst>
                <a:ext uri="{FF2B5EF4-FFF2-40B4-BE49-F238E27FC236}">
                  <a16:creationId xmlns:a16="http://schemas.microsoft.com/office/drawing/2014/main" id="{2D2468F6-8A9A-4E3A-8AD7-39F23C99618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2" name="Oval 70">
              <a:extLst>
                <a:ext uri="{FF2B5EF4-FFF2-40B4-BE49-F238E27FC236}">
                  <a16:creationId xmlns:a16="http://schemas.microsoft.com/office/drawing/2014/main" id="{02FE2BA3-5985-45D7-BE4E-928ED55EBE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3" name="Oval 71">
              <a:extLst>
                <a:ext uri="{FF2B5EF4-FFF2-40B4-BE49-F238E27FC236}">
                  <a16:creationId xmlns:a16="http://schemas.microsoft.com/office/drawing/2014/main" id="{3BAAB2E2-E8BF-4101-A306-87680640B4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4" name="Oval 72">
              <a:extLst>
                <a:ext uri="{FF2B5EF4-FFF2-40B4-BE49-F238E27FC236}">
                  <a16:creationId xmlns:a16="http://schemas.microsoft.com/office/drawing/2014/main" id="{38D3304A-FB67-4F0D-8208-7C6A5DE970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5" name="Oval 73">
              <a:extLst>
                <a:ext uri="{FF2B5EF4-FFF2-40B4-BE49-F238E27FC236}">
                  <a16:creationId xmlns:a16="http://schemas.microsoft.com/office/drawing/2014/main" id="{3457F878-EAD6-472F-B6C2-110BFA07E1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6" name="Oval 74">
              <a:extLst>
                <a:ext uri="{FF2B5EF4-FFF2-40B4-BE49-F238E27FC236}">
                  <a16:creationId xmlns:a16="http://schemas.microsoft.com/office/drawing/2014/main" id="{B2EC71DA-7D25-4899-9E5C-381A26317D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7" name="Oval 75">
              <a:extLst>
                <a:ext uri="{FF2B5EF4-FFF2-40B4-BE49-F238E27FC236}">
                  <a16:creationId xmlns:a16="http://schemas.microsoft.com/office/drawing/2014/main" id="{5A4F9669-17E6-4D26-B962-49997D8FAF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8" name="Oval 76">
              <a:extLst>
                <a:ext uri="{FF2B5EF4-FFF2-40B4-BE49-F238E27FC236}">
                  <a16:creationId xmlns:a16="http://schemas.microsoft.com/office/drawing/2014/main" id="{B700E9DE-A1F8-4773-9CD0-7F7D778AD6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79" name="Oval 77">
              <a:extLst>
                <a:ext uri="{FF2B5EF4-FFF2-40B4-BE49-F238E27FC236}">
                  <a16:creationId xmlns:a16="http://schemas.microsoft.com/office/drawing/2014/main" id="{06B130FA-4F12-4F3F-9318-970B42E100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0" name="Oval 78">
              <a:extLst>
                <a:ext uri="{FF2B5EF4-FFF2-40B4-BE49-F238E27FC236}">
                  <a16:creationId xmlns:a16="http://schemas.microsoft.com/office/drawing/2014/main" id="{2A10C133-13D9-420C-9CE4-7B0F934413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1" name="Oval 79">
              <a:extLst>
                <a:ext uri="{FF2B5EF4-FFF2-40B4-BE49-F238E27FC236}">
                  <a16:creationId xmlns:a16="http://schemas.microsoft.com/office/drawing/2014/main" id="{F0F978C3-052D-4406-94F3-FD31112E6E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" name="Oval 80">
              <a:extLst>
                <a:ext uri="{FF2B5EF4-FFF2-40B4-BE49-F238E27FC236}">
                  <a16:creationId xmlns:a16="http://schemas.microsoft.com/office/drawing/2014/main" id="{66C4C8D9-D5F4-49FA-98E3-DDF1B671142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" name="Oval 81">
              <a:extLst>
                <a:ext uri="{FF2B5EF4-FFF2-40B4-BE49-F238E27FC236}">
                  <a16:creationId xmlns:a16="http://schemas.microsoft.com/office/drawing/2014/main" id="{30E86D88-78C1-46E5-9B5F-626BD301355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" name="Oval 82">
              <a:extLst>
                <a:ext uri="{FF2B5EF4-FFF2-40B4-BE49-F238E27FC236}">
                  <a16:creationId xmlns:a16="http://schemas.microsoft.com/office/drawing/2014/main" id="{36EC6264-048D-420C-9B48-CB61F7C8C0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5" name="Oval 83">
              <a:extLst>
                <a:ext uri="{FF2B5EF4-FFF2-40B4-BE49-F238E27FC236}">
                  <a16:creationId xmlns:a16="http://schemas.microsoft.com/office/drawing/2014/main" id="{7F2F7E9B-8253-4AA0-8067-F546556643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6" name="Oval 84">
              <a:extLst>
                <a:ext uri="{FF2B5EF4-FFF2-40B4-BE49-F238E27FC236}">
                  <a16:creationId xmlns:a16="http://schemas.microsoft.com/office/drawing/2014/main" id="{EB1BD1F9-B542-473B-9BDF-0D674D041F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7" name="Oval 85">
              <a:extLst>
                <a:ext uri="{FF2B5EF4-FFF2-40B4-BE49-F238E27FC236}">
                  <a16:creationId xmlns:a16="http://schemas.microsoft.com/office/drawing/2014/main" id="{3D763960-70BF-4A64-94D1-E75E06C6D8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8" name="Oval 86">
              <a:extLst>
                <a:ext uri="{FF2B5EF4-FFF2-40B4-BE49-F238E27FC236}">
                  <a16:creationId xmlns:a16="http://schemas.microsoft.com/office/drawing/2014/main" id="{27D37541-6796-4982-8E93-914685101D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9" name="Oval 87">
              <a:extLst>
                <a:ext uri="{FF2B5EF4-FFF2-40B4-BE49-F238E27FC236}">
                  <a16:creationId xmlns:a16="http://schemas.microsoft.com/office/drawing/2014/main" id="{00D19F7A-34E2-4A24-871B-2141281948F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0" name="Oval 88">
              <a:extLst>
                <a:ext uri="{FF2B5EF4-FFF2-40B4-BE49-F238E27FC236}">
                  <a16:creationId xmlns:a16="http://schemas.microsoft.com/office/drawing/2014/main" id="{981ACB4B-F558-41F4-BA9D-FC7061530D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1" name="Oval 89">
              <a:extLst>
                <a:ext uri="{FF2B5EF4-FFF2-40B4-BE49-F238E27FC236}">
                  <a16:creationId xmlns:a16="http://schemas.microsoft.com/office/drawing/2014/main" id="{30F902DA-857A-4394-BDBC-4A1DEFF177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2" name="Oval 90">
              <a:extLst>
                <a:ext uri="{FF2B5EF4-FFF2-40B4-BE49-F238E27FC236}">
                  <a16:creationId xmlns:a16="http://schemas.microsoft.com/office/drawing/2014/main" id="{3DB86E39-8DE3-4475-BDBE-830E030C3D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3" name="Oval 91">
              <a:extLst>
                <a:ext uri="{FF2B5EF4-FFF2-40B4-BE49-F238E27FC236}">
                  <a16:creationId xmlns:a16="http://schemas.microsoft.com/office/drawing/2014/main" id="{93B9A8D6-818C-4B2B-A5CB-DE9EF0CD05C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4" name="Oval 92">
              <a:extLst>
                <a:ext uri="{FF2B5EF4-FFF2-40B4-BE49-F238E27FC236}">
                  <a16:creationId xmlns:a16="http://schemas.microsoft.com/office/drawing/2014/main" id="{F7ACE759-DA8A-4C8F-9F3C-36714FD00D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5" name="Oval 93">
              <a:extLst>
                <a:ext uri="{FF2B5EF4-FFF2-40B4-BE49-F238E27FC236}">
                  <a16:creationId xmlns:a16="http://schemas.microsoft.com/office/drawing/2014/main" id="{AFB0CBF7-A991-4AB0-AC36-E78A17A780C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6" name="Oval 94">
              <a:extLst>
                <a:ext uri="{FF2B5EF4-FFF2-40B4-BE49-F238E27FC236}">
                  <a16:creationId xmlns:a16="http://schemas.microsoft.com/office/drawing/2014/main" id="{6158600A-E926-4391-831C-6D2DA4C8BA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7" name="Oval 95">
              <a:extLst>
                <a:ext uri="{FF2B5EF4-FFF2-40B4-BE49-F238E27FC236}">
                  <a16:creationId xmlns:a16="http://schemas.microsoft.com/office/drawing/2014/main" id="{E60DD4E9-6B09-47D9-BF94-AE1693AE54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8" name="Oval 96">
              <a:extLst>
                <a:ext uri="{FF2B5EF4-FFF2-40B4-BE49-F238E27FC236}">
                  <a16:creationId xmlns:a16="http://schemas.microsoft.com/office/drawing/2014/main" id="{A6B567DF-A244-4620-8F81-D76AC683EF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99" name="Oval 97">
              <a:extLst>
                <a:ext uri="{FF2B5EF4-FFF2-40B4-BE49-F238E27FC236}">
                  <a16:creationId xmlns:a16="http://schemas.microsoft.com/office/drawing/2014/main" id="{F82D5100-6DC7-4D81-916A-F53CC1C9AE6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0" name="Oval 98">
              <a:extLst>
                <a:ext uri="{FF2B5EF4-FFF2-40B4-BE49-F238E27FC236}">
                  <a16:creationId xmlns:a16="http://schemas.microsoft.com/office/drawing/2014/main" id="{07760699-293D-4C21-B59D-BCF8C5F621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1" name="Oval 99">
              <a:extLst>
                <a:ext uri="{FF2B5EF4-FFF2-40B4-BE49-F238E27FC236}">
                  <a16:creationId xmlns:a16="http://schemas.microsoft.com/office/drawing/2014/main" id="{611029A5-4C57-4F66-9C11-B6819B18A9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2" name="Oval 100">
              <a:extLst>
                <a:ext uri="{FF2B5EF4-FFF2-40B4-BE49-F238E27FC236}">
                  <a16:creationId xmlns:a16="http://schemas.microsoft.com/office/drawing/2014/main" id="{560BF25F-7479-48AB-8474-F0D148C204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3" name="Oval 101">
              <a:extLst>
                <a:ext uri="{FF2B5EF4-FFF2-40B4-BE49-F238E27FC236}">
                  <a16:creationId xmlns:a16="http://schemas.microsoft.com/office/drawing/2014/main" id="{F8054586-6FF1-4CD4-B0E8-7208714258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4" name="Oval 102">
              <a:extLst>
                <a:ext uri="{FF2B5EF4-FFF2-40B4-BE49-F238E27FC236}">
                  <a16:creationId xmlns:a16="http://schemas.microsoft.com/office/drawing/2014/main" id="{FDBB4B70-D74F-4710-AE2A-895E44ECC3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5" name="Oval 103">
              <a:extLst>
                <a:ext uri="{FF2B5EF4-FFF2-40B4-BE49-F238E27FC236}">
                  <a16:creationId xmlns:a16="http://schemas.microsoft.com/office/drawing/2014/main" id="{BA266FA8-6547-4BD1-BD57-EDE086A661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6" name="Oval 104">
              <a:extLst>
                <a:ext uri="{FF2B5EF4-FFF2-40B4-BE49-F238E27FC236}">
                  <a16:creationId xmlns:a16="http://schemas.microsoft.com/office/drawing/2014/main" id="{0EC0B348-C6F4-4787-A8DD-E72D7E435B8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7" name="Oval 105">
              <a:extLst>
                <a:ext uri="{FF2B5EF4-FFF2-40B4-BE49-F238E27FC236}">
                  <a16:creationId xmlns:a16="http://schemas.microsoft.com/office/drawing/2014/main" id="{B90281AB-AE97-44A3-B5E8-BB86417DAC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8" name="Oval 106">
              <a:extLst>
                <a:ext uri="{FF2B5EF4-FFF2-40B4-BE49-F238E27FC236}">
                  <a16:creationId xmlns:a16="http://schemas.microsoft.com/office/drawing/2014/main" id="{58A6D3C3-27A0-4B88-99FD-6904C67BC9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09" name="Oval 107">
              <a:extLst>
                <a:ext uri="{FF2B5EF4-FFF2-40B4-BE49-F238E27FC236}">
                  <a16:creationId xmlns:a16="http://schemas.microsoft.com/office/drawing/2014/main" id="{1EC2027C-DDA7-4C40-B6D2-BB3D35E1DF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0" name="Oval 108">
              <a:extLst>
                <a:ext uri="{FF2B5EF4-FFF2-40B4-BE49-F238E27FC236}">
                  <a16:creationId xmlns:a16="http://schemas.microsoft.com/office/drawing/2014/main" id="{C9699DB4-F0B5-4BA1-9034-760A9FE0A72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1" name="Oval 109">
              <a:extLst>
                <a:ext uri="{FF2B5EF4-FFF2-40B4-BE49-F238E27FC236}">
                  <a16:creationId xmlns:a16="http://schemas.microsoft.com/office/drawing/2014/main" id="{A2A65C74-F772-4998-BDCE-7B54EE81B1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2" name="Oval 110">
              <a:extLst>
                <a:ext uri="{FF2B5EF4-FFF2-40B4-BE49-F238E27FC236}">
                  <a16:creationId xmlns:a16="http://schemas.microsoft.com/office/drawing/2014/main" id="{E865D989-3947-485B-91A1-9341DB7CA54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3" name="Oval 111">
              <a:extLst>
                <a:ext uri="{FF2B5EF4-FFF2-40B4-BE49-F238E27FC236}">
                  <a16:creationId xmlns:a16="http://schemas.microsoft.com/office/drawing/2014/main" id="{553DB999-45C5-4664-A8B0-0922DEBBCB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4" name="Oval 112">
              <a:extLst>
                <a:ext uri="{FF2B5EF4-FFF2-40B4-BE49-F238E27FC236}">
                  <a16:creationId xmlns:a16="http://schemas.microsoft.com/office/drawing/2014/main" id="{9A2BFFF3-1579-4FDF-B811-84A3D206F79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5" name="Oval 113">
              <a:extLst>
                <a:ext uri="{FF2B5EF4-FFF2-40B4-BE49-F238E27FC236}">
                  <a16:creationId xmlns:a16="http://schemas.microsoft.com/office/drawing/2014/main" id="{7ADF5332-5F7C-4131-B2B9-C0CCEF8212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6" name="Oval 114">
              <a:extLst>
                <a:ext uri="{FF2B5EF4-FFF2-40B4-BE49-F238E27FC236}">
                  <a16:creationId xmlns:a16="http://schemas.microsoft.com/office/drawing/2014/main" id="{A0975F06-7FC5-48B1-8604-4415EEF5C0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7" name="Oval 115">
              <a:extLst>
                <a:ext uri="{FF2B5EF4-FFF2-40B4-BE49-F238E27FC236}">
                  <a16:creationId xmlns:a16="http://schemas.microsoft.com/office/drawing/2014/main" id="{3A8D0427-359D-4017-918F-478D9258B5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8" name="Oval 116">
              <a:extLst>
                <a:ext uri="{FF2B5EF4-FFF2-40B4-BE49-F238E27FC236}">
                  <a16:creationId xmlns:a16="http://schemas.microsoft.com/office/drawing/2014/main" id="{B52AB51D-15BC-4C8C-BC77-E24BF9CDA2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19" name="Oval 117">
              <a:extLst>
                <a:ext uri="{FF2B5EF4-FFF2-40B4-BE49-F238E27FC236}">
                  <a16:creationId xmlns:a16="http://schemas.microsoft.com/office/drawing/2014/main" id="{F415E580-5F9B-41D4-8BC0-4C62E72ED3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0" name="Oval 118">
              <a:extLst>
                <a:ext uri="{FF2B5EF4-FFF2-40B4-BE49-F238E27FC236}">
                  <a16:creationId xmlns:a16="http://schemas.microsoft.com/office/drawing/2014/main" id="{2B70E0ED-29EA-4E74-8A3C-DE71EE823A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1" name="Oval 119">
              <a:extLst>
                <a:ext uri="{FF2B5EF4-FFF2-40B4-BE49-F238E27FC236}">
                  <a16:creationId xmlns:a16="http://schemas.microsoft.com/office/drawing/2014/main" id="{E33D5467-C9C7-4627-936A-111842E3BA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2" name="Oval 120">
              <a:extLst>
                <a:ext uri="{FF2B5EF4-FFF2-40B4-BE49-F238E27FC236}">
                  <a16:creationId xmlns:a16="http://schemas.microsoft.com/office/drawing/2014/main" id="{71860C2A-3E42-491F-918A-161B558D52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3" name="Oval 121">
              <a:extLst>
                <a:ext uri="{FF2B5EF4-FFF2-40B4-BE49-F238E27FC236}">
                  <a16:creationId xmlns:a16="http://schemas.microsoft.com/office/drawing/2014/main" id="{2BFCE4FD-C007-4743-A314-AB82C1C591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4" name="Oval 122">
              <a:extLst>
                <a:ext uri="{FF2B5EF4-FFF2-40B4-BE49-F238E27FC236}">
                  <a16:creationId xmlns:a16="http://schemas.microsoft.com/office/drawing/2014/main" id="{6D26F06D-E964-4225-830E-14A01FB04C4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5" name="Oval 123">
              <a:extLst>
                <a:ext uri="{FF2B5EF4-FFF2-40B4-BE49-F238E27FC236}">
                  <a16:creationId xmlns:a16="http://schemas.microsoft.com/office/drawing/2014/main" id="{AE9635D6-6CE4-4007-8E4F-84284767E8C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6" name="Oval 124">
              <a:extLst>
                <a:ext uri="{FF2B5EF4-FFF2-40B4-BE49-F238E27FC236}">
                  <a16:creationId xmlns:a16="http://schemas.microsoft.com/office/drawing/2014/main" id="{6B4ADCDF-ECE0-4A2C-8C85-6EED0E2E618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7" name="Oval 125">
              <a:extLst>
                <a:ext uri="{FF2B5EF4-FFF2-40B4-BE49-F238E27FC236}">
                  <a16:creationId xmlns:a16="http://schemas.microsoft.com/office/drawing/2014/main" id="{359C2F57-A4AA-40E4-8700-39F2302DFD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8" name="Oval 126">
              <a:extLst>
                <a:ext uri="{FF2B5EF4-FFF2-40B4-BE49-F238E27FC236}">
                  <a16:creationId xmlns:a16="http://schemas.microsoft.com/office/drawing/2014/main" id="{4BE11AA1-724F-4E67-86F1-1EE9EDC9131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29" name="Oval 127">
              <a:extLst>
                <a:ext uri="{FF2B5EF4-FFF2-40B4-BE49-F238E27FC236}">
                  <a16:creationId xmlns:a16="http://schemas.microsoft.com/office/drawing/2014/main" id="{C4169BF4-FC1D-4E20-955E-7AE967AC8C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0" name="Oval 128">
              <a:extLst>
                <a:ext uri="{FF2B5EF4-FFF2-40B4-BE49-F238E27FC236}">
                  <a16:creationId xmlns:a16="http://schemas.microsoft.com/office/drawing/2014/main" id="{E75FFFB0-A697-4070-9362-69D62A8A1B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1" name="Oval 129">
              <a:extLst>
                <a:ext uri="{FF2B5EF4-FFF2-40B4-BE49-F238E27FC236}">
                  <a16:creationId xmlns:a16="http://schemas.microsoft.com/office/drawing/2014/main" id="{C052A19C-8BE0-4294-B4A9-00CDFCEE00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2" name="Oval 130">
              <a:extLst>
                <a:ext uri="{FF2B5EF4-FFF2-40B4-BE49-F238E27FC236}">
                  <a16:creationId xmlns:a16="http://schemas.microsoft.com/office/drawing/2014/main" id="{D0059B79-BA15-4FE0-AC09-DADEB6132C1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3" name="Oval 131">
              <a:extLst>
                <a:ext uri="{FF2B5EF4-FFF2-40B4-BE49-F238E27FC236}">
                  <a16:creationId xmlns:a16="http://schemas.microsoft.com/office/drawing/2014/main" id="{E3DEBC9C-3D00-4679-A4C5-257FCDC91B0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4" name="Oval 132">
              <a:extLst>
                <a:ext uri="{FF2B5EF4-FFF2-40B4-BE49-F238E27FC236}">
                  <a16:creationId xmlns:a16="http://schemas.microsoft.com/office/drawing/2014/main" id="{32EF17AC-B0B2-48B5-8E12-5745F032EA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5" name="Oval 133">
              <a:extLst>
                <a:ext uri="{FF2B5EF4-FFF2-40B4-BE49-F238E27FC236}">
                  <a16:creationId xmlns:a16="http://schemas.microsoft.com/office/drawing/2014/main" id="{590C3332-925A-4BF7-8584-F8F20791E2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6" name="Oval 134">
              <a:extLst>
                <a:ext uri="{FF2B5EF4-FFF2-40B4-BE49-F238E27FC236}">
                  <a16:creationId xmlns:a16="http://schemas.microsoft.com/office/drawing/2014/main" id="{D971CE43-2B10-4DBC-9395-82D295F96E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7" name="Oval 135">
              <a:extLst>
                <a:ext uri="{FF2B5EF4-FFF2-40B4-BE49-F238E27FC236}">
                  <a16:creationId xmlns:a16="http://schemas.microsoft.com/office/drawing/2014/main" id="{A3AB6943-01A6-46F9-B97A-61FAA24E92A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8" name="Oval 136">
              <a:extLst>
                <a:ext uri="{FF2B5EF4-FFF2-40B4-BE49-F238E27FC236}">
                  <a16:creationId xmlns:a16="http://schemas.microsoft.com/office/drawing/2014/main" id="{60D3E81C-4554-46CE-9A5D-B875DABA564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39" name="Oval 137">
              <a:extLst>
                <a:ext uri="{FF2B5EF4-FFF2-40B4-BE49-F238E27FC236}">
                  <a16:creationId xmlns:a16="http://schemas.microsoft.com/office/drawing/2014/main" id="{D9ADF609-D480-4A9C-BB9A-FB9D8BE7E8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0" name="Oval 138">
              <a:extLst>
                <a:ext uri="{FF2B5EF4-FFF2-40B4-BE49-F238E27FC236}">
                  <a16:creationId xmlns:a16="http://schemas.microsoft.com/office/drawing/2014/main" id="{B302387E-EE8F-4287-8A01-623E37EC72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1" name="Oval 139">
              <a:extLst>
                <a:ext uri="{FF2B5EF4-FFF2-40B4-BE49-F238E27FC236}">
                  <a16:creationId xmlns:a16="http://schemas.microsoft.com/office/drawing/2014/main" id="{C380643E-10BC-4D43-BEA4-A550686456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2" name="Oval 140">
              <a:extLst>
                <a:ext uri="{FF2B5EF4-FFF2-40B4-BE49-F238E27FC236}">
                  <a16:creationId xmlns:a16="http://schemas.microsoft.com/office/drawing/2014/main" id="{97519E2B-9C9B-4E82-B915-D906DBB1C1F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3" name="Oval 141">
              <a:extLst>
                <a:ext uri="{FF2B5EF4-FFF2-40B4-BE49-F238E27FC236}">
                  <a16:creationId xmlns:a16="http://schemas.microsoft.com/office/drawing/2014/main" id="{D97EDE98-B983-459D-8E9F-9ADE9E066E9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4" name="Oval 142">
              <a:extLst>
                <a:ext uri="{FF2B5EF4-FFF2-40B4-BE49-F238E27FC236}">
                  <a16:creationId xmlns:a16="http://schemas.microsoft.com/office/drawing/2014/main" id="{6410E775-BEEE-4002-89B8-883A4F91A5F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5" name="Oval 143">
              <a:extLst>
                <a:ext uri="{FF2B5EF4-FFF2-40B4-BE49-F238E27FC236}">
                  <a16:creationId xmlns:a16="http://schemas.microsoft.com/office/drawing/2014/main" id="{97A3AD74-7640-4F3B-BE26-85F9F16E2F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6" name="Oval 144">
              <a:extLst>
                <a:ext uri="{FF2B5EF4-FFF2-40B4-BE49-F238E27FC236}">
                  <a16:creationId xmlns:a16="http://schemas.microsoft.com/office/drawing/2014/main" id="{B9447E2F-9A45-4E7F-B704-EC1ADB29BCD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7" name="Oval 145">
              <a:extLst>
                <a:ext uri="{FF2B5EF4-FFF2-40B4-BE49-F238E27FC236}">
                  <a16:creationId xmlns:a16="http://schemas.microsoft.com/office/drawing/2014/main" id="{D2FC2E19-2FAD-48D1-90A6-7C2542CA3B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8" name="Oval 146">
              <a:extLst>
                <a:ext uri="{FF2B5EF4-FFF2-40B4-BE49-F238E27FC236}">
                  <a16:creationId xmlns:a16="http://schemas.microsoft.com/office/drawing/2014/main" id="{0B1A4254-2A1D-495F-98D9-6CF7D92B967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49" name="Oval 147">
              <a:extLst>
                <a:ext uri="{FF2B5EF4-FFF2-40B4-BE49-F238E27FC236}">
                  <a16:creationId xmlns:a16="http://schemas.microsoft.com/office/drawing/2014/main" id="{F5234C2C-C300-48C9-8984-3E015AA097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0" name="Oval 148">
              <a:extLst>
                <a:ext uri="{FF2B5EF4-FFF2-40B4-BE49-F238E27FC236}">
                  <a16:creationId xmlns:a16="http://schemas.microsoft.com/office/drawing/2014/main" id="{79746C83-3E2B-4A2C-ACF5-302F62BCF3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1" name="Oval 149">
              <a:extLst>
                <a:ext uri="{FF2B5EF4-FFF2-40B4-BE49-F238E27FC236}">
                  <a16:creationId xmlns:a16="http://schemas.microsoft.com/office/drawing/2014/main" id="{FA956896-2F78-4A4A-BABD-E2A9217F95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2" name="Oval 150">
              <a:extLst>
                <a:ext uri="{FF2B5EF4-FFF2-40B4-BE49-F238E27FC236}">
                  <a16:creationId xmlns:a16="http://schemas.microsoft.com/office/drawing/2014/main" id="{01B2EEAE-608E-4763-AA1E-08BA8A2E3E3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3" name="Oval 151">
              <a:extLst>
                <a:ext uri="{FF2B5EF4-FFF2-40B4-BE49-F238E27FC236}">
                  <a16:creationId xmlns:a16="http://schemas.microsoft.com/office/drawing/2014/main" id="{D4F4323F-E86C-4295-8B18-3637F04D86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4" name="Oval 152">
              <a:extLst>
                <a:ext uri="{FF2B5EF4-FFF2-40B4-BE49-F238E27FC236}">
                  <a16:creationId xmlns:a16="http://schemas.microsoft.com/office/drawing/2014/main" id="{368A308C-6C88-4C14-99A1-01F7C8F1DF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5" name="Oval 153">
              <a:extLst>
                <a:ext uri="{FF2B5EF4-FFF2-40B4-BE49-F238E27FC236}">
                  <a16:creationId xmlns:a16="http://schemas.microsoft.com/office/drawing/2014/main" id="{A8D15CBA-CA83-444C-AAC7-3736EF6E3B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6" name="Oval 154">
              <a:extLst>
                <a:ext uri="{FF2B5EF4-FFF2-40B4-BE49-F238E27FC236}">
                  <a16:creationId xmlns:a16="http://schemas.microsoft.com/office/drawing/2014/main" id="{D337F6B4-8652-4696-AAAD-E5DDDB6E12C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7" name="Oval 155">
              <a:extLst>
                <a:ext uri="{FF2B5EF4-FFF2-40B4-BE49-F238E27FC236}">
                  <a16:creationId xmlns:a16="http://schemas.microsoft.com/office/drawing/2014/main" id="{A5355A9B-8077-478A-B7E8-C99AA7296C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8" name="Oval 156">
              <a:extLst>
                <a:ext uri="{FF2B5EF4-FFF2-40B4-BE49-F238E27FC236}">
                  <a16:creationId xmlns:a16="http://schemas.microsoft.com/office/drawing/2014/main" id="{69F63F7C-F03B-40AB-BBDF-460F0DA7824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59" name="Oval 157">
              <a:extLst>
                <a:ext uri="{FF2B5EF4-FFF2-40B4-BE49-F238E27FC236}">
                  <a16:creationId xmlns:a16="http://schemas.microsoft.com/office/drawing/2014/main" id="{15EEAA5F-7553-4BD1-813B-D805EE1994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0" name="Oval 158">
              <a:extLst>
                <a:ext uri="{FF2B5EF4-FFF2-40B4-BE49-F238E27FC236}">
                  <a16:creationId xmlns:a16="http://schemas.microsoft.com/office/drawing/2014/main" id="{54E4A640-F399-454D-A598-F4CF7E3B70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1" name="Oval 159">
              <a:extLst>
                <a:ext uri="{FF2B5EF4-FFF2-40B4-BE49-F238E27FC236}">
                  <a16:creationId xmlns:a16="http://schemas.microsoft.com/office/drawing/2014/main" id="{F2560878-4E3A-4C3C-8A38-DAE6983BEDC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2" name="Oval 160">
              <a:extLst>
                <a:ext uri="{FF2B5EF4-FFF2-40B4-BE49-F238E27FC236}">
                  <a16:creationId xmlns:a16="http://schemas.microsoft.com/office/drawing/2014/main" id="{30FDC56D-9493-4E22-BBEF-F1B23F907F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3" name="Oval 161">
              <a:extLst>
                <a:ext uri="{FF2B5EF4-FFF2-40B4-BE49-F238E27FC236}">
                  <a16:creationId xmlns:a16="http://schemas.microsoft.com/office/drawing/2014/main" id="{7D2010D1-07B9-4B83-9367-8F6FE440B7A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4" name="Oval 162">
              <a:extLst>
                <a:ext uri="{FF2B5EF4-FFF2-40B4-BE49-F238E27FC236}">
                  <a16:creationId xmlns:a16="http://schemas.microsoft.com/office/drawing/2014/main" id="{9E38D156-7978-444F-85E1-D0F9D5510C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5" name="Oval 163">
              <a:extLst>
                <a:ext uri="{FF2B5EF4-FFF2-40B4-BE49-F238E27FC236}">
                  <a16:creationId xmlns:a16="http://schemas.microsoft.com/office/drawing/2014/main" id="{0F2B3EE1-8B6E-4878-9339-0EFC27646AE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6" name="Oval 164">
              <a:extLst>
                <a:ext uri="{FF2B5EF4-FFF2-40B4-BE49-F238E27FC236}">
                  <a16:creationId xmlns:a16="http://schemas.microsoft.com/office/drawing/2014/main" id="{43E8B338-80FA-4E17-A017-17E104383BA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7" name="Oval 165">
              <a:extLst>
                <a:ext uri="{FF2B5EF4-FFF2-40B4-BE49-F238E27FC236}">
                  <a16:creationId xmlns:a16="http://schemas.microsoft.com/office/drawing/2014/main" id="{F7D9AC7B-F66A-4D1F-8272-83967BFB4F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8" name="Oval 166">
              <a:extLst>
                <a:ext uri="{FF2B5EF4-FFF2-40B4-BE49-F238E27FC236}">
                  <a16:creationId xmlns:a16="http://schemas.microsoft.com/office/drawing/2014/main" id="{554D19DC-41A0-4D60-BF3B-7D99D00B07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69" name="Oval 167">
              <a:extLst>
                <a:ext uri="{FF2B5EF4-FFF2-40B4-BE49-F238E27FC236}">
                  <a16:creationId xmlns:a16="http://schemas.microsoft.com/office/drawing/2014/main" id="{84258937-EF7B-4629-98EA-8BC8E6B42C7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0" name="Oval 168">
              <a:extLst>
                <a:ext uri="{FF2B5EF4-FFF2-40B4-BE49-F238E27FC236}">
                  <a16:creationId xmlns:a16="http://schemas.microsoft.com/office/drawing/2014/main" id="{1A3E0179-7FA8-49EE-A855-EA7EC701DA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1" name="Oval 169">
              <a:extLst>
                <a:ext uri="{FF2B5EF4-FFF2-40B4-BE49-F238E27FC236}">
                  <a16:creationId xmlns:a16="http://schemas.microsoft.com/office/drawing/2014/main" id="{BEAFD300-0148-4D11-BBD2-B6BCB05CBD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2" name="Oval 170">
              <a:extLst>
                <a:ext uri="{FF2B5EF4-FFF2-40B4-BE49-F238E27FC236}">
                  <a16:creationId xmlns:a16="http://schemas.microsoft.com/office/drawing/2014/main" id="{EF0A437D-A476-43CE-BBBF-445C05927A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3" name="Oval 171">
              <a:extLst>
                <a:ext uri="{FF2B5EF4-FFF2-40B4-BE49-F238E27FC236}">
                  <a16:creationId xmlns:a16="http://schemas.microsoft.com/office/drawing/2014/main" id="{9B1AB215-9E25-4A15-89AA-A2BEFDBE48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4" name="Oval 172">
              <a:extLst>
                <a:ext uri="{FF2B5EF4-FFF2-40B4-BE49-F238E27FC236}">
                  <a16:creationId xmlns:a16="http://schemas.microsoft.com/office/drawing/2014/main" id="{F82BAF94-6D40-4A1A-B8B8-20C9461935A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5" name="Oval 173">
              <a:extLst>
                <a:ext uri="{FF2B5EF4-FFF2-40B4-BE49-F238E27FC236}">
                  <a16:creationId xmlns:a16="http://schemas.microsoft.com/office/drawing/2014/main" id="{1F737E93-56A8-442E-8A45-CC43B7ADF7D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6" name="Oval 174">
              <a:extLst>
                <a:ext uri="{FF2B5EF4-FFF2-40B4-BE49-F238E27FC236}">
                  <a16:creationId xmlns:a16="http://schemas.microsoft.com/office/drawing/2014/main" id="{8F007E09-7A03-4DF9-97A9-38BA04F2E1C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7" name="Oval 175">
              <a:extLst>
                <a:ext uri="{FF2B5EF4-FFF2-40B4-BE49-F238E27FC236}">
                  <a16:creationId xmlns:a16="http://schemas.microsoft.com/office/drawing/2014/main" id="{93FBF31C-F40F-436C-9413-878D90237A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8" name="Oval 176">
              <a:extLst>
                <a:ext uri="{FF2B5EF4-FFF2-40B4-BE49-F238E27FC236}">
                  <a16:creationId xmlns:a16="http://schemas.microsoft.com/office/drawing/2014/main" id="{74AF2960-03AA-4262-BAA0-2830229B864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79" name="Oval 177">
              <a:extLst>
                <a:ext uri="{FF2B5EF4-FFF2-40B4-BE49-F238E27FC236}">
                  <a16:creationId xmlns:a16="http://schemas.microsoft.com/office/drawing/2014/main" id="{C5EA6B43-56F4-4DEB-A2DE-CB671A6B9CB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0" name="Oval 178">
              <a:extLst>
                <a:ext uri="{FF2B5EF4-FFF2-40B4-BE49-F238E27FC236}">
                  <a16:creationId xmlns:a16="http://schemas.microsoft.com/office/drawing/2014/main" id="{A2F9A15E-363F-434E-9EE2-3E6C462720D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1" name="Oval 179">
              <a:extLst>
                <a:ext uri="{FF2B5EF4-FFF2-40B4-BE49-F238E27FC236}">
                  <a16:creationId xmlns:a16="http://schemas.microsoft.com/office/drawing/2014/main" id="{00763F63-6737-46D1-BB5E-DEF7A082C2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2" name="Oval 180">
              <a:extLst>
                <a:ext uri="{FF2B5EF4-FFF2-40B4-BE49-F238E27FC236}">
                  <a16:creationId xmlns:a16="http://schemas.microsoft.com/office/drawing/2014/main" id="{5D66BDA7-1DE1-48BB-944A-92E420C49E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3" name="Oval 181">
              <a:extLst>
                <a:ext uri="{FF2B5EF4-FFF2-40B4-BE49-F238E27FC236}">
                  <a16:creationId xmlns:a16="http://schemas.microsoft.com/office/drawing/2014/main" id="{AC8A1C10-3337-425D-AB47-2305DD005D3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4" name="Oval 182">
              <a:extLst>
                <a:ext uri="{FF2B5EF4-FFF2-40B4-BE49-F238E27FC236}">
                  <a16:creationId xmlns:a16="http://schemas.microsoft.com/office/drawing/2014/main" id="{5652854F-8906-474F-9654-A34AE08FC3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5" name="Oval 183">
              <a:extLst>
                <a:ext uri="{FF2B5EF4-FFF2-40B4-BE49-F238E27FC236}">
                  <a16:creationId xmlns:a16="http://schemas.microsoft.com/office/drawing/2014/main" id="{AA6EC495-CC74-45AF-A419-9482FF9D28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6" name="Oval 184">
              <a:extLst>
                <a:ext uri="{FF2B5EF4-FFF2-40B4-BE49-F238E27FC236}">
                  <a16:creationId xmlns:a16="http://schemas.microsoft.com/office/drawing/2014/main" id="{1CB3E722-9295-4E8D-A981-997C5E8531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7" name="Oval 185">
              <a:extLst>
                <a:ext uri="{FF2B5EF4-FFF2-40B4-BE49-F238E27FC236}">
                  <a16:creationId xmlns:a16="http://schemas.microsoft.com/office/drawing/2014/main" id="{CCA1C7F5-8521-4CBA-A3A3-644BFECCBB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8" name="Oval 186">
              <a:extLst>
                <a:ext uri="{FF2B5EF4-FFF2-40B4-BE49-F238E27FC236}">
                  <a16:creationId xmlns:a16="http://schemas.microsoft.com/office/drawing/2014/main" id="{DDF77D73-B648-41DD-BB90-E270BAD835B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89" name="Oval 187">
              <a:extLst>
                <a:ext uri="{FF2B5EF4-FFF2-40B4-BE49-F238E27FC236}">
                  <a16:creationId xmlns:a16="http://schemas.microsoft.com/office/drawing/2014/main" id="{A9CDBA60-5984-4A82-AA01-0BE397C9DD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0" name="Oval 188">
              <a:extLst>
                <a:ext uri="{FF2B5EF4-FFF2-40B4-BE49-F238E27FC236}">
                  <a16:creationId xmlns:a16="http://schemas.microsoft.com/office/drawing/2014/main" id="{90E95B0D-90B5-43AC-AC86-CC5488C183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1" name="Oval 189">
              <a:extLst>
                <a:ext uri="{FF2B5EF4-FFF2-40B4-BE49-F238E27FC236}">
                  <a16:creationId xmlns:a16="http://schemas.microsoft.com/office/drawing/2014/main" id="{43B52A00-102C-4435-868B-0D3BEABEF3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2" name="Oval 190">
              <a:extLst>
                <a:ext uri="{FF2B5EF4-FFF2-40B4-BE49-F238E27FC236}">
                  <a16:creationId xmlns:a16="http://schemas.microsoft.com/office/drawing/2014/main" id="{945DBF00-654C-4065-B7AB-BC263D6B988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3" name="Oval 191">
              <a:extLst>
                <a:ext uri="{FF2B5EF4-FFF2-40B4-BE49-F238E27FC236}">
                  <a16:creationId xmlns:a16="http://schemas.microsoft.com/office/drawing/2014/main" id="{E35C6E1C-F3D1-404A-B1ED-AC59587C94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4" name="Oval 192">
              <a:extLst>
                <a:ext uri="{FF2B5EF4-FFF2-40B4-BE49-F238E27FC236}">
                  <a16:creationId xmlns:a16="http://schemas.microsoft.com/office/drawing/2014/main" id="{7BF57A95-801B-443F-86D7-ABCB2266E3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5" name="Oval 193">
              <a:extLst>
                <a:ext uri="{FF2B5EF4-FFF2-40B4-BE49-F238E27FC236}">
                  <a16:creationId xmlns:a16="http://schemas.microsoft.com/office/drawing/2014/main" id="{3EE811F1-7D70-4BC7-AB13-7736326F3D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6" name="Oval 194">
              <a:extLst>
                <a:ext uri="{FF2B5EF4-FFF2-40B4-BE49-F238E27FC236}">
                  <a16:creationId xmlns:a16="http://schemas.microsoft.com/office/drawing/2014/main" id="{191DD20D-03D9-4866-879A-254849C32B4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7" name="Oval 195">
              <a:extLst>
                <a:ext uri="{FF2B5EF4-FFF2-40B4-BE49-F238E27FC236}">
                  <a16:creationId xmlns:a16="http://schemas.microsoft.com/office/drawing/2014/main" id="{1325E3C8-A4CE-46B5-B9CF-0E3C310529A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8" name="Oval 196">
              <a:extLst>
                <a:ext uri="{FF2B5EF4-FFF2-40B4-BE49-F238E27FC236}">
                  <a16:creationId xmlns:a16="http://schemas.microsoft.com/office/drawing/2014/main" id="{2144C443-D97D-4DE5-96CE-0224B06DA2E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199" name="Oval 197">
              <a:extLst>
                <a:ext uri="{FF2B5EF4-FFF2-40B4-BE49-F238E27FC236}">
                  <a16:creationId xmlns:a16="http://schemas.microsoft.com/office/drawing/2014/main" id="{C21396A8-9135-4247-87ED-8DEAD08DE9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0" name="Oval 198">
              <a:extLst>
                <a:ext uri="{FF2B5EF4-FFF2-40B4-BE49-F238E27FC236}">
                  <a16:creationId xmlns:a16="http://schemas.microsoft.com/office/drawing/2014/main" id="{24155051-A01B-4C5C-92D6-FC1F2E08BD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1" name="Oval 199">
              <a:extLst>
                <a:ext uri="{FF2B5EF4-FFF2-40B4-BE49-F238E27FC236}">
                  <a16:creationId xmlns:a16="http://schemas.microsoft.com/office/drawing/2014/main" id="{A8E37C88-C4FB-4E12-979C-DFBACD937B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2" name="Oval 200">
              <a:extLst>
                <a:ext uri="{FF2B5EF4-FFF2-40B4-BE49-F238E27FC236}">
                  <a16:creationId xmlns:a16="http://schemas.microsoft.com/office/drawing/2014/main" id="{F995D760-56A7-43E3-98ED-17648982CB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3" name="Oval 201">
              <a:extLst>
                <a:ext uri="{FF2B5EF4-FFF2-40B4-BE49-F238E27FC236}">
                  <a16:creationId xmlns:a16="http://schemas.microsoft.com/office/drawing/2014/main" id="{D9A282FB-12DF-45F4-B659-08089BB7725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4" name="Oval 202">
              <a:extLst>
                <a:ext uri="{FF2B5EF4-FFF2-40B4-BE49-F238E27FC236}">
                  <a16:creationId xmlns:a16="http://schemas.microsoft.com/office/drawing/2014/main" id="{63FFBF85-3903-4B95-808D-D6FED23009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5" name="Oval 203">
              <a:extLst>
                <a:ext uri="{FF2B5EF4-FFF2-40B4-BE49-F238E27FC236}">
                  <a16:creationId xmlns:a16="http://schemas.microsoft.com/office/drawing/2014/main" id="{5B37B005-4F33-45BB-91F6-D5C924F888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6" name="Oval 204">
              <a:extLst>
                <a:ext uri="{FF2B5EF4-FFF2-40B4-BE49-F238E27FC236}">
                  <a16:creationId xmlns:a16="http://schemas.microsoft.com/office/drawing/2014/main" id="{0F810036-DD21-4A05-89C1-07013A3F8C9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7" name="Oval 205">
              <a:extLst>
                <a:ext uri="{FF2B5EF4-FFF2-40B4-BE49-F238E27FC236}">
                  <a16:creationId xmlns:a16="http://schemas.microsoft.com/office/drawing/2014/main" id="{C971F935-5A20-408F-AD6C-14EDFF114E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8" name="Oval 206">
              <a:extLst>
                <a:ext uri="{FF2B5EF4-FFF2-40B4-BE49-F238E27FC236}">
                  <a16:creationId xmlns:a16="http://schemas.microsoft.com/office/drawing/2014/main" id="{6F9B8D10-3E02-46DA-B1F9-854AC5E2159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09" name="Oval 207">
              <a:extLst>
                <a:ext uri="{FF2B5EF4-FFF2-40B4-BE49-F238E27FC236}">
                  <a16:creationId xmlns:a16="http://schemas.microsoft.com/office/drawing/2014/main" id="{03E30E89-AB8F-4177-8E08-067DA52853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0" name="Oval 208">
              <a:extLst>
                <a:ext uri="{FF2B5EF4-FFF2-40B4-BE49-F238E27FC236}">
                  <a16:creationId xmlns:a16="http://schemas.microsoft.com/office/drawing/2014/main" id="{BD5822B2-263E-4992-B391-452B401805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1" name="Oval 209">
              <a:extLst>
                <a:ext uri="{FF2B5EF4-FFF2-40B4-BE49-F238E27FC236}">
                  <a16:creationId xmlns:a16="http://schemas.microsoft.com/office/drawing/2014/main" id="{CC5B3254-95A0-46A8-888D-DEDD5B9C35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2" name="Oval 210">
              <a:extLst>
                <a:ext uri="{FF2B5EF4-FFF2-40B4-BE49-F238E27FC236}">
                  <a16:creationId xmlns:a16="http://schemas.microsoft.com/office/drawing/2014/main" id="{6FE97AAD-6A71-4D60-B355-CE12B4692B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3" name="Oval 211">
              <a:extLst>
                <a:ext uri="{FF2B5EF4-FFF2-40B4-BE49-F238E27FC236}">
                  <a16:creationId xmlns:a16="http://schemas.microsoft.com/office/drawing/2014/main" id="{F29CA8E3-4AD2-4BA4-A79A-C327224C66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4" name="Oval 212">
              <a:extLst>
                <a:ext uri="{FF2B5EF4-FFF2-40B4-BE49-F238E27FC236}">
                  <a16:creationId xmlns:a16="http://schemas.microsoft.com/office/drawing/2014/main" id="{83B225D0-73F5-42A1-A476-384060D458A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5" name="Oval 213">
              <a:extLst>
                <a:ext uri="{FF2B5EF4-FFF2-40B4-BE49-F238E27FC236}">
                  <a16:creationId xmlns:a16="http://schemas.microsoft.com/office/drawing/2014/main" id="{D148AD3D-D57F-4A84-AF89-D310656A324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6" name="Oval 214">
              <a:extLst>
                <a:ext uri="{FF2B5EF4-FFF2-40B4-BE49-F238E27FC236}">
                  <a16:creationId xmlns:a16="http://schemas.microsoft.com/office/drawing/2014/main" id="{40DD6000-DE80-4870-9A4C-8AE30426A7E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7" name="Oval 215">
              <a:extLst>
                <a:ext uri="{FF2B5EF4-FFF2-40B4-BE49-F238E27FC236}">
                  <a16:creationId xmlns:a16="http://schemas.microsoft.com/office/drawing/2014/main" id="{3BC35133-33CD-41D5-B463-A3F3FF0B9E2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8" name="Oval 216">
              <a:extLst>
                <a:ext uri="{FF2B5EF4-FFF2-40B4-BE49-F238E27FC236}">
                  <a16:creationId xmlns:a16="http://schemas.microsoft.com/office/drawing/2014/main" id="{96D820D4-BC55-453B-B749-7C83E426CC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219" name="Oval 217">
              <a:extLst>
                <a:ext uri="{FF2B5EF4-FFF2-40B4-BE49-F238E27FC236}">
                  <a16:creationId xmlns:a16="http://schemas.microsoft.com/office/drawing/2014/main" id="{72FC6822-A645-419A-B7E2-EDDCE598B2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9434" name="Rectangle 218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446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cs-CZ" altLang="cs-CZ" noProof="0"/>
              <a:t>Klepnutím lze upravit styl předlohy nadpisů.</a:t>
            </a:r>
          </a:p>
        </p:txBody>
      </p:sp>
      <p:sp>
        <p:nvSpPr>
          <p:cNvPr id="9435" name="Rectangle 21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cs-CZ" altLang="cs-CZ" noProof="0"/>
              <a:t>Klepnutím lze upravit styl předlohy podnadpisů.</a:t>
            </a:r>
          </a:p>
        </p:txBody>
      </p:sp>
      <p:sp>
        <p:nvSpPr>
          <p:cNvPr id="220" name="Rectangle 220">
            <a:extLst>
              <a:ext uri="{FF2B5EF4-FFF2-40B4-BE49-F238E27FC236}">
                <a16:creationId xmlns:a16="http://schemas.microsoft.com/office/drawing/2014/main" id="{71268E7D-8F09-4BB0-8DD4-8D73268C4BBA}"/>
              </a:ext>
            </a:extLst>
          </p:cNvPr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221" name="Rectangle 221">
            <a:extLst>
              <a:ext uri="{FF2B5EF4-FFF2-40B4-BE49-F238E27FC236}">
                <a16:creationId xmlns:a16="http://schemas.microsoft.com/office/drawing/2014/main" id="{3E3BBA93-2EB0-4F6C-8EC4-074475EACE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  <p:sp>
        <p:nvSpPr>
          <p:cNvPr id="222" name="Rectangle 222">
            <a:extLst>
              <a:ext uri="{FF2B5EF4-FFF2-40B4-BE49-F238E27FC236}">
                <a16:creationId xmlns:a16="http://schemas.microsoft.com/office/drawing/2014/main" id="{5A528E52-5205-4203-B18F-0A14B5391D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866B0C-58DC-4919-873C-713F55676AB2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627036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00A6AAD0-B26D-49BC-BDB6-579A334CB40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1E1D20-0797-4133-A032-E9AB69AD43C7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C45F08B9-EC73-4847-945B-4A02D05E653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A6D4689A-D778-435A-81CA-AC1928770D3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508350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08D3AF55-86DD-4683-BF8B-94A6759BBF6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1DFB41E-5A1B-49A2-A506-46E7E8B7A56B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187163D5-BB1E-4993-A972-5CAC02CB04D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2A5A4750-AF07-4E72-AAAA-65C5887D0EE5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2716122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F13F86E3-2169-4189-8AD7-C9A1A36BCB1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0FA469-2697-4AA9-9330-DE08A5624ECF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9AFF8063-EAC7-4590-9B46-B89107B2258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5DB8097D-1221-474B-AAFE-F96F5E3EA059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071384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Rectangle 218">
            <a:extLst>
              <a:ext uri="{FF2B5EF4-FFF2-40B4-BE49-F238E27FC236}">
                <a16:creationId xmlns:a16="http://schemas.microsoft.com/office/drawing/2014/main" id="{E4D14A58-A50B-44B0-9615-C9A2F6582D1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8DE35FE-C18C-4E65-AA03-AA2F5478D074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" name="Rectangle 219">
            <a:extLst>
              <a:ext uri="{FF2B5EF4-FFF2-40B4-BE49-F238E27FC236}">
                <a16:creationId xmlns:a16="http://schemas.microsoft.com/office/drawing/2014/main" id="{2D21EF68-F2D7-4F90-8C45-9537445D9F6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9" name="Rectangle 220">
            <a:extLst>
              <a:ext uri="{FF2B5EF4-FFF2-40B4-BE49-F238E27FC236}">
                <a16:creationId xmlns:a16="http://schemas.microsoft.com/office/drawing/2014/main" id="{EE00ABA5-B2AD-4646-82FF-CA132CDF967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87134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B022B5E6-CD94-4C8E-8E59-C66B26951BC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DD2296-17C2-491E-8CB6-9167E2B9CF3E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E2F4A278-9F6D-4155-A887-E077B8064649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77991070-2D04-458A-9736-F782B3E86BA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25958383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18">
            <a:extLst>
              <a:ext uri="{FF2B5EF4-FFF2-40B4-BE49-F238E27FC236}">
                <a16:creationId xmlns:a16="http://schemas.microsoft.com/office/drawing/2014/main" id="{6B80F458-13E2-4799-8C22-373581B7130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425B9C1-F3DD-4900-8A90-55EEEB0C969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3" name="Rectangle 219">
            <a:extLst>
              <a:ext uri="{FF2B5EF4-FFF2-40B4-BE49-F238E27FC236}">
                <a16:creationId xmlns:a16="http://schemas.microsoft.com/office/drawing/2014/main" id="{2E32BA88-082C-4DC6-B5FE-775B935A0AA2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4" name="Rectangle 220">
            <a:extLst>
              <a:ext uri="{FF2B5EF4-FFF2-40B4-BE49-F238E27FC236}">
                <a16:creationId xmlns:a16="http://schemas.microsoft.com/office/drawing/2014/main" id="{EFFA592D-0770-4345-BE27-C08DA8F2C25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037913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E9DB9DC6-B0AB-4A69-AA04-D9B2FBE12CE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924E839-8D5B-44D6-A168-86B241F3833C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C38E4038-079C-4C7E-B112-E54E0B6480A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110ED48F-0616-4A6F-9ABC-ED40E0CF0A00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71635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1BD85DC3-1E18-433F-B153-B2B0AD5572B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2E9C9-3D1E-42DA-B16F-1B73AA0BB683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16C1DB67-A4AC-447E-971B-D465E19EDF6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4761BEFA-17F6-444F-AE38-BEEC18FC1B0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27011386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DD61B49A-EFDB-43D1-AF02-FF36E129B41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57D998-067F-41E8-A30D-CD7237DD21F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1B619BAE-2197-4152-BC2D-1BBEF7765D20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79643C0E-5063-48F1-A91E-C162817C684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9844041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9462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9462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Rectangle 218">
            <a:extLst>
              <a:ext uri="{FF2B5EF4-FFF2-40B4-BE49-F238E27FC236}">
                <a16:creationId xmlns:a16="http://schemas.microsoft.com/office/drawing/2014/main" id="{46BD5B77-BAEE-44B8-8EED-6C88CAB5711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ED6F7C-2109-49E3-AA00-050D250E7A26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5" name="Rectangle 219">
            <a:extLst>
              <a:ext uri="{FF2B5EF4-FFF2-40B4-BE49-F238E27FC236}">
                <a16:creationId xmlns:a16="http://schemas.microsoft.com/office/drawing/2014/main" id="{08208901-82AF-4B85-91FF-ECF493AE086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6" name="Rectangle 220">
            <a:extLst>
              <a:ext uri="{FF2B5EF4-FFF2-40B4-BE49-F238E27FC236}">
                <a16:creationId xmlns:a16="http://schemas.microsoft.com/office/drawing/2014/main" id="{D5C003EE-70B1-4A0A-BF54-3AE0CC8BDF1A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8125688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B9D69DC7-0FEB-47B5-AD02-3713BB61CA2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6ADE09-B323-4456-A673-602CD05C06C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85C80445-CEB5-4C51-8836-D1170F5AF66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9FC8CC28-8ACB-4367-AE15-A2FADBC84B2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2441446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394335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BF2239D5-0FCB-4E80-86FB-E33A5ED7B6F5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FCE2E5E-F4A1-4CF8-9E4B-DAF9E86A81B9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11BF737C-4C7B-4FF0-9F4E-911282E35DBE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4CF0E76E-51DD-4C75-BABC-878E976C7F77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617565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Nadpis, klipart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nline obrázek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F0D220DE-72B5-4CF4-B82D-3AA39510E5F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670452-63EF-4FAB-A69C-9F87F3858A10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0DDA7CC4-B715-4D92-AE69-F39410AD0B4C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FA1DE3AD-05FA-4D19-813D-1ACF9AF7F8F3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523036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Nadpis a 2 obsahy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half" idx="3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Rectangle 218">
            <a:extLst>
              <a:ext uri="{FF2B5EF4-FFF2-40B4-BE49-F238E27FC236}">
                <a16:creationId xmlns:a16="http://schemas.microsoft.com/office/drawing/2014/main" id="{7E14FBB2-533F-4C89-B6D0-96D74A9B7B09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7E37350-5194-473B-A534-BAA902837AD0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7" name="Rectangle 219">
            <a:extLst>
              <a:ext uri="{FF2B5EF4-FFF2-40B4-BE49-F238E27FC236}">
                <a16:creationId xmlns:a16="http://schemas.microsoft.com/office/drawing/2014/main" id="{9FDDD03F-73C7-4E13-9679-495F7F54832A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" name="Rectangle 220">
            <a:extLst>
              <a:ext uri="{FF2B5EF4-FFF2-40B4-BE49-F238E27FC236}">
                <a16:creationId xmlns:a16="http://schemas.microsoft.com/office/drawing/2014/main" id="{DC6393D3-6A83-422D-8A44-AF2159FE86B8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31858797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Nadpis a obsah nad tex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10CA3B2E-C9A1-48E0-9C95-05D252DF2B5D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F4E862-AB13-41B1-9F98-BDC19453049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FAC87EDC-C014-49C0-914E-0579E92395FB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6CECD4F8-A41A-4A85-B3C6-0F58031ABF1D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775785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sah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946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3" name="Rectangle 218">
            <a:extLst>
              <a:ext uri="{FF2B5EF4-FFF2-40B4-BE49-F238E27FC236}">
                <a16:creationId xmlns:a16="http://schemas.microsoft.com/office/drawing/2014/main" id="{BC479622-BD3C-4B8E-A7D3-B0B9552D8128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2ED59A-288F-496D-BFF9-FB2881E39A4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4" name="Rectangle 219">
            <a:extLst>
              <a:ext uri="{FF2B5EF4-FFF2-40B4-BE49-F238E27FC236}">
                <a16:creationId xmlns:a16="http://schemas.microsoft.com/office/drawing/2014/main" id="{372AD03C-7188-4A0D-987E-0ED4A25E551F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5" name="Rectangle 220">
            <a:extLst>
              <a:ext uri="{FF2B5EF4-FFF2-40B4-BE49-F238E27FC236}">
                <a16:creationId xmlns:a16="http://schemas.microsoft.com/office/drawing/2014/main" id="{49B28048-FF2E-470A-8E14-B7A79A448A84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5358259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Nadpis a text nad obsah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3943350"/>
            <a:ext cx="8229600" cy="219075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1279DBB4-BF30-4372-9532-968E83B2D25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5F524C-8592-4A54-AF4E-DCB95D3CC38A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0A3D1CFE-4722-4B49-8A9B-370482172661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B9F0EF9C-1C23-4899-9DCB-528E98A9D31E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12373723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Nadpis, text a klip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390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nline obrázek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533900"/>
          </a:xfrm>
        </p:spPr>
        <p:txBody>
          <a:bodyPr/>
          <a:lstStyle/>
          <a:p>
            <a:pPr lvl="0"/>
            <a:endParaRPr lang="cs-CZ" noProof="0"/>
          </a:p>
        </p:txBody>
      </p:sp>
      <p:sp>
        <p:nvSpPr>
          <p:cNvPr id="5" name="Rectangle 218">
            <a:extLst>
              <a:ext uri="{FF2B5EF4-FFF2-40B4-BE49-F238E27FC236}">
                <a16:creationId xmlns:a16="http://schemas.microsoft.com/office/drawing/2014/main" id="{8D890B01-4CD3-48B7-A2B4-BB450B24000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23BDB24-3C45-453D-A72A-DC9BE9483D7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6" name="Rectangle 219">
            <a:extLst>
              <a:ext uri="{FF2B5EF4-FFF2-40B4-BE49-F238E27FC236}">
                <a16:creationId xmlns:a16="http://schemas.microsoft.com/office/drawing/2014/main" id="{259432AC-8614-4FFC-843E-464305A18145}"/>
              </a:ext>
            </a:extLst>
          </p:cNvPr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7" name="Rectangle 220">
            <a:extLst>
              <a:ext uri="{FF2B5EF4-FFF2-40B4-BE49-F238E27FC236}">
                <a16:creationId xmlns:a16="http://schemas.microsoft.com/office/drawing/2014/main" id="{16A568D6-B426-472A-9990-75CA54006CB1}"/>
              </a:ext>
            </a:extLst>
          </p:cNvPr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</p:spTree>
    <p:extLst>
      <p:ext uri="{BB962C8B-B14F-4D97-AF65-F5344CB8AC3E}">
        <p14:creationId xmlns:p14="http://schemas.microsoft.com/office/powerpoint/2010/main" val="7528045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rgbClr val="2F2F47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>
            <a:extLst>
              <a:ext uri="{FF2B5EF4-FFF2-40B4-BE49-F238E27FC236}">
                <a16:creationId xmlns:a16="http://schemas.microsoft.com/office/drawing/2014/main" id="{DCCBA742-E224-46A8-8AC5-6A37E6B15C52}"/>
              </a:ext>
            </a:extLst>
          </p:cNvPr>
          <p:cNvGrpSpPr>
            <a:grpSpLocks/>
          </p:cNvGrpSpPr>
          <p:nvPr/>
        </p:nvGrpSpPr>
        <p:grpSpPr bwMode="auto">
          <a:xfrm>
            <a:off x="-496888" y="1308100"/>
            <a:ext cx="10429876" cy="5908675"/>
            <a:chOff x="-313" y="824"/>
            <a:chExt cx="6570" cy="3722"/>
          </a:xfrm>
        </p:grpSpPr>
        <p:sp>
          <p:nvSpPr>
            <p:cNvPr id="8195" name="Rectangle 3">
              <a:extLst>
                <a:ext uri="{FF2B5EF4-FFF2-40B4-BE49-F238E27FC236}">
                  <a16:creationId xmlns:a16="http://schemas.microsoft.com/office/drawing/2014/main" id="{2BBF0C91-648B-4CE9-926E-8CA2835B567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98144" flipV="1">
              <a:off x="-14" y="1033"/>
              <a:ext cx="1744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6" name="Rectangle 4">
              <a:extLst>
                <a:ext uri="{FF2B5EF4-FFF2-40B4-BE49-F238E27FC236}">
                  <a16:creationId xmlns:a16="http://schemas.microsoft.com/office/drawing/2014/main" id="{309EDCB5-062B-48C3-BFB0-F2283E7C719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74366" flipV="1">
              <a:off x="-24" y="1127"/>
              <a:ext cx="203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7" name="Rectangle 5">
              <a:extLst>
                <a:ext uri="{FF2B5EF4-FFF2-40B4-BE49-F238E27FC236}">
                  <a16:creationId xmlns:a16="http://schemas.microsoft.com/office/drawing/2014/main" id="{656C5014-0FFA-4350-A5F8-4D30D07B017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757421" flipV="1">
              <a:off x="-27" y="1198"/>
              <a:ext cx="224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8" name="Rectangle 6">
              <a:extLst>
                <a:ext uri="{FF2B5EF4-FFF2-40B4-BE49-F238E27FC236}">
                  <a16:creationId xmlns:a16="http://schemas.microsoft.com/office/drawing/2014/main" id="{DDD1D1AC-9187-4008-AFD8-35D374D1089C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84206" flipV="1">
              <a:off x="-43" y="1283"/>
              <a:ext cx="2476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199" name="Rectangle 7">
              <a:extLst>
                <a:ext uri="{FF2B5EF4-FFF2-40B4-BE49-F238E27FC236}">
                  <a16:creationId xmlns:a16="http://schemas.microsoft.com/office/drawing/2014/main" id="{8ED826ED-06A9-483A-93FA-C10C8EE905A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631226" flipV="1">
              <a:off x="-51" y="1397"/>
              <a:ext cx="2770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0" name="Rectangle 8">
              <a:extLst>
                <a:ext uri="{FF2B5EF4-FFF2-40B4-BE49-F238E27FC236}">
                  <a16:creationId xmlns:a16="http://schemas.microsoft.com/office/drawing/2014/main" id="{7C856CAA-A203-472C-A699-0B74438E927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554235" flipV="1">
              <a:off x="-65" y="1523"/>
              <a:ext cx="3058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1" name="Rectangle 9">
              <a:extLst>
                <a:ext uri="{FF2B5EF4-FFF2-40B4-BE49-F238E27FC236}">
                  <a16:creationId xmlns:a16="http://schemas.microsoft.com/office/drawing/2014/main" id="{68CBDAB9-F7C4-4773-85B1-14DFB42BF2D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466593" flipV="1">
              <a:off x="-93" y="1694"/>
              <a:ext cx="3403" cy="6"/>
            </a:xfrm>
            <a:prstGeom prst="rect">
              <a:avLst/>
            </a:prstGeom>
            <a:gradFill rotWithShape="0">
              <a:gsLst>
                <a:gs pos="0">
                  <a:schemeClr val="bg1">
                    <a:gamma/>
                    <a:shade val="90980"/>
                    <a:invGamma/>
                  </a:schemeClr>
                </a:gs>
                <a:gs pos="100000">
                  <a:schemeClr val="bg1"/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2" name="Rectangle 10">
              <a:extLst>
                <a:ext uri="{FF2B5EF4-FFF2-40B4-BE49-F238E27FC236}">
                  <a16:creationId xmlns:a16="http://schemas.microsoft.com/office/drawing/2014/main" id="{4F411533-8495-45B4-BC28-EBC6F995953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343219" flipV="1">
              <a:off x="-99" y="1863"/>
              <a:ext cx="374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3" name="Rectangle 11">
              <a:extLst>
                <a:ext uri="{FF2B5EF4-FFF2-40B4-BE49-F238E27FC236}">
                  <a16:creationId xmlns:a16="http://schemas.microsoft.com/office/drawing/2014/main" id="{40F84E6E-6AA2-4C42-AF32-FE187E34C5B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211065" flipV="1">
              <a:off x="-165" y="2053"/>
              <a:ext cx="420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4" name="Rectangle 12">
              <a:extLst>
                <a:ext uri="{FF2B5EF4-FFF2-40B4-BE49-F238E27FC236}">
                  <a16:creationId xmlns:a16="http://schemas.microsoft.com/office/drawing/2014/main" id="{46D20B88-5503-4C01-AF98-CDC400DD351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0102912" flipV="1">
              <a:off x="-214" y="2289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5" name="Rectangle 13">
              <a:extLst>
                <a:ext uri="{FF2B5EF4-FFF2-40B4-BE49-F238E27FC236}">
                  <a16:creationId xmlns:a16="http://schemas.microsoft.com/office/drawing/2014/main" id="{EFB4B59C-D5E8-41C5-BE79-7086BB206BF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923405" flipV="1">
              <a:off x="-313" y="2617"/>
              <a:ext cx="52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6" name="Rectangle 14">
              <a:extLst>
                <a:ext uri="{FF2B5EF4-FFF2-40B4-BE49-F238E27FC236}">
                  <a16:creationId xmlns:a16="http://schemas.microsoft.com/office/drawing/2014/main" id="{61241F6C-09A7-46F7-9914-7D2751B10AA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86284" flipV="1">
              <a:off x="9" y="2881"/>
              <a:ext cx="54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6275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7" name="Rectangle 15">
              <a:extLst>
                <a:ext uri="{FF2B5EF4-FFF2-40B4-BE49-F238E27FC236}">
                  <a16:creationId xmlns:a16="http://schemas.microsoft.com/office/drawing/2014/main" id="{CB05D8BB-F8E3-413D-B630-0C858EFC4D6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383534" flipV="1">
              <a:off x="1319" y="2928"/>
              <a:ext cx="461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019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8" name="Rectangle 16">
              <a:extLst>
                <a:ext uri="{FF2B5EF4-FFF2-40B4-BE49-F238E27FC236}">
                  <a16:creationId xmlns:a16="http://schemas.microsoft.com/office/drawing/2014/main" id="{E707E389-9BB8-44AA-8798-E8FB1609FCB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994182" flipV="1">
              <a:off x="2681" y="3071"/>
              <a:ext cx="35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313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09" name="Rectangle 17">
              <a:extLst>
                <a:ext uri="{FF2B5EF4-FFF2-40B4-BE49-F238E27FC236}">
                  <a16:creationId xmlns:a16="http://schemas.microsoft.com/office/drawing/2014/main" id="{6CB8D6D5-5B46-4A6E-81FD-9D16231BDC9E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8603245" flipV="1">
              <a:off x="4053" y="3503"/>
              <a:ext cx="207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0" name="Rectangle 18">
              <a:extLst>
                <a:ext uri="{FF2B5EF4-FFF2-40B4-BE49-F238E27FC236}">
                  <a16:creationId xmlns:a16="http://schemas.microsoft.com/office/drawing/2014/main" id="{2C2709B3-6B65-4158-9155-049B7328B538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39991575" flipH="1" flipV="1">
              <a:off x="5368" y="4167"/>
              <a:ext cx="501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 vert="eaVert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1" name="Rectangle 19">
              <a:extLst>
                <a:ext uri="{FF2B5EF4-FFF2-40B4-BE49-F238E27FC236}">
                  <a16:creationId xmlns:a16="http://schemas.microsoft.com/office/drawing/2014/main" id="{65BCAE28-BC6A-4890-A9B7-9BC5BE3A32A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541361">
              <a:off x="-146" y="2360"/>
              <a:ext cx="604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2" name="Rectangle 20">
              <a:extLst>
                <a:ext uri="{FF2B5EF4-FFF2-40B4-BE49-F238E27FC236}">
                  <a16:creationId xmlns:a16="http://schemas.microsoft.com/office/drawing/2014/main" id="{4DCCE8ED-1A97-4588-A0DC-6C06847307D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036206">
              <a:off x="-198" y="3396"/>
              <a:ext cx="4142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3" name="Rectangle 21">
              <a:extLst>
                <a:ext uri="{FF2B5EF4-FFF2-40B4-BE49-F238E27FC236}">
                  <a16:creationId xmlns:a16="http://schemas.microsoft.com/office/drawing/2014/main" id="{489070D6-EF95-434E-A9CD-4A1248A590E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732981">
              <a:off x="-165" y="3624"/>
              <a:ext cx="28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3529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4" name="Rectangle 22">
              <a:extLst>
                <a:ext uri="{FF2B5EF4-FFF2-40B4-BE49-F238E27FC236}">
                  <a16:creationId xmlns:a16="http://schemas.microsoft.com/office/drawing/2014/main" id="{E2AF8EC1-C8BC-4C1D-8A6D-A61E8288445A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969083">
              <a:off x="-110" y="3922"/>
              <a:ext cx="140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5" name="Rectangle 23">
              <a:extLst>
                <a:ext uri="{FF2B5EF4-FFF2-40B4-BE49-F238E27FC236}">
                  <a16:creationId xmlns:a16="http://schemas.microsoft.com/office/drawing/2014/main" id="{EB2434E2-498F-48B5-B357-2EE686EF16B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213826">
              <a:off x="-216" y="3221"/>
              <a:ext cx="547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4862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6" name="Rectangle 24">
              <a:extLst>
                <a:ext uri="{FF2B5EF4-FFF2-40B4-BE49-F238E27FC236}">
                  <a16:creationId xmlns:a16="http://schemas.microsoft.com/office/drawing/2014/main" id="{EAEF961F-28C5-4AF1-9ACF-51013156F98F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22583969">
              <a:off x="-115" y="2129"/>
              <a:ext cx="601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7647"/>
                    <a:invGamma/>
                  </a:schemeClr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7" name="Rectangle 25">
              <a:extLst>
                <a:ext uri="{FF2B5EF4-FFF2-40B4-BE49-F238E27FC236}">
                  <a16:creationId xmlns:a16="http://schemas.microsoft.com/office/drawing/2014/main" id="{EB7C10F3-32FF-45C0-BBE9-3C3AE41C89B3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930109" flipV="1">
              <a:off x="80" y="1946"/>
              <a:ext cx="575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8" name="Rectangle 26">
              <a:extLst>
                <a:ext uri="{FF2B5EF4-FFF2-40B4-BE49-F238E27FC236}">
                  <a16:creationId xmlns:a16="http://schemas.microsoft.com/office/drawing/2014/main" id="{D5D63D20-6E82-4EB0-8C1E-620767A83D7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731987">
              <a:off x="374" y="1802"/>
              <a:ext cx="5475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19" name="Rectangle 27">
              <a:extLst>
                <a:ext uri="{FF2B5EF4-FFF2-40B4-BE49-F238E27FC236}">
                  <a16:creationId xmlns:a16="http://schemas.microsoft.com/office/drawing/2014/main" id="{39135F47-F53B-4DD3-9A6D-538616A3E315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64024402">
              <a:off x="848" y="1582"/>
              <a:ext cx="4976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0" name="Rectangle 28">
              <a:extLst>
                <a:ext uri="{FF2B5EF4-FFF2-40B4-BE49-F238E27FC236}">
                  <a16:creationId xmlns:a16="http://schemas.microsoft.com/office/drawing/2014/main" id="{1EC1F93C-E0BE-4BAC-BF1D-9FF114F252B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42464612">
              <a:off x="1053" y="1476"/>
              <a:ext cx="4759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1" name="Rectangle 29">
              <a:extLst>
                <a:ext uri="{FF2B5EF4-FFF2-40B4-BE49-F238E27FC236}">
                  <a16:creationId xmlns:a16="http://schemas.microsoft.com/office/drawing/2014/main" id="{2D5ABAA9-D2FA-4E88-80D3-17237719131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-20907336">
              <a:off x="1244" y="1377"/>
              <a:ext cx="4557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2" name="Rectangle 30">
              <a:extLst>
                <a:ext uri="{FF2B5EF4-FFF2-40B4-BE49-F238E27FC236}">
                  <a16:creationId xmlns:a16="http://schemas.microsoft.com/office/drawing/2014/main" id="{1CAD4DEA-36CE-470F-A951-7D11C638926D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55690" flipV="1">
              <a:off x="1487" y="1305"/>
              <a:ext cx="431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3" name="Rectangle 31">
              <a:extLst>
                <a:ext uri="{FF2B5EF4-FFF2-40B4-BE49-F238E27FC236}">
                  <a16:creationId xmlns:a16="http://schemas.microsoft.com/office/drawing/2014/main" id="{0544ACD4-6A70-4C03-A9C7-F3BE17916E1B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636921" flipV="1">
              <a:off x="1650" y="1218"/>
              <a:ext cx="415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4" name="Rectangle 32">
              <a:extLst>
                <a:ext uri="{FF2B5EF4-FFF2-40B4-BE49-F238E27FC236}">
                  <a16:creationId xmlns:a16="http://schemas.microsoft.com/office/drawing/2014/main" id="{EFB5C9AF-53FC-43D2-8EEB-C4A4BDF422E6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803987" flipV="1">
              <a:off x="611" y="1684"/>
              <a:ext cx="52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5" name="Rectangle 33">
              <a:extLst>
                <a:ext uri="{FF2B5EF4-FFF2-40B4-BE49-F238E27FC236}">
                  <a16:creationId xmlns:a16="http://schemas.microsoft.com/office/drawing/2014/main" id="{02057DFF-7653-44E5-AF64-1528AA171462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273217" flipV="1">
              <a:off x="-204" y="2976"/>
              <a:ext cx="6150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6" name="Rectangle 34">
              <a:extLst>
                <a:ext uri="{FF2B5EF4-FFF2-40B4-BE49-F238E27FC236}">
                  <a16:creationId xmlns:a16="http://schemas.microsoft.com/office/drawing/2014/main" id="{0D7AA957-6644-494F-B6FB-DD1FE5957877}"/>
                </a:ext>
              </a:extLst>
            </p:cNvPr>
            <p:cNvSpPr>
              <a:spLocks noChangeArrowheads="1"/>
            </p:cNvSpPr>
            <p:nvPr userDrawn="1"/>
          </p:nvSpPr>
          <p:spPr bwMode="hidden">
            <a:xfrm rot="1169729" flipV="1">
              <a:off x="-174" y="2663"/>
              <a:ext cx="6104" cy="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5137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rot="10800000"/>
            <a:lstStyle/>
            <a:p>
              <a:pPr algn="ctr" eaLnBrk="1" hangingPunct="1">
                <a:defRPr/>
              </a:pPr>
              <a:endParaRPr lang="cs-CZ" altLang="cs-CZ"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</p:txBody>
        </p:sp>
        <p:sp>
          <p:nvSpPr>
            <p:cNvPr id="8227" name="Oval 35">
              <a:extLst>
                <a:ext uri="{FF2B5EF4-FFF2-40B4-BE49-F238E27FC236}">
                  <a16:creationId xmlns:a16="http://schemas.microsoft.com/office/drawing/2014/main" id="{1C4DFE29-62EE-4798-A18D-C8C4A2CD4C0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40" y="3359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28" name="Oval 36">
              <a:extLst>
                <a:ext uri="{FF2B5EF4-FFF2-40B4-BE49-F238E27FC236}">
                  <a16:creationId xmlns:a16="http://schemas.microsoft.com/office/drawing/2014/main" id="{99798AA3-DA84-4BB8-986E-96BC012D6D9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6" y="3074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29" name="Oval 37">
              <a:extLst>
                <a:ext uri="{FF2B5EF4-FFF2-40B4-BE49-F238E27FC236}">
                  <a16:creationId xmlns:a16="http://schemas.microsoft.com/office/drawing/2014/main" id="{B7CD2820-73F5-4507-8717-4116C94B70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9" y="3652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0" name="Oval 38">
              <a:extLst>
                <a:ext uri="{FF2B5EF4-FFF2-40B4-BE49-F238E27FC236}">
                  <a16:creationId xmlns:a16="http://schemas.microsoft.com/office/drawing/2014/main" id="{95416C55-3BB8-4E65-AF01-827508BC2EA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77" y="2661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1" name="Oval 39">
              <a:extLst>
                <a:ext uri="{FF2B5EF4-FFF2-40B4-BE49-F238E27FC236}">
                  <a16:creationId xmlns:a16="http://schemas.microsoft.com/office/drawing/2014/main" id="{B7C9C4BC-C85D-4F6E-9921-9E51A5FD4C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23" y="307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2" name="Oval 40">
              <a:extLst>
                <a:ext uri="{FF2B5EF4-FFF2-40B4-BE49-F238E27FC236}">
                  <a16:creationId xmlns:a16="http://schemas.microsoft.com/office/drawing/2014/main" id="{A3CA3465-2FEF-481C-9E6E-1498CB28208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86" y="2857"/>
              <a:ext cx="156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3" name="Oval 41">
              <a:extLst>
                <a:ext uri="{FF2B5EF4-FFF2-40B4-BE49-F238E27FC236}">
                  <a16:creationId xmlns:a16="http://schemas.microsoft.com/office/drawing/2014/main" id="{F5454B89-C57B-4E25-A28F-55EB5545E1C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50" y="2839"/>
              <a:ext cx="151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4" name="Oval 42">
              <a:extLst>
                <a:ext uri="{FF2B5EF4-FFF2-40B4-BE49-F238E27FC236}">
                  <a16:creationId xmlns:a16="http://schemas.microsoft.com/office/drawing/2014/main" id="{22EF1665-D95C-4E2E-8651-F46ED16E0C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7" y="2656"/>
              <a:ext cx="150" cy="8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5" name="Oval 43">
              <a:extLst>
                <a:ext uri="{FF2B5EF4-FFF2-40B4-BE49-F238E27FC236}">
                  <a16:creationId xmlns:a16="http://schemas.microsoft.com/office/drawing/2014/main" id="{BE6FBD4B-CC3F-4A28-819A-89C8C089198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72" y="2642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6" name="Oval 44">
              <a:extLst>
                <a:ext uri="{FF2B5EF4-FFF2-40B4-BE49-F238E27FC236}">
                  <a16:creationId xmlns:a16="http://schemas.microsoft.com/office/drawing/2014/main" id="{60579CC1-5878-46CC-8C41-F7908D12BD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01" y="2485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7" name="Oval 45">
              <a:extLst>
                <a:ext uri="{FF2B5EF4-FFF2-40B4-BE49-F238E27FC236}">
                  <a16:creationId xmlns:a16="http://schemas.microsoft.com/office/drawing/2014/main" id="{F5FD3B50-CC72-4997-A24E-B3026CB3D9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0" y="231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8" name="Oval 46">
              <a:extLst>
                <a:ext uri="{FF2B5EF4-FFF2-40B4-BE49-F238E27FC236}">
                  <a16:creationId xmlns:a16="http://schemas.microsoft.com/office/drawing/2014/main" id="{BDEAC71E-1BD4-4FCB-A6C8-976DDFE4EF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54" y="2154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39" name="Oval 47">
              <a:extLst>
                <a:ext uri="{FF2B5EF4-FFF2-40B4-BE49-F238E27FC236}">
                  <a16:creationId xmlns:a16="http://schemas.microsoft.com/office/drawing/2014/main" id="{87962536-F6DB-409E-ABAC-896ED213CB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42" y="230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0" name="Oval 48">
              <a:extLst>
                <a:ext uri="{FF2B5EF4-FFF2-40B4-BE49-F238E27FC236}">
                  <a16:creationId xmlns:a16="http://schemas.microsoft.com/office/drawing/2014/main" id="{59C52335-E956-4193-A64A-1340D80905C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12" y="1898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1" name="Oval 49">
              <a:extLst>
                <a:ext uri="{FF2B5EF4-FFF2-40B4-BE49-F238E27FC236}">
                  <a16:creationId xmlns:a16="http://schemas.microsoft.com/office/drawing/2014/main" id="{2E62CDC2-64A0-433B-81D3-F65F1D7164A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21" y="179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2" name="Oval 50">
              <a:extLst>
                <a:ext uri="{FF2B5EF4-FFF2-40B4-BE49-F238E27FC236}">
                  <a16:creationId xmlns:a16="http://schemas.microsoft.com/office/drawing/2014/main" id="{B6A5AC7C-7A77-40F9-AE08-D40FF515141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28" y="189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3" name="Oval 51">
              <a:extLst>
                <a:ext uri="{FF2B5EF4-FFF2-40B4-BE49-F238E27FC236}">
                  <a16:creationId xmlns:a16="http://schemas.microsoft.com/office/drawing/2014/main" id="{3597A728-4557-4AA0-966C-4C0E291B4A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64" y="1778"/>
              <a:ext cx="128" cy="6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4" name="Oval 52">
              <a:extLst>
                <a:ext uri="{FF2B5EF4-FFF2-40B4-BE49-F238E27FC236}">
                  <a16:creationId xmlns:a16="http://schemas.microsoft.com/office/drawing/2014/main" id="{7DA165C6-8EC3-4ADD-AD5C-47126EF1D5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7" y="2024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5" name="Oval 53">
              <a:extLst>
                <a:ext uri="{FF2B5EF4-FFF2-40B4-BE49-F238E27FC236}">
                  <a16:creationId xmlns:a16="http://schemas.microsoft.com/office/drawing/2014/main" id="{FCA6A630-CB51-4848-B621-24C254B898F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7" y="2160"/>
              <a:ext cx="133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6" name="Oval 54">
              <a:extLst>
                <a:ext uri="{FF2B5EF4-FFF2-40B4-BE49-F238E27FC236}">
                  <a16:creationId xmlns:a16="http://schemas.microsoft.com/office/drawing/2014/main" id="{741E1639-BF89-419C-9BAB-219552ED09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9" y="2453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7" name="Oval 55">
              <a:extLst>
                <a:ext uri="{FF2B5EF4-FFF2-40B4-BE49-F238E27FC236}">
                  <a16:creationId xmlns:a16="http://schemas.microsoft.com/office/drawing/2014/main" id="{AF41A570-70BD-4C5A-9B53-4571E4F918F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63" y="2028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8" name="Oval 56">
              <a:extLst>
                <a:ext uri="{FF2B5EF4-FFF2-40B4-BE49-F238E27FC236}">
                  <a16:creationId xmlns:a16="http://schemas.microsoft.com/office/drawing/2014/main" id="{E9B598B8-2633-41E8-AB58-A1F85073CC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13" y="2175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49" name="Oval 57">
              <a:extLst>
                <a:ext uri="{FF2B5EF4-FFF2-40B4-BE49-F238E27FC236}">
                  <a16:creationId xmlns:a16="http://schemas.microsoft.com/office/drawing/2014/main" id="{230F1285-CDF2-46FD-BD57-FF80695D433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1" y="2311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0" name="Oval 58">
              <a:extLst>
                <a:ext uri="{FF2B5EF4-FFF2-40B4-BE49-F238E27FC236}">
                  <a16:creationId xmlns:a16="http://schemas.microsoft.com/office/drawing/2014/main" id="{A129F9DD-8366-46D9-8F1F-57E940AD4C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54" y="2047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1" name="Oval 59">
              <a:extLst>
                <a:ext uri="{FF2B5EF4-FFF2-40B4-BE49-F238E27FC236}">
                  <a16:creationId xmlns:a16="http://schemas.microsoft.com/office/drawing/2014/main" id="{4C5AB546-179D-4BA7-9E68-8CC169E4FE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42" y="180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2" name="Oval 60">
              <a:extLst>
                <a:ext uri="{FF2B5EF4-FFF2-40B4-BE49-F238E27FC236}">
                  <a16:creationId xmlns:a16="http://schemas.microsoft.com/office/drawing/2014/main" id="{C2E27CD1-23F5-4BC1-9864-A9CDC47BC4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00" y="1912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3" name="Oval 61">
              <a:extLst>
                <a:ext uri="{FF2B5EF4-FFF2-40B4-BE49-F238E27FC236}">
                  <a16:creationId xmlns:a16="http://schemas.microsoft.com/office/drawing/2014/main" id="{66ECC0C2-47F2-4C6F-8EC7-F62FCE9D62F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4" y="18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4" name="Oval 62">
              <a:extLst>
                <a:ext uri="{FF2B5EF4-FFF2-40B4-BE49-F238E27FC236}">
                  <a16:creationId xmlns:a16="http://schemas.microsoft.com/office/drawing/2014/main" id="{6CFE24C8-6F5D-4D03-AFF4-74E32369D42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59" y="1905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5" name="Oval 63">
              <a:extLst>
                <a:ext uri="{FF2B5EF4-FFF2-40B4-BE49-F238E27FC236}">
                  <a16:creationId xmlns:a16="http://schemas.microsoft.com/office/drawing/2014/main" id="{11D19A44-BC8A-4074-897E-03D1000C74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32" y="178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6" name="Oval 64">
              <a:extLst>
                <a:ext uri="{FF2B5EF4-FFF2-40B4-BE49-F238E27FC236}">
                  <a16:creationId xmlns:a16="http://schemas.microsoft.com/office/drawing/2014/main" id="{CFB3BEF1-6E27-4A7A-A0CF-FDB0AA4F5C7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0" y="203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7" name="Oval 65">
              <a:extLst>
                <a:ext uri="{FF2B5EF4-FFF2-40B4-BE49-F238E27FC236}">
                  <a16:creationId xmlns:a16="http://schemas.microsoft.com/office/drawing/2014/main" id="{07E908BE-B04E-470A-8C63-F7B299E671B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" y="2166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8" name="Oval 66">
              <a:extLst>
                <a:ext uri="{FF2B5EF4-FFF2-40B4-BE49-F238E27FC236}">
                  <a16:creationId xmlns:a16="http://schemas.microsoft.com/office/drawing/2014/main" id="{41B39613-8172-459A-86DC-2EE980109A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8" y="1916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59" name="Oval 67">
              <a:extLst>
                <a:ext uri="{FF2B5EF4-FFF2-40B4-BE49-F238E27FC236}">
                  <a16:creationId xmlns:a16="http://schemas.microsoft.com/office/drawing/2014/main" id="{1FEF0055-8B63-4763-BBFF-178CA6F92B5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" y="179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0" name="Oval 68">
              <a:extLst>
                <a:ext uri="{FF2B5EF4-FFF2-40B4-BE49-F238E27FC236}">
                  <a16:creationId xmlns:a16="http://schemas.microsoft.com/office/drawing/2014/main" id="{03EE55CB-6496-4D22-85FD-7E9E2B03F2E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3" y="190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1" name="Oval 69">
              <a:extLst>
                <a:ext uri="{FF2B5EF4-FFF2-40B4-BE49-F238E27FC236}">
                  <a16:creationId xmlns:a16="http://schemas.microsoft.com/office/drawing/2014/main" id="{40EAA0B8-833C-46BC-9CEF-8E99D400A2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" y="2323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2" name="Oval 70">
              <a:extLst>
                <a:ext uri="{FF2B5EF4-FFF2-40B4-BE49-F238E27FC236}">
                  <a16:creationId xmlns:a16="http://schemas.microsoft.com/office/drawing/2014/main" id="{5A03F173-23EF-460C-813C-415F93EE912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14" y="217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3" name="Oval 71">
              <a:extLst>
                <a:ext uri="{FF2B5EF4-FFF2-40B4-BE49-F238E27FC236}">
                  <a16:creationId xmlns:a16="http://schemas.microsoft.com/office/drawing/2014/main" id="{F9C5B234-0F33-4D48-AD96-6576934DB59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89" y="2472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4" name="Oval 72">
              <a:extLst>
                <a:ext uri="{FF2B5EF4-FFF2-40B4-BE49-F238E27FC236}">
                  <a16:creationId xmlns:a16="http://schemas.microsoft.com/office/drawing/2014/main" id="{31A458CC-B690-47B9-B9D9-E4C2939A88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44" y="2015"/>
              <a:ext cx="140" cy="72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5" name="Oval 73">
              <a:extLst>
                <a:ext uri="{FF2B5EF4-FFF2-40B4-BE49-F238E27FC236}">
                  <a16:creationId xmlns:a16="http://schemas.microsoft.com/office/drawing/2014/main" id="{F40BCBE2-EA3E-4801-BECB-F081E3EC89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57" y="1700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6" name="Oval 74">
              <a:extLst>
                <a:ext uri="{FF2B5EF4-FFF2-40B4-BE49-F238E27FC236}">
                  <a16:creationId xmlns:a16="http://schemas.microsoft.com/office/drawing/2014/main" id="{8FEBEDEA-D53B-4621-8515-3BBFCD0EAA1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47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7" name="Oval 75">
              <a:extLst>
                <a:ext uri="{FF2B5EF4-FFF2-40B4-BE49-F238E27FC236}">
                  <a16:creationId xmlns:a16="http://schemas.microsoft.com/office/drawing/2014/main" id="{C25923F9-6FA6-45AD-B7C7-8B9BB5624E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85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8" name="Oval 76">
              <a:extLst>
                <a:ext uri="{FF2B5EF4-FFF2-40B4-BE49-F238E27FC236}">
                  <a16:creationId xmlns:a16="http://schemas.microsoft.com/office/drawing/2014/main" id="{6AFC7330-7235-47A3-991C-E82DB30960B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93" y="1595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69" name="Oval 77">
              <a:extLst>
                <a:ext uri="{FF2B5EF4-FFF2-40B4-BE49-F238E27FC236}">
                  <a16:creationId xmlns:a16="http://schemas.microsoft.com/office/drawing/2014/main" id="{39C58224-0B91-4BFB-ABD6-A49ABB5FBF3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92" y="169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0" name="Oval 78">
              <a:extLst>
                <a:ext uri="{FF2B5EF4-FFF2-40B4-BE49-F238E27FC236}">
                  <a16:creationId xmlns:a16="http://schemas.microsoft.com/office/drawing/2014/main" id="{0E2C3143-EF5A-4A10-BDAF-DD9D70A6A4D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11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1" name="Oval 79">
              <a:extLst>
                <a:ext uri="{FF2B5EF4-FFF2-40B4-BE49-F238E27FC236}">
                  <a16:creationId xmlns:a16="http://schemas.microsoft.com/office/drawing/2014/main" id="{CD5CA293-84B4-406D-8E86-8BD084E875E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87" y="169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2" name="Oval 80">
              <a:extLst>
                <a:ext uri="{FF2B5EF4-FFF2-40B4-BE49-F238E27FC236}">
                  <a16:creationId xmlns:a16="http://schemas.microsoft.com/office/drawing/2014/main" id="{8E1376D4-CAD7-41EF-AF62-0432717DF65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45" y="1601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3" name="Oval 81">
              <a:extLst>
                <a:ext uri="{FF2B5EF4-FFF2-40B4-BE49-F238E27FC236}">
                  <a16:creationId xmlns:a16="http://schemas.microsoft.com/office/drawing/2014/main" id="{4EDE769D-8C90-4603-B442-9786B73905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84" y="168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4" name="Oval 82">
              <a:extLst>
                <a:ext uri="{FF2B5EF4-FFF2-40B4-BE49-F238E27FC236}">
                  <a16:creationId xmlns:a16="http://schemas.microsoft.com/office/drawing/2014/main" id="{2CE483AD-8C54-4F22-8B69-61101E912F5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06" y="151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5" name="Oval 83">
              <a:extLst>
                <a:ext uri="{FF2B5EF4-FFF2-40B4-BE49-F238E27FC236}">
                  <a16:creationId xmlns:a16="http://schemas.microsoft.com/office/drawing/2014/main" id="{D53F3C5B-C689-4057-9393-CF2D9C891F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5" y="1597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6" name="Oval 84">
              <a:extLst>
                <a:ext uri="{FF2B5EF4-FFF2-40B4-BE49-F238E27FC236}">
                  <a16:creationId xmlns:a16="http://schemas.microsoft.com/office/drawing/2014/main" id="{D7C9A4C2-BAA4-4C7C-8888-B0E04FC86D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8" y="150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7" name="Oval 85">
              <a:extLst>
                <a:ext uri="{FF2B5EF4-FFF2-40B4-BE49-F238E27FC236}">
                  <a16:creationId xmlns:a16="http://schemas.microsoft.com/office/drawing/2014/main" id="{4115FABC-65E7-4818-90EA-0F0773D03A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7" y="1698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8" name="Oval 86">
              <a:extLst>
                <a:ext uri="{FF2B5EF4-FFF2-40B4-BE49-F238E27FC236}">
                  <a16:creationId xmlns:a16="http://schemas.microsoft.com/office/drawing/2014/main" id="{81649142-FB9E-487C-B7F3-393140A0AF0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87" y="1595"/>
              <a:ext cx="124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79" name="Oval 87">
              <a:extLst>
                <a:ext uri="{FF2B5EF4-FFF2-40B4-BE49-F238E27FC236}">
                  <a16:creationId xmlns:a16="http://schemas.microsoft.com/office/drawing/2014/main" id="{CE26D1B1-4E7C-44B0-BBF9-60CEC91ABCD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79" y="1511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0" name="Oval 88">
              <a:extLst>
                <a:ext uri="{FF2B5EF4-FFF2-40B4-BE49-F238E27FC236}">
                  <a16:creationId xmlns:a16="http://schemas.microsoft.com/office/drawing/2014/main" id="{7B3753DF-7E7A-4318-B951-DF4BBC46938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70" y="1688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1" name="Oval 89">
              <a:extLst>
                <a:ext uri="{FF2B5EF4-FFF2-40B4-BE49-F238E27FC236}">
                  <a16:creationId xmlns:a16="http://schemas.microsoft.com/office/drawing/2014/main" id="{36C07543-7335-4F57-A110-51E7395E8E3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53" y="1599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2" name="Oval 90">
              <a:extLst>
                <a:ext uri="{FF2B5EF4-FFF2-40B4-BE49-F238E27FC236}">
                  <a16:creationId xmlns:a16="http://schemas.microsoft.com/office/drawing/2014/main" id="{4F318E2B-1F21-42C2-942C-1826206F26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1506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3" name="Oval 91">
              <a:extLst>
                <a:ext uri="{FF2B5EF4-FFF2-40B4-BE49-F238E27FC236}">
                  <a16:creationId xmlns:a16="http://schemas.microsoft.com/office/drawing/2014/main" id="{F2093EDF-9E76-4748-AFCD-6D118B0D782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51" y="1513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4" name="Oval 92">
              <a:extLst>
                <a:ext uri="{FF2B5EF4-FFF2-40B4-BE49-F238E27FC236}">
                  <a16:creationId xmlns:a16="http://schemas.microsoft.com/office/drawing/2014/main" id="{A2A7B64A-5B72-47E2-A3DB-9850E211CE6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01" y="1701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5" name="Oval 93">
              <a:extLst>
                <a:ext uri="{FF2B5EF4-FFF2-40B4-BE49-F238E27FC236}">
                  <a16:creationId xmlns:a16="http://schemas.microsoft.com/office/drawing/2014/main" id="{9E27D85C-7114-43BC-B08B-A658B80F5D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86" y="1608"/>
              <a:ext cx="128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6" name="Oval 94">
              <a:extLst>
                <a:ext uri="{FF2B5EF4-FFF2-40B4-BE49-F238E27FC236}">
                  <a16:creationId xmlns:a16="http://schemas.microsoft.com/office/drawing/2014/main" id="{E37A8EC1-9667-4038-91DC-B383BD42003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82" y="365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7" name="Oval 95">
              <a:extLst>
                <a:ext uri="{FF2B5EF4-FFF2-40B4-BE49-F238E27FC236}">
                  <a16:creationId xmlns:a16="http://schemas.microsoft.com/office/drawing/2014/main" id="{9E69E66A-7C18-4DB1-9F7D-613C7ED8E3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707" y="4014"/>
              <a:ext cx="191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8" name="Oval 96">
              <a:extLst>
                <a:ext uri="{FF2B5EF4-FFF2-40B4-BE49-F238E27FC236}">
                  <a16:creationId xmlns:a16="http://schemas.microsoft.com/office/drawing/2014/main" id="{6D31463A-DF04-479C-9851-04B59E287DD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9" y="309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89" name="Oval 97">
              <a:extLst>
                <a:ext uri="{FF2B5EF4-FFF2-40B4-BE49-F238E27FC236}">
                  <a16:creationId xmlns:a16="http://schemas.microsoft.com/office/drawing/2014/main" id="{0BB82B3A-F82F-43B1-B6C6-59F9A98D17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4" y="286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0" name="Oval 98">
              <a:extLst>
                <a:ext uri="{FF2B5EF4-FFF2-40B4-BE49-F238E27FC236}">
                  <a16:creationId xmlns:a16="http://schemas.microsoft.com/office/drawing/2014/main" id="{B7671C9C-EDED-4881-B227-9AB36F486E6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07" y="266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1" name="Oval 99">
              <a:extLst>
                <a:ext uri="{FF2B5EF4-FFF2-40B4-BE49-F238E27FC236}">
                  <a16:creationId xmlns:a16="http://schemas.microsoft.com/office/drawing/2014/main" id="{3EBF080D-89EB-4F41-A91A-090FC35BFE4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48" y="2454"/>
              <a:ext cx="150" cy="9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2" name="Oval 100">
              <a:extLst>
                <a:ext uri="{FF2B5EF4-FFF2-40B4-BE49-F238E27FC236}">
                  <a16:creationId xmlns:a16="http://schemas.microsoft.com/office/drawing/2014/main" id="{9D84DDEF-EFEA-48FA-969D-06904C51467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1" y="3360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3" name="Oval 101">
              <a:extLst>
                <a:ext uri="{FF2B5EF4-FFF2-40B4-BE49-F238E27FC236}">
                  <a16:creationId xmlns:a16="http://schemas.microsoft.com/office/drawing/2014/main" id="{A2C3B719-07DA-4EF8-9BAD-921F36D90F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12" y="230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4" name="Oval 102">
              <a:extLst>
                <a:ext uri="{FF2B5EF4-FFF2-40B4-BE49-F238E27FC236}">
                  <a16:creationId xmlns:a16="http://schemas.microsoft.com/office/drawing/2014/main" id="{6FF06660-75DB-4E1A-B786-18FB863EAD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0" y="20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5" name="Oval 103">
              <a:extLst>
                <a:ext uri="{FF2B5EF4-FFF2-40B4-BE49-F238E27FC236}">
                  <a16:creationId xmlns:a16="http://schemas.microsoft.com/office/drawing/2014/main" id="{7E43FFF5-23E6-4083-88D2-44E8A719E1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53" y="2158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6" name="Oval 104">
              <a:extLst>
                <a:ext uri="{FF2B5EF4-FFF2-40B4-BE49-F238E27FC236}">
                  <a16:creationId xmlns:a16="http://schemas.microsoft.com/office/drawing/2014/main" id="{575F86EB-4CC7-47FE-977B-1F7177B1551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76" y="1898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7" name="Oval 105">
              <a:extLst>
                <a:ext uri="{FF2B5EF4-FFF2-40B4-BE49-F238E27FC236}">
                  <a16:creationId xmlns:a16="http://schemas.microsoft.com/office/drawing/2014/main" id="{CEE31B48-EE09-47D1-8B31-CCC28D9AF2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38" y="1797"/>
              <a:ext cx="12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8" name="Oval 106">
              <a:extLst>
                <a:ext uri="{FF2B5EF4-FFF2-40B4-BE49-F238E27FC236}">
                  <a16:creationId xmlns:a16="http://schemas.microsoft.com/office/drawing/2014/main" id="{4B32535D-E808-4B41-9ACC-B53B44C3125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05" y="1700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299" name="Oval 107">
              <a:extLst>
                <a:ext uri="{FF2B5EF4-FFF2-40B4-BE49-F238E27FC236}">
                  <a16:creationId xmlns:a16="http://schemas.microsoft.com/office/drawing/2014/main" id="{82EE38B7-F45D-450C-87FC-3A5CB50BA3B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661" y="1603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0" name="Oval 108">
              <a:extLst>
                <a:ext uri="{FF2B5EF4-FFF2-40B4-BE49-F238E27FC236}">
                  <a16:creationId xmlns:a16="http://schemas.microsoft.com/office/drawing/2014/main" id="{D324BA31-3DE7-4DE0-94E8-5D764DD51B5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03" y="1512"/>
              <a:ext cx="128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accent2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1" name="Oval 109">
              <a:extLst>
                <a:ext uri="{FF2B5EF4-FFF2-40B4-BE49-F238E27FC236}">
                  <a16:creationId xmlns:a16="http://schemas.microsoft.com/office/drawing/2014/main" id="{AF924BAF-B457-41EA-B417-AAC0A1182E9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30" y="1431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2" name="Oval 110">
              <a:extLst>
                <a:ext uri="{FF2B5EF4-FFF2-40B4-BE49-F238E27FC236}">
                  <a16:creationId xmlns:a16="http://schemas.microsoft.com/office/drawing/2014/main" id="{13EFF28D-AC49-4C76-8140-481E97CBB12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35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3" name="Oval 111">
              <a:extLst>
                <a:ext uri="{FF2B5EF4-FFF2-40B4-BE49-F238E27FC236}">
                  <a16:creationId xmlns:a16="http://schemas.microsoft.com/office/drawing/2014/main" id="{F62114FB-082E-46B0-BF55-1A8835F0AA7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86" y="143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4" name="Oval 112">
              <a:extLst>
                <a:ext uri="{FF2B5EF4-FFF2-40B4-BE49-F238E27FC236}">
                  <a16:creationId xmlns:a16="http://schemas.microsoft.com/office/drawing/2014/main" id="{1BBF9994-0E10-4574-9D80-50EBFED04C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972" y="1366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5" name="Oval 113">
              <a:extLst>
                <a:ext uri="{FF2B5EF4-FFF2-40B4-BE49-F238E27FC236}">
                  <a16:creationId xmlns:a16="http://schemas.microsoft.com/office/drawing/2014/main" id="{0F4B2BA1-3DBE-4797-B261-EFBA9EB76DB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52" y="1292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6" name="Oval 114">
              <a:extLst>
                <a:ext uri="{FF2B5EF4-FFF2-40B4-BE49-F238E27FC236}">
                  <a16:creationId xmlns:a16="http://schemas.microsoft.com/office/drawing/2014/main" id="{371535BE-A5F5-499E-BDF3-30225F9896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20" y="1170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7" name="Oval 115">
              <a:extLst>
                <a:ext uri="{FF2B5EF4-FFF2-40B4-BE49-F238E27FC236}">
                  <a16:creationId xmlns:a16="http://schemas.microsoft.com/office/drawing/2014/main" id="{EC84F2FA-08B8-4044-898E-AA7A1F738A1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43" y="1368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8" name="Oval 116">
              <a:extLst>
                <a:ext uri="{FF2B5EF4-FFF2-40B4-BE49-F238E27FC236}">
                  <a16:creationId xmlns:a16="http://schemas.microsoft.com/office/drawing/2014/main" id="{A74C9AD2-8B52-44E9-8FD4-5CB54421B4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01" y="1220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09" name="Oval 117">
              <a:extLst>
                <a:ext uri="{FF2B5EF4-FFF2-40B4-BE49-F238E27FC236}">
                  <a16:creationId xmlns:a16="http://schemas.microsoft.com/office/drawing/2014/main" id="{B6F1D140-1CF6-45CE-8587-6D2CE7782D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95" y="1284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0" name="Oval 118">
              <a:extLst>
                <a:ext uri="{FF2B5EF4-FFF2-40B4-BE49-F238E27FC236}">
                  <a16:creationId xmlns:a16="http://schemas.microsoft.com/office/drawing/2014/main" id="{84131D29-90B0-4DC3-8C78-7F46DB26BB6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8" y="1442"/>
              <a:ext cx="111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1" name="Oval 119">
              <a:extLst>
                <a:ext uri="{FF2B5EF4-FFF2-40B4-BE49-F238E27FC236}">
                  <a16:creationId xmlns:a16="http://schemas.microsoft.com/office/drawing/2014/main" id="{225009F3-F5BF-496A-BDFB-9613406B08A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09" y="142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2" name="Oval 120">
              <a:extLst>
                <a:ext uri="{FF2B5EF4-FFF2-40B4-BE49-F238E27FC236}">
                  <a16:creationId xmlns:a16="http://schemas.microsoft.com/office/drawing/2014/main" id="{7989FC0F-87DD-412C-9303-9955CC59270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11" y="1284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3" name="Oval 121">
              <a:extLst>
                <a:ext uri="{FF2B5EF4-FFF2-40B4-BE49-F238E27FC236}">
                  <a16:creationId xmlns:a16="http://schemas.microsoft.com/office/drawing/2014/main" id="{59A1D3BD-469E-47FF-BCE3-39492CD6C15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05" y="1358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4" name="Oval 122">
              <a:extLst>
                <a:ext uri="{FF2B5EF4-FFF2-40B4-BE49-F238E27FC236}">
                  <a16:creationId xmlns:a16="http://schemas.microsoft.com/office/drawing/2014/main" id="{1F2FBCB9-9DB6-4989-BCE3-C4DF52EDAFF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6" y="1154"/>
              <a:ext cx="112" cy="50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5" name="Oval 123">
              <a:extLst>
                <a:ext uri="{FF2B5EF4-FFF2-40B4-BE49-F238E27FC236}">
                  <a16:creationId xmlns:a16="http://schemas.microsoft.com/office/drawing/2014/main" id="{8436F1BF-7891-46ED-B116-6D445E118F2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8" y="136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6" name="Oval 124">
              <a:extLst>
                <a:ext uri="{FF2B5EF4-FFF2-40B4-BE49-F238E27FC236}">
                  <a16:creationId xmlns:a16="http://schemas.microsoft.com/office/drawing/2014/main" id="{BB2ADEA8-31B8-4DDF-A3C0-5963335CA5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07" y="1440"/>
              <a:ext cx="105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7" name="Oval 125">
              <a:extLst>
                <a:ext uri="{FF2B5EF4-FFF2-40B4-BE49-F238E27FC236}">
                  <a16:creationId xmlns:a16="http://schemas.microsoft.com/office/drawing/2014/main" id="{E74D3E88-9022-4F8E-9DBE-8FF1CC622B9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92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666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8" name="Oval 126">
              <a:extLst>
                <a:ext uri="{FF2B5EF4-FFF2-40B4-BE49-F238E27FC236}">
                  <a16:creationId xmlns:a16="http://schemas.microsoft.com/office/drawing/2014/main" id="{68CE74D6-7970-4093-82BD-1DDAAC37C41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66" y="1356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19" name="Oval 127">
              <a:extLst>
                <a:ext uri="{FF2B5EF4-FFF2-40B4-BE49-F238E27FC236}">
                  <a16:creationId xmlns:a16="http://schemas.microsoft.com/office/drawing/2014/main" id="{D36E8101-EABB-4A6E-B309-509E005C6FA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2" y="1228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0" name="Oval 128">
              <a:extLst>
                <a:ext uri="{FF2B5EF4-FFF2-40B4-BE49-F238E27FC236}">
                  <a16:creationId xmlns:a16="http://schemas.microsoft.com/office/drawing/2014/main" id="{3A114C2C-2998-4E05-B5C1-06F91F1755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78" y="1109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1" name="Oval 129">
              <a:extLst>
                <a:ext uri="{FF2B5EF4-FFF2-40B4-BE49-F238E27FC236}">
                  <a16:creationId xmlns:a16="http://schemas.microsoft.com/office/drawing/2014/main" id="{727D3D4D-4389-4DF5-9682-E7EB9EBBFE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59" y="1045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2" name="Oval 130">
              <a:extLst>
                <a:ext uri="{FF2B5EF4-FFF2-40B4-BE49-F238E27FC236}">
                  <a16:creationId xmlns:a16="http://schemas.microsoft.com/office/drawing/2014/main" id="{5017CC63-52B0-4787-970B-D40D0C98BAB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42" y="104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3" name="Oval 131">
              <a:extLst>
                <a:ext uri="{FF2B5EF4-FFF2-40B4-BE49-F238E27FC236}">
                  <a16:creationId xmlns:a16="http://schemas.microsoft.com/office/drawing/2014/main" id="{3435075C-5C4B-45CD-A168-6DB19C9FCE0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8" y="1277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4" name="Oval 132">
              <a:extLst>
                <a:ext uri="{FF2B5EF4-FFF2-40B4-BE49-F238E27FC236}">
                  <a16:creationId xmlns:a16="http://schemas.microsoft.com/office/drawing/2014/main" id="{B8215F4B-4D76-4A76-8D4E-BE12C46A2E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27" y="13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5" name="Oval 133">
              <a:extLst>
                <a:ext uri="{FF2B5EF4-FFF2-40B4-BE49-F238E27FC236}">
                  <a16:creationId xmlns:a16="http://schemas.microsoft.com/office/drawing/2014/main" id="{E1068EA6-D687-4512-8CE6-35428818D06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7" y="1428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6" name="Oval 134">
              <a:extLst>
                <a:ext uri="{FF2B5EF4-FFF2-40B4-BE49-F238E27FC236}">
                  <a16:creationId xmlns:a16="http://schemas.microsoft.com/office/drawing/2014/main" id="{7F65ABFE-E651-4B18-B71F-E075643DC23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35" y="106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7" name="Oval 135">
              <a:extLst>
                <a:ext uri="{FF2B5EF4-FFF2-40B4-BE49-F238E27FC236}">
                  <a16:creationId xmlns:a16="http://schemas.microsoft.com/office/drawing/2014/main" id="{60A67216-119A-49D9-B0F6-A5E948C6B8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0" y="1050"/>
              <a:ext cx="106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8" name="Oval 136">
              <a:extLst>
                <a:ext uri="{FF2B5EF4-FFF2-40B4-BE49-F238E27FC236}">
                  <a16:creationId xmlns:a16="http://schemas.microsoft.com/office/drawing/2014/main" id="{F478A085-531A-4C2D-ADA2-72C6D1E56F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20" y="1063"/>
              <a:ext cx="10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29" name="Oval 137">
              <a:extLst>
                <a:ext uri="{FF2B5EF4-FFF2-40B4-BE49-F238E27FC236}">
                  <a16:creationId xmlns:a16="http://schemas.microsoft.com/office/drawing/2014/main" id="{74F7FB5D-AEF1-403E-AE3E-2CB547E8BC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31" y="1284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0" name="Oval 138">
              <a:extLst>
                <a:ext uri="{FF2B5EF4-FFF2-40B4-BE49-F238E27FC236}">
                  <a16:creationId xmlns:a16="http://schemas.microsoft.com/office/drawing/2014/main" id="{ADA239D6-1492-45F9-95C1-9B4B061427B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477" y="116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1" name="Oval 139">
              <a:extLst>
                <a:ext uri="{FF2B5EF4-FFF2-40B4-BE49-F238E27FC236}">
                  <a16:creationId xmlns:a16="http://schemas.microsoft.com/office/drawing/2014/main" id="{584E04FF-DF30-453B-9E4D-B0C04D58B76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315" y="122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2" name="Oval 140">
              <a:extLst>
                <a:ext uri="{FF2B5EF4-FFF2-40B4-BE49-F238E27FC236}">
                  <a16:creationId xmlns:a16="http://schemas.microsoft.com/office/drawing/2014/main" id="{8801A8B9-6FB1-476C-8CFE-8E283829083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17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3" name="Oval 141">
              <a:extLst>
                <a:ext uri="{FF2B5EF4-FFF2-40B4-BE49-F238E27FC236}">
                  <a16:creationId xmlns:a16="http://schemas.microsoft.com/office/drawing/2014/main" id="{B1493B19-6E9C-48A0-BA49-4DBDA1E667F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96" y="105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4" name="Oval 142">
              <a:extLst>
                <a:ext uri="{FF2B5EF4-FFF2-40B4-BE49-F238E27FC236}">
                  <a16:creationId xmlns:a16="http://schemas.microsoft.com/office/drawing/2014/main" id="{CF7A7FC4-2A02-4933-B58F-2E02E2068C7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769" y="1446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5" name="Oval 143">
              <a:extLst>
                <a:ext uri="{FF2B5EF4-FFF2-40B4-BE49-F238E27FC236}">
                  <a16:creationId xmlns:a16="http://schemas.microsoft.com/office/drawing/2014/main" id="{046E6E23-C4EE-4997-A2CF-BD9AF694A2A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56" y="1294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6" name="Oval 144">
              <a:extLst>
                <a:ext uri="{FF2B5EF4-FFF2-40B4-BE49-F238E27FC236}">
                  <a16:creationId xmlns:a16="http://schemas.microsoft.com/office/drawing/2014/main" id="{368DD525-B6E9-4B4B-BA23-3DE81745249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01" y="1159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7" name="Oval 145">
              <a:extLst>
                <a:ext uri="{FF2B5EF4-FFF2-40B4-BE49-F238E27FC236}">
                  <a16:creationId xmlns:a16="http://schemas.microsoft.com/office/drawing/2014/main" id="{3E17F4A2-CCB2-477C-8AE8-C5E1BC47A45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222" y="1101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8" name="Oval 146">
              <a:extLst>
                <a:ext uri="{FF2B5EF4-FFF2-40B4-BE49-F238E27FC236}">
                  <a16:creationId xmlns:a16="http://schemas.microsoft.com/office/drawing/2014/main" id="{29277C59-CF2D-4A09-BD3D-0EB73A24310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029" y="1162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39" name="Oval 147">
              <a:extLst>
                <a:ext uri="{FF2B5EF4-FFF2-40B4-BE49-F238E27FC236}">
                  <a16:creationId xmlns:a16="http://schemas.microsoft.com/office/drawing/2014/main" id="{432D0B55-8697-4EF1-86CB-45175B90464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75" y="13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0" name="Oval 148">
              <a:extLst>
                <a:ext uri="{FF2B5EF4-FFF2-40B4-BE49-F238E27FC236}">
                  <a16:creationId xmlns:a16="http://schemas.microsoft.com/office/drawing/2014/main" id="{77A3B801-2A1F-4CBE-B623-A02B84C9B57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809" y="1223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1" name="Oval 149">
              <a:extLst>
                <a:ext uri="{FF2B5EF4-FFF2-40B4-BE49-F238E27FC236}">
                  <a16:creationId xmlns:a16="http://schemas.microsoft.com/office/drawing/2014/main" id="{77B80520-C5A5-4669-8B87-1894AFFF20B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8" y="1098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2" name="Oval 150">
              <a:extLst>
                <a:ext uri="{FF2B5EF4-FFF2-40B4-BE49-F238E27FC236}">
                  <a16:creationId xmlns:a16="http://schemas.microsoft.com/office/drawing/2014/main" id="{DE493D7C-0EB4-4235-BF03-F6A7DEB08C3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83" y="1289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3" name="Oval 151">
              <a:extLst>
                <a:ext uri="{FF2B5EF4-FFF2-40B4-BE49-F238E27FC236}">
                  <a16:creationId xmlns:a16="http://schemas.microsoft.com/office/drawing/2014/main" id="{FA09869B-2EE3-4FF1-81CE-3F9A172DB90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79" y="1343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7843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4" name="Oval 152">
              <a:extLst>
                <a:ext uri="{FF2B5EF4-FFF2-40B4-BE49-F238E27FC236}">
                  <a16:creationId xmlns:a16="http://schemas.microsoft.com/office/drawing/2014/main" id="{85EBE853-012B-4050-B81D-8D14BA0497B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29" y="1156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5" name="Oval 153">
              <a:extLst>
                <a:ext uri="{FF2B5EF4-FFF2-40B4-BE49-F238E27FC236}">
                  <a16:creationId xmlns:a16="http://schemas.microsoft.com/office/drawing/2014/main" id="{0AAE9724-31AE-43E4-8026-9D7E3D71ECE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94" y="1222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6" name="Oval 154">
              <a:extLst>
                <a:ext uri="{FF2B5EF4-FFF2-40B4-BE49-F238E27FC236}">
                  <a16:creationId xmlns:a16="http://schemas.microsoft.com/office/drawing/2014/main" id="{7ED1A9E4-C885-4296-86FC-D94E56ED2B0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14" y="1112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7" name="Oval 155">
              <a:extLst>
                <a:ext uri="{FF2B5EF4-FFF2-40B4-BE49-F238E27FC236}">
                  <a16:creationId xmlns:a16="http://schemas.microsoft.com/office/drawing/2014/main" id="{5954DE8B-5882-47B6-9E67-8F5CC04BEB1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82" y="116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8" name="Oval 156">
              <a:extLst>
                <a:ext uri="{FF2B5EF4-FFF2-40B4-BE49-F238E27FC236}">
                  <a16:creationId xmlns:a16="http://schemas.microsoft.com/office/drawing/2014/main" id="{106293C0-868C-45E3-AA15-99720293ECF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7" y="1121"/>
              <a:ext cx="112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49" name="Oval 157">
              <a:extLst>
                <a:ext uri="{FF2B5EF4-FFF2-40B4-BE49-F238E27FC236}">
                  <a16:creationId xmlns:a16="http://schemas.microsoft.com/office/drawing/2014/main" id="{FA10534D-180C-4D0D-87F3-750C077C33E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75" y="1216"/>
              <a:ext cx="11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0" name="Oval 158">
              <a:extLst>
                <a:ext uri="{FF2B5EF4-FFF2-40B4-BE49-F238E27FC236}">
                  <a16:creationId xmlns:a16="http://schemas.microsoft.com/office/drawing/2014/main" id="{8A6EAEA3-1849-4121-B307-3C2AC5B2771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680" y="117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1" name="Oval 159">
              <a:extLst>
                <a:ext uri="{FF2B5EF4-FFF2-40B4-BE49-F238E27FC236}">
                  <a16:creationId xmlns:a16="http://schemas.microsoft.com/office/drawing/2014/main" id="{F7D40743-D619-47B0-934E-547126E6126C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11" y="123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2" name="Oval 160">
              <a:extLst>
                <a:ext uri="{FF2B5EF4-FFF2-40B4-BE49-F238E27FC236}">
                  <a16:creationId xmlns:a16="http://schemas.microsoft.com/office/drawing/2014/main" id="{18CF50BC-89CB-436C-A390-649E78A0605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4" y="1100"/>
              <a:ext cx="112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3" name="Oval 161">
              <a:extLst>
                <a:ext uri="{FF2B5EF4-FFF2-40B4-BE49-F238E27FC236}">
                  <a16:creationId xmlns:a16="http://schemas.microsoft.com/office/drawing/2014/main" id="{2D8FB31E-5893-4112-8A0A-5741369510E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19" y="1312"/>
              <a:ext cx="111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4" name="Oval 162">
              <a:extLst>
                <a:ext uri="{FF2B5EF4-FFF2-40B4-BE49-F238E27FC236}">
                  <a16:creationId xmlns:a16="http://schemas.microsoft.com/office/drawing/2014/main" id="{9CBD4847-3F89-4FB4-B2A4-8DD8FF09776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858" y="1001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5" name="Oval 163">
              <a:extLst>
                <a:ext uri="{FF2B5EF4-FFF2-40B4-BE49-F238E27FC236}">
                  <a16:creationId xmlns:a16="http://schemas.microsoft.com/office/drawing/2014/main" id="{1EC5A901-8FB3-4063-9E79-91440D81081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341" y="1013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6" name="Oval 164">
              <a:extLst>
                <a:ext uri="{FF2B5EF4-FFF2-40B4-BE49-F238E27FC236}">
                  <a16:creationId xmlns:a16="http://schemas.microsoft.com/office/drawing/2014/main" id="{FB401FF4-90D3-497C-AF13-21F25EB4158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39" y="1008"/>
              <a:ext cx="101" cy="38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7" name="Oval 165">
              <a:extLst>
                <a:ext uri="{FF2B5EF4-FFF2-40B4-BE49-F238E27FC236}">
                  <a16:creationId xmlns:a16="http://schemas.microsoft.com/office/drawing/2014/main" id="{A3227B5D-3BF0-46FF-B839-7307632D943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16" y="1001"/>
              <a:ext cx="100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8" name="Oval 166">
              <a:extLst>
                <a:ext uri="{FF2B5EF4-FFF2-40B4-BE49-F238E27FC236}">
                  <a16:creationId xmlns:a16="http://schemas.microsoft.com/office/drawing/2014/main" id="{437D396A-A2D1-4A24-A123-7AC7F3A45A0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320" y="941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59" name="Oval 167">
              <a:extLst>
                <a:ext uri="{FF2B5EF4-FFF2-40B4-BE49-F238E27FC236}">
                  <a16:creationId xmlns:a16="http://schemas.microsoft.com/office/drawing/2014/main" id="{03F15EC3-F728-4C24-96F2-3AB9B42F4EC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601" y="995"/>
              <a:ext cx="101" cy="3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0" name="Oval 168">
              <a:extLst>
                <a:ext uri="{FF2B5EF4-FFF2-40B4-BE49-F238E27FC236}">
                  <a16:creationId xmlns:a16="http://schemas.microsoft.com/office/drawing/2014/main" id="{2343185E-F5AB-471E-9DA9-6D7B3716189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67" y="1420"/>
              <a:ext cx="106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8470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1" name="Oval 169">
              <a:extLst>
                <a:ext uri="{FF2B5EF4-FFF2-40B4-BE49-F238E27FC236}">
                  <a16:creationId xmlns:a16="http://schemas.microsoft.com/office/drawing/2014/main" id="{533017CA-2F92-40DA-AFBD-A37916F218D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557" y="1516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882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2" name="Oval 170">
              <a:extLst>
                <a:ext uri="{FF2B5EF4-FFF2-40B4-BE49-F238E27FC236}">
                  <a16:creationId xmlns:a16="http://schemas.microsoft.com/office/drawing/2014/main" id="{766C924A-E16F-4D9F-9EDC-D43D3AD3EC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19" y="1287"/>
              <a:ext cx="112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3" name="Oval 171">
              <a:extLst>
                <a:ext uri="{FF2B5EF4-FFF2-40B4-BE49-F238E27FC236}">
                  <a16:creationId xmlns:a16="http://schemas.microsoft.com/office/drawing/2014/main" id="{8F02FE2B-8255-49C9-A9AA-4ED55B936E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791" y="1212"/>
              <a:ext cx="111" cy="51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4" name="Oval 172">
              <a:extLst>
                <a:ext uri="{FF2B5EF4-FFF2-40B4-BE49-F238E27FC236}">
                  <a16:creationId xmlns:a16="http://schemas.microsoft.com/office/drawing/2014/main" id="{3D701462-B990-4248-8B13-6CB6103BB00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13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5" name="Oval 173">
              <a:extLst>
                <a:ext uri="{FF2B5EF4-FFF2-40B4-BE49-F238E27FC236}">
                  <a16:creationId xmlns:a16="http://schemas.microsoft.com/office/drawing/2014/main" id="{2C096631-2734-4DAB-BC71-37C9E511B47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264" y="908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6" name="Oval 174">
              <a:extLst>
                <a:ext uri="{FF2B5EF4-FFF2-40B4-BE49-F238E27FC236}">
                  <a16:creationId xmlns:a16="http://schemas.microsoft.com/office/drawing/2014/main" id="{FC6DA544-81D7-42F9-B115-EE754728134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471" y="869"/>
              <a:ext cx="79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7" name="Oval 175">
              <a:extLst>
                <a:ext uri="{FF2B5EF4-FFF2-40B4-BE49-F238E27FC236}">
                  <a16:creationId xmlns:a16="http://schemas.microsoft.com/office/drawing/2014/main" id="{B2D9E6C7-E2AD-4D81-8D3B-2EC0744DC3A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650" y="824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8" name="Oval 176">
              <a:extLst>
                <a:ext uri="{FF2B5EF4-FFF2-40B4-BE49-F238E27FC236}">
                  <a16:creationId xmlns:a16="http://schemas.microsoft.com/office/drawing/2014/main" id="{052430F4-27EE-4DE6-9A55-692FAB00FD2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8" y="869"/>
              <a:ext cx="84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69" name="Oval 177">
              <a:extLst>
                <a:ext uri="{FF2B5EF4-FFF2-40B4-BE49-F238E27FC236}">
                  <a16:creationId xmlns:a16="http://schemas.microsoft.com/office/drawing/2014/main" id="{54D514CB-41A4-4236-AAE2-89100737F66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720" y="923"/>
              <a:ext cx="83" cy="3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0" name="Oval 178">
              <a:extLst>
                <a:ext uri="{FF2B5EF4-FFF2-40B4-BE49-F238E27FC236}">
                  <a16:creationId xmlns:a16="http://schemas.microsoft.com/office/drawing/2014/main" id="{5E9DC7BC-545A-4073-AF69-42C4EA8B858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13" y="957"/>
              <a:ext cx="95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1" name="Oval 179">
              <a:extLst>
                <a:ext uri="{FF2B5EF4-FFF2-40B4-BE49-F238E27FC236}">
                  <a16:creationId xmlns:a16="http://schemas.microsoft.com/office/drawing/2014/main" id="{076B94C5-B035-459A-89CC-A7AB468F72A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541" y="962"/>
              <a:ext cx="89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2" name="Oval 180">
              <a:extLst>
                <a:ext uri="{FF2B5EF4-FFF2-40B4-BE49-F238E27FC236}">
                  <a16:creationId xmlns:a16="http://schemas.microsoft.com/office/drawing/2014/main" id="{57BDB83B-F2F8-49D6-A5C3-E2A1744DBA6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076" y="953"/>
              <a:ext cx="101" cy="45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3" name="Oval 181">
              <a:extLst>
                <a:ext uri="{FF2B5EF4-FFF2-40B4-BE49-F238E27FC236}">
                  <a16:creationId xmlns:a16="http://schemas.microsoft.com/office/drawing/2014/main" id="{DA4C2EB1-0F9F-4CDB-936E-DF4C69779A7F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1983" y="4027"/>
              <a:ext cx="195" cy="10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4" name="Oval 182">
              <a:extLst>
                <a:ext uri="{FF2B5EF4-FFF2-40B4-BE49-F238E27FC236}">
                  <a16:creationId xmlns:a16="http://schemas.microsoft.com/office/drawing/2014/main" id="{171C7DF6-E2EA-4EE9-9299-8C8DCA12FB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460" y="3671"/>
              <a:ext cx="196" cy="11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5" name="Oval 183">
              <a:extLst>
                <a:ext uri="{FF2B5EF4-FFF2-40B4-BE49-F238E27FC236}">
                  <a16:creationId xmlns:a16="http://schemas.microsoft.com/office/drawing/2014/main" id="{41BB009F-6EB8-441F-8C41-2279830616B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38" y="3121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6" name="Oval 184">
              <a:extLst>
                <a:ext uri="{FF2B5EF4-FFF2-40B4-BE49-F238E27FC236}">
                  <a16:creationId xmlns:a16="http://schemas.microsoft.com/office/drawing/2014/main" id="{D82BC9C3-D787-4502-A987-C5CAE5843848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550" y="2880"/>
              <a:ext cx="157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7" name="Oval 185">
              <a:extLst>
                <a:ext uri="{FF2B5EF4-FFF2-40B4-BE49-F238E27FC236}">
                  <a16:creationId xmlns:a16="http://schemas.microsoft.com/office/drawing/2014/main" id="{C057E353-2BE3-4AAD-8083-6D55D8370A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892" y="3377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8" name="Oval 186">
              <a:extLst>
                <a:ext uri="{FF2B5EF4-FFF2-40B4-BE49-F238E27FC236}">
                  <a16:creationId xmlns:a16="http://schemas.microsoft.com/office/drawing/2014/main" id="{DC175419-CD95-430D-AF66-6DC359C6941E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869" y="2657"/>
              <a:ext cx="151" cy="84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79" name="Oval 187">
              <a:extLst>
                <a:ext uri="{FF2B5EF4-FFF2-40B4-BE49-F238E27FC236}">
                  <a16:creationId xmlns:a16="http://schemas.microsoft.com/office/drawing/2014/main" id="{91EDA548-FF93-4D59-B717-F3BBEE7D5D7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090" y="2475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0" name="Oval 188">
              <a:extLst>
                <a:ext uri="{FF2B5EF4-FFF2-40B4-BE49-F238E27FC236}">
                  <a16:creationId xmlns:a16="http://schemas.microsoft.com/office/drawing/2014/main" id="{6C91523D-0DCC-42D5-BD8B-8F6BE5C30BB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327" y="2314"/>
              <a:ext cx="134" cy="7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1" name="Oval 189">
              <a:extLst>
                <a:ext uri="{FF2B5EF4-FFF2-40B4-BE49-F238E27FC236}">
                  <a16:creationId xmlns:a16="http://schemas.microsoft.com/office/drawing/2014/main" id="{536DE4B7-9385-40F7-A5D9-193C8DD32FE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12" y="202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2" name="Oval 190">
              <a:extLst>
                <a:ext uri="{FF2B5EF4-FFF2-40B4-BE49-F238E27FC236}">
                  <a16:creationId xmlns:a16="http://schemas.microsoft.com/office/drawing/2014/main" id="{579E3212-3B41-411C-B1D2-20461CFB48F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33" y="2162"/>
              <a:ext cx="139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3" name="Oval 191">
              <a:extLst>
                <a:ext uri="{FF2B5EF4-FFF2-40B4-BE49-F238E27FC236}">
                  <a16:creationId xmlns:a16="http://schemas.microsoft.com/office/drawing/2014/main" id="{888B8ACE-30A9-47B4-822D-496A3075AD2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863" y="1920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4" name="Oval 192">
              <a:extLst>
                <a:ext uri="{FF2B5EF4-FFF2-40B4-BE49-F238E27FC236}">
                  <a16:creationId xmlns:a16="http://schemas.microsoft.com/office/drawing/2014/main" id="{565A037C-BF4A-4206-B982-D802DFD1124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09" y="1807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5" name="Oval 193">
              <a:extLst>
                <a:ext uri="{FF2B5EF4-FFF2-40B4-BE49-F238E27FC236}">
                  <a16:creationId xmlns:a16="http://schemas.microsoft.com/office/drawing/2014/main" id="{BCF6A582-332A-48CF-A18C-7582540E4A0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1702"/>
              <a:ext cx="123" cy="50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6" name="Oval 194">
              <a:extLst>
                <a:ext uri="{FF2B5EF4-FFF2-40B4-BE49-F238E27FC236}">
                  <a16:creationId xmlns:a16="http://schemas.microsoft.com/office/drawing/2014/main" id="{BEBCF423-C59B-4C67-BCC4-4EA3C778314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77" y="1614"/>
              <a:ext cx="124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7" name="Oval 195">
              <a:extLst>
                <a:ext uri="{FF2B5EF4-FFF2-40B4-BE49-F238E27FC236}">
                  <a16:creationId xmlns:a16="http://schemas.microsoft.com/office/drawing/2014/main" id="{8A471617-02D3-4771-9CED-946E14E4BE6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98" y="1521"/>
              <a:ext cx="123" cy="5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8" name="Oval 196">
              <a:extLst>
                <a:ext uri="{FF2B5EF4-FFF2-40B4-BE49-F238E27FC236}">
                  <a16:creationId xmlns:a16="http://schemas.microsoft.com/office/drawing/2014/main" id="{5B1E2BDC-9476-4F4F-9B61-27E5610AEF0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255" y="4071"/>
              <a:ext cx="196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89" name="Oval 197">
              <a:extLst>
                <a:ext uri="{FF2B5EF4-FFF2-40B4-BE49-F238E27FC236}">
                  <a16:creationId xmlns:a16="http://schemas.microsoft.com/office/drawing/2014/main" id="{9221CAD0-3B22-4D53-A0FE-08A0FE5A39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651" y="3693"/>
              <a:ext cx="196" cy="11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0" name="Oval 198">
              <a:extLst>
                <a:ext uri="{FF2B5EF4-FFF2-40B4-BE49-F238E27FC236}">
                  <a16:creationId xmlns:a16="http://schemas.microsoft.com/office/drawing/2014/main" id="{4C40B013-9E31-40EE-896E-3FBF7426A71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3" y="3705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1" name="Oval 199">
              <a:extLst>
                <a:ext uri="{FF2B5EF4-FFF2-40B4-BE49-F238E27FC236}">
                  <a16:creationId xmlns:a16="http://schemas.microsoft.com/office/drawing/2014/main" id="{C35E64C1-1D91-4DF0-84BE-0DEF51C85922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491" y="4049"/>
              <a:ext cx="196" cy="10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2" name="Oval 200">
              <a:extLst>
                <a:ext uri="{FF2B5EF4-FFF2-40B4-BE49-F238E27FC236}">
                  <a16:creationId xmlns:a16="http://schemas.microsoft.com/office/drawing/2014/main" id="{D5D4ECA4-5BCB-45F7-A024-ABD0AAEAD4EB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3989" y="3396"/>
              <a:ext cx="168" cy="9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3" name="Oval 201">
              <a:extLst>
                <a:ext uri="{FF2B5EF4-FFF2-40B4-BE49-F238E27FC236}">
                  <a16:creationId xmlns:a16="http://schemas.microsoft.com/office/drawing/2014/main" id="{335446A6-C75C-4BD9-A15D-885DD32BBA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263" y="3141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4" name="Oval 202">
              <a:extLst>
                <a:ext uri="{FF2B5EF4-FFF2-40B4-BE49-F238E27FC236}">
                  <a16:creationId xmlns:a16="http://schemas.microsoft.com/office/drawing/2014/main" id="{3F03FFE1-C62F-461F-873C-92A5969F64E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044" y="3418"/>
              <a:ext cx="167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5" name="Oval 203">
              <a:extLst>
                <a:ext uri="{FF2B5EF4-FFF2-40B4-BE49-F238E27FC236}">
                  <a16:creationId xmlns:a16="http://schemas.microsoft.com/office/drawing/2014/main" id="{12EEBDD3-051E-4800-B5FC-D3230DFB9FD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553" y="28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6" name="Oval 204">
              <a:extLst>
                <a:ext uri="{FF2B5EF4-FFF2-40B4-BE49-F238E27FC236}">
                  <a16:creationId xmlns:a16="http://schemas.microsoft.com/office/drawing/2014/main" id="{B00B0C7B-DE60-4FB1-86F9-D4767C476D9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293" y="3116"/>
              <a:ext cx="168" cy="95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7" name="Oval 205">
              <a:extLst>
                <a:ext uri="{FF2B5EF4-FFF2-40B4-BE49-F238E27FC236}">
                  <a16:creationId xmlns:a16="http://schemas.microsoft.com/office/drawing/2014/main" id="{72D1716F-4BCC-46FC-A422-8E1A5BCBDA3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97" y="2879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8" name="Oval 206">
              <a:extLst>
                <a:ext uri="{FF2B5EF4-FFF2-40B4-BE49-F238E27FC236}">
                  <a16:creationId xmlns:a16="http://schemas.microsoft.com/office/drawing/2014/main" id="{AE291F95-737F-4153-946A-7B3FE238D360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772" y="2673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399" name="Oval 207">
              <a:extLst>
                <a:ext uri="{FF2B5EF4-FFF2-40B4-BE49-F238E27FC236}">
                  <a16:creationId xmlns:a16="http://schemas.microsoft.com/office/drawing/2014/main" id="{4005FE45-299F-4415-9C0B-57AC3D8FF3D3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4966" y="2488"/>
              <a:ext cx="156" cy="84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0" name="Oval 208">
              <a:extLst>
                <a:ext uri="{FF2B5EF4-FFF2-40B4-BE49-F238E27FC236}">
                  <a16:creationId xmlns:a16="http://schemas.microsoft.com/office/drawing/2014/main" id="{8846B47B-FD57-4776-80C3-E86183F89EC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444" y="2052"/>
              <a:ext cx="134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1" name="Oval 209">
              <a:extLst>
                <a:ext uri="{FF2B5EF4-FFF2-40B4-BE49-F238E27FC236}">
                  <a16:creationId xmlns:a16="http://schemas.microsoft.com/office/drawing/2014/main" id="{1803ED6A-A427-40F8-8425-DDB99C3F3A61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161" y="2314"/>
              <a:ext cx="140" cy="7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2" name="Oval 210">
              <a:extLst>
                <a:ext uri="{FF2B5EF4-FFF2-40B4-BE49-F238E27FC236}">
                  <a16:creationId xmlns:a16="http://schemas.microsoft.com/office/drawing/2014/main" id="{EBDE381C-D938-489A-88AD-6F37B17C061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318" y="2176"/>
              <a:ext cx="134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3" name="Oval 211">
              <a:extLst>
                <a:ext uri="{FF2B5EF4-FFF2-40B4-BE49-F238E27FC236}">
                  <a16:creationId xmlns:a16="http://schemas.microsoft.com/office/drawing/2014/main" id="{02791ADE-8646-459A-B1CC-ECC45F683924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581" y="1933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4" name="Oval 212">
              <a:extLst>
                <a:ext uri="{FF2B5EF4-FFF2-40B4-BE49-F238E27FC236}">
                  <a16:creationId xmlns:a16="http://schemas.microsoft.com/office/drawing/2014/main" id="{658A3C05-B86B-450C-A0AC-B2047A52D636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89" y="1811"/>
              <a:ext cx="128" cy="61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7647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5" name="Oval 213">
              <a:extLst>
                <a:ext uri="{FF2B5EF4-FFF2-40B4-BE49-F238E27FC236}">
                  <a16:creationId xmlns:a16="http://schemas.microsoft.com/office/drawing/2014/main" id="{D2CFE6D7-DFA5-4505-9C2E-B018CBEB356A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63" y="2680"/>
              <a:ext cx="156" cy="83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5451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6" name="Oval 214">
              <a:extLst>
                <a:ext uri="{FF2B5EF4-FFF2-40B4-BE49-F238E27FC236}">
                  <a16:creationId xmlns:a16="http://schemas.microsoft.com/office/drawing/2014/main" id="{84330857-FB12-4EE3-B9AE-102BB85F0B7D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65" y="2865"/>
              <a:ext cx="150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69804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7" name="Oval 215">
              <a:extLst>
                <a:ext uri="{FF2B5EF4-FFF2-40B4-BE49-F238E27FC236}">
                  <a16:creationId xmlns:a16="http://schemas.microsoft.com/office/drawing/2014/main" id="{D822EE7F-0164-45DB-B65B-CA653F1568C5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2" y="2477"/>
              <a:ext cx="156" cy="89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7568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8" name="Oval 216">
              <a:extLst>
                <a:ext uri="{FF2B5EF4-FFF2-40B4-BE49-F238E27FC236}">
                  <a16:creationId xmlns:a16="http://schemas.microsoft.com/office/drawing/2014/main" id="{B3BDB7DD-2EB4-4F99-B734-9AD6BF0F0789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-9" y="1436"/>
              <a:ext cx="106" cy="44"/>
            </a:xfrm>
            <a:prstGeom prst="ellipse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0980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  <p:sp>
          <p:nvSpPr>
            <p:cNvPr id="8409" name="Oval 217">
              <a:extLst>
                <a:ext uri="{FF2B5EF4-FFF2-40B4-BE49-F238E27FC236}">
                  <a16:creationId xmlns:a16="http://schemas.microsoft.com/office/drawing/2014/main" id="{04BFD079-2A43-4D30-9079-48F6469EC3F7}"/>
                </a:ext>
              </a:extLst>
            </p:cNvPr>
            <p:cNvSpPr>
              <a:spLocks noChangeArrowheads="1"/>
            </p:cNvSpPr>
            <p:nvPr/>
          </p:nvSpPr>
          <p:spPr bwMode="hidden">
            <a:xfrm>
              <a:off x="5624" y="4010"/>
              <a:ext cx="201" cy="106"/>
            </a:xfrm>
            <a:prstGeom prst="ellipse">
              <a:avLst/>
            </a:prstGeom>
            <a:gradFill rotWithShape="0">
              <a:gsLst>
                <a:gs pos="0">
                  <a:schemeClr val="accent2"/>
                </a:gs>
                <a:gs pos="100000">
                  <a:schemeClr val="accent2">
                    <a:gamma/>
                    <a:shade val="39216"/>
                    <a:invGamma/>
                  </a:schemeClr>
                </a:gs>
              </a:gsLst>
              <a:lin ang="27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hlink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eaLnBrk="1" hangingPunct="1">
                <a:defRPr/>
              </a:pPr>
              <a:endParaRPr lang="cs-CZ"/>
            </a:p>
          </p:txBody>
        </p:sp>
      </p:grpSp>
      <p:sp>
        <p:nvSpPr>
          <p:cNvPr id="8410" name="Rectangle 218">
            <a:extLst>
              <a:ext uri="{FF2B5EF4-FFF2-40B4-BE49-F238E27FC236}">
                <a16:creationId xmlns:a16="http://schemas.microsoft.com/office/drawing/2014/main" id="{2C05DFFB-2076-4872-963C-803FF6B332C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fld id="{34ED24D3-8853-40E6-BDFA-F064A1EDDB81}" type="slidenum">
              <a:rPr lang="cs-CZ" altLang="cs-CZ"/>
              <a:pPr/>
              <a:t>‹#›</a:t>
            </a:fld>
            <a:endParaRPr lang="cs-CZ" altLang="cs-CZ"/>
          </a:p>
        </p:txBody>
      </p:sp>
      <p:sp>
        <p:nvSpPr>
          <p:cNvPr id="8411" name="Rectangle 219">
            <a:extLst>
              <a:ext uri="{FF2B5EF4-FFF2-40B4-BE49-F238E27FC236}">
                <a16:creationId xmlns:a16="http://schemas.microsoft.com/office/drawing/2014/main" id="{6DFE777E-BE47-470B-A82B-46FD86199E2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cs-CZ" altLang="cs-CZ"/>
          </a:p>
        </p:txBody>
      </p:sp>
      <p:sp>
        <p:nvSpPr>
          <p:cNvPr id="8412" name="Rectangle 220">
            <a:extLst>
              <a:ext uri="{FF2B5EF4-FFF2-40B4-BE49-F238E27FC236}">
                <a16:creationId xmlns:a16="http://schemas.microsoft.com/office/drawing/2014/main" id="{4A0A7FC0-81DB-4C02-B0C4-C7436B28355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3638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r>
              <a:rPr lang="cs-CZ" altLang="cs-CZ"/>
              <a:t>Ústav technologie, mechanizace                a řízení staveb</a:t>
            </a:r>
          </a:p>
        </p:txBody>
      </p:sp>
      <p:sp>
        <p:nvSpPr>
          <p:cNvPr id="8413" name="Rectangle 221">
            <a:extLst>
              <a:ext uri="{FF2B5EF4-FFF2-40B4-BE49-F238E27FC236}">
                <a16:creationId xmlns:a16="http://schemas.microsoft.com/office/drawing/2014/main" id="{2A925DF4-C24A-409F-8FDC-1FDC5C8D41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3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8414" name="Rectangle 222">
            <a:extLst>
              <a:ext uri="{FF2B5EF4-FFF2-40B4-BE49-F238E27FC236}">
                <a16:creationId xmlns:a16="http://schemas.microsoft.com/office/drawing/2014/main" id="{4CBD495F-B858-4774-943D-95A1C415E0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Klepnutím lze upravit styl předlohy nadpisů.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21"/>
        </a:buBlip>
        <a:defRPr sz="32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8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21"/>
        </a:buBlip>
        <a:defRPr sz="24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anose="05000000000000000000" pitchFamily="2" charset="2"/>
        <a:buChar char="n"/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Blip>
          <a:blip r:embed="rId21"/>
        </a:buBlip>
        <a:defRPr sz="2000" kern="1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9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1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3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2.wm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.bin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.wmf"/><Relationship Id="rId12" Type="http://schemas.openxmlformats.org/officeDocument/2006/relationships/image" Target="../media/image8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18.bin"/><Relationship Id="rId11" Type="http://schemas.openxmlformats.org/officeDocument/2006/relationships/oleObject" Target="../embeddings/oleObject20.bin"/><Relationship Id="rId5" Type="http://schemas.openxmlformats.org/officeDocument/2006/relationships/image" Target="../media/image6.png"/><Relationship Id="rId10" Type="http://schemas.openxmlformats.org/officeDocument/2006/relationships/image" Target="../media/image9.jpeg"/><Relationship Id="rId4" Type="http://schemas.openxmlformats.org/officeDocument/2006/relationships/oleObject" Target="../embeddings/oleObject17.bin"/><Relationship Id="rId9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beton.cz/pojmy/trida-betonu" TargetMode="Externa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1.bin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2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3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4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2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25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13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6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14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27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28.bin"/><Relationship Id="rId5" Type="http://schemas.openxmlformats.org/officeDocument/2006/relationships/hyperlink" Target="http://www.wittek.cz/" TargetMode="External"/><Relationship Id="rId4" Type="http://schemas.openxmlformats.org/officeDocument/2006/relationships/hyperlink" Target="http://www.schoeck.com/" TargetMode="External"/><Relationship Id="rId9" Type="http://schemas.openxmlformats.org/officeDocument/2006/relationships/image" Target="../media/image16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7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29.bin"/><Relationship Id="rId4" Type="http://schemas.openxmlformats.org/officeDocument/2006/relationships/hyperlink" Target="http://www.schoeck-wittek.cz/" TargetMode="Externa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notesSlide" Target="../notesSlides/notesSlide20.xml"/><Relationship Id="rId7" Type="http://schemas.openxmlformats.org/officeDocument/2006/relationships/hyperlink" Target="#292,1,Technologick&#225; etapa:  Realizace monolitick&#233; &#382;elezobetonov&#233; konstrukce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30.bin"/><Relationship Id="rId4" Type="http://schemas.openxmlformats.org/officeDocument/2006/relationships/slide" Target="slide1.xml"/><Relationship Id="rId9" Type="http://schemas.openxmlformats.org/officeDocument/2006/relationships/image" Target="../media/image2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2.w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2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3.bin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34.bin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2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36.bin"/><Relationship Id="rId5" Type="http://schemas.openxmlformats.org/officeDocument/2006/relationships/image" Target="../media/image2.wmf"/><Relationship Id="rId4" Type="http://schemas.openxmlformats.org/officeDocument/2006/relationships/oleObject" Target="../embeddings/oleObject35.bin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3.v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25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39.bin"/><Relationship Id="rId11" Type="http://schemas.openxmlformats.org/officeDocument/2006/relationships/image" Target="../media/image28.jpeg"/><Relationship Id="rId5" Type="http://schemas.openxmlformats.org/officeDocument/2006/relationships/image" Target="../media/image2.wmf"/><Relationship Id="rId10" Type="http://schemas.openxmlformats.org/officeDocument/2006/relationships/image" Target="../media/image26.png"/><Relationship Id="rId4" Type="http://schemas.openxmlformats.org/officeDocument/2006/relationships/oleObject" Target="../embeddings/oleObject38.bin"/><Relationship Id="rId9" Type="http://schemas.openxmlformats.org/officeDocument/2006/relationships/oleObject" Target="../embeddings/oleObject40.bin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30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1.bin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7" Type="http://schemas.openxmlformats.org/officeDocument/2006/relationships/image" Target="../media/image3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6.vml"/><Relationship Id="rId6" Type="http://schemas.openxmlformats.org/officeDocument/2006/relationships/image" Target="../media/image3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42.bin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3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3.bin"/><Relationship Id="rId4" Type="http://schemas.openxmlformats.org/officeDocument/2006/relationships/image" Target="../media/image34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44.bin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38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9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5.bin"/><Relationship Id="rId4" Type="http://schemas.openxmlformats.org/officeDocument/2006/relationships/image" Target="../media/image37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0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6.bin"/><Relationship Id="rId4" Type="http://schemas.openxmlformats.org/officeDocument/2006/relationships/hyperlink" Target="file:///E:\podklady%20bedn&#283;n&#237;%20ESF\Ukl&#225;d&#225;n&#237;%20BS.ppt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47.bin"/><Relationship Id="rId4" Type="http://schemas.openxmlformats.org/officeDocument/2006/relationships/image" Target="../media/image4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42.jpeg"/><Relationship Id="rId4" Type="http://schemas.openxmlformats.org/officeDocument/2006/relationships/image" Target="../media/image2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oleObject" Target="../embeddings/oleObject49.bin"/><Relationship Id="rId7" Type="http://schemas.openxmlformats.org/officeDocument/2006/relationships/oleObject" Target="../embeddings/oleObject51.bin"/><Relationship Id="rId12" Type="http://schemas.openxmlformats.org/officeDocument/2006/relationships/image" Target="../media/image4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2.wmf"/><Relationship Id="rId11" Type="http://schemas.openxmlformats.org/officeDocument/2006/relationships/oleObject" Target="../embeddings/oleObject53.bin"/><Relationship Id="rId5" Type="http://schemas.openxmlformats.org/officeDocument/2006/relationships/oleObject" Target="../embeddings/oleObject50.bin"/><Relationship Id="rId10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oleObject" Target="../embeddings/oleObject52.bin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47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54.bin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7" Type="http://schemas.openxmlformats.org/officeDocument/2006/relationships/image" Target="../media/image4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55.bin"/><Relationship Id="rId4" Type="http://schemas.openxmlformats.org/officeDocument/2006/relationships/hyperlink" Target="file:///E:\podklady%20bedn&#283;n&#237;%20ESF\Ukl&#225;d&#225;n&#237;%20BS.ppt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56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57.bin"/><Relationship Id="rId4" Type="http://schemas.openxmlformats.org/officeDocument/2006/relationships/image" Target="../media/image51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eg"/><Relationship Id="rId3" Type="http://schemas.openxmlformats.org/officeDocument/2006/relationships/oleObject" Target="../embeddings/oleObject58.bin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8.vml"/><Relationship Id="rId6" Type="http://schemas.openxmlformats.org/officeDocument/2006/relationships/image" Target="../media/image52.png"/><Relationship Id="rId5" Type="http://schemas.openxmlformats.org/officeDocument/2006/relationships/oleObject" Target="../embeddings/oleObject59.bin"/><Relationship Id="rId4" Type="http://schemas.openxmlformats.org/officeDocument/2006/relationships/image" Target="../media/image2.wmf"/><Relationship Id="rId9" Type="http://schemas.openxmlformats.org/officeDocument/2006/relationships/image" Target="../media/image55.jpe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jpeg"/><Relationship Id="rId3" Type="http://schemas.openxmlformats.org/officeDocument/2006/relationships/notesSlide" Target="../notesSlides/notesSlide3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60.bin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jpeg"/><Relationship Id="rId3" Type="http://schemas.openxmlformats.org/officeDocument/2006/relationships/notesSlide" Target="../notesSlides/notesSlide33.xml"/><Relationship Id="rId7" Type="http://schemas.openxmlformats.org/officeDocument/2006/relationships/image" Target="../media/image60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0.vml"/><Relationship Id="rId6" Type="http://schemas.openxmlformats.org/officeDocument/2006/relationships/image" Target="../media/image59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61.bin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63.bin"/><Relationship Id="rId11" Type="http://schemas.openxmlformats.org/officeDocument/2006/relationships/image" Target="../media/image64.png"/><Relationship Id="rId5" Type="http://schemas.openxmlformats.org/officeDocument/2006/relationships/image" Target="../media/image2.wmf"/><Relationship Id="rId10" Type="http://schemas.openxmlformats.org/officeDocument/2006/relationships/oleObject" Target="../embeddings/oleObject65.bin"/><Relationship Id="rId4" Type="http://schemas.openxmlformats.org/officeDocument/2006/relationships/oleObject" Target="../embeddings/oleObject62.bin"/><Relationship Id="rId9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5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54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8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17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69.bin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6.vml"/><Relationship Id="rId6" Type="http://schemas.openxmlformats.org/officeDocument/2006/relationships/image" Target="../media/image69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70.bin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7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1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72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72.bin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59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73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60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4.bin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7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5.jpe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76.bin"/><Relationship Id="rId4" Type="http://schemas.openxmlformats.org/officeDocument/2006/relationships/image" Target="../media/image77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0.jpe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3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77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4.vml"/><Relationship Id="rId4" Type="http://schemas.openxmlformats.org/officeDocument/2006/relationships/image" Target="../media/image2.wmf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jpeg"/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81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5.vml"/><Relationship Id="rId6" Type="http://schemas.openxmlformats.org/officeDocument/2006/relationships/hyperlink" Target="http://www.psbrno.cz/admin/fs/obrazek/93631880c459397d.jpg" TargetMode="External"/><Relationship Id="rId5" Type="http://schemas.openxmlformats.org/officeDocument/2006/relationships/image" Target="../media/image2.wmf"/><Relationship Id="rId10" Type="http://schemas.openxmlformats.org/officeDocument/2006/relationships/image" Target="../media/image84.jpeg"/><Relationship Id="rId4" Type="http://schemas.openxmlformats.org/officeDocument/2006/relationships/oleObject" Target="../embeddings/oleObject79.bin"/><Relationship Id="rId9" Type="http://schemas.openxmlformats.org/officeDocument/2006/relationships/image" Target="../media/image83.jpeg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jpeg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85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6.vml"/><Relationship Id="rId6" Type="http://schemas.openxmlformats.org/officeDocument/2006/relationships/hyperlink" Target="http://www.psbrno.cz/admin/fs/obrazek/f940a62067547df4.jpg" TargetMode="External"/><Relationship Id="rId5" Type="http://schemas.openxmlformats.org/officeDocument/2006/relationships/image" Target="../media/image2.wmf"/><Relationship Id="rId4" Type="http://schemas.openxmlformats.org/officeDocument/2006/relationships/oleObject" Target="../embeddings/oleObject80.bin"/></Relationships>
</file>

<file path=ppt/slides/_rels/slide7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jpeg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87.jpeg"/><Relationship Id="rId2" Type="http://schemas.openxmlformats.org/officeDocument/2006/relationships/slideLayout" Target="../slideLayouts/slideLayout19.xml"/><Relationship Id="rId1" Type="http://schemas.openxmlformats.org/officeDocument/2006/relationships/vmlDrawing" Target="../drawings/vmlDrawing67.vml"/><Relationship Id="rId6" Type="http://schemas.openxmlformats.org/officeDocument/2006/relationships/image" Target="../media/image2.wmf"/><Relationship Id="rId11" Type="http://schemas.openxmlformats.org/officeDocument/2006/relationships/image" Target="../media/image90.jpeg"/><Relationship Id="rId5" Type="http://schemas.openxmlformats.org/officeDocument/2006/relationships/oleObject" Target="../embeddings/oleObject81.bin"/><Relationship Id="rId10" Type="http://schemas.openxmlformats.org/officeDocument/2006/relationships/image" Target="../media/image89.jpeg"/><Relationship Id="rId4" Type="http://schemas.openxmlformats.org/officeDocument/2006/relationships/image" Target="http://www.singolo.cz/" TargetMode="External"/><Relationship Id="rId9" Type="http://schemas.openxmlformats.org/officeDocument/2006/relationships/hyperlink" Target="http://www.profimat.cz/_produkty_picts/img1116517061.jpg" TargetMode="Externa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http://www.vorlicky-berto.cz/ponor/images/hlavice.jpg" TargetMode="External"/><Relationship Id="rId5" Type="http://schemas.openxmlformats.org/officeDocument/2006/relationships/image" Target="../media/image92.jpeg"/><Relationship Id="rId4" Type="http://schemas.openxmlformats.org/officeDocument/2006/relationships/image" Target="http://www.vorlicky-berto.cz/ponor/images/pohonna.jpg" TargetMode="Externa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jpeg"/><Relationship Id="rId3" Type="http://schemas.openxmlformats.org/officeDocument/2006/relationships/image" Target="http://www.singolo.cz/" TargetMode="External"/><Relationship Id="rId7" Type="http://schemas.openxmlformats.org/officeDocument/2006/relationships/image" Target="../media/image95.jpe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68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82.bin"/><Relationship Id="rId4" Type="http://schemas.openxmlformats.org/officeDocument/2006/relationships/image" Target="../media/image94.jpe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png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7" Type="http://schemas.openxmlformats.org/officeDocument/2006/relationships/image" Target="../media/image102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9.vml"/><Relationship Id="rId6" Type="http://schemas.openxmlformats.org/officeDocument/2006/relationships/image" Target="../media/image101.jpeg"/><Relationship Id="rId5" Type="http://schemas.openxmlformats.org/officeDocument/2006/relationships/image" Target="../media/image99.png"/><Relationship Id="rId4" Type="http://schemas.openxmlformats.org/officeDocument/2006/relationships/oleObject" Target="../embeddings/oleObject83.bin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9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0.vml"/><Relationship Id="rId6" Type="http://schemas.openxmlformats.org/officeDocument/2006/relationships/image" Target="../media/image103.png"/><Relationship Id="rId5" Type="http://schemas.openxmlformats.org/officeDocument/2006/relationships/oleObject" Target="../embeddings/oleObject84.bin"/><Relationship Id="rId4" Type="http://schemas.openxmlformats.org/officeDocument/2006/relationships/image" Target="../media/image104.jpe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1.vml"/><Relationship Id="rId4" Type="http://schemas.openxmlformats.org/officeDocument/2006/relationships/image" Target="../media/image105.png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emf"/><Relationship Id="rId3" Type="http://schemas.openxmlformats.org/officeDocument/2006/relationships/notesSlide" Target="../notesSlides/notesSlide50.xml"/><Relationship Id="rId7" Type="http://schemas.openxmlformats.org/officeDocument/2006/relationships/oleObject" Target="../embeddings/oleObject8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2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86.bin"/><Relationship Id="rId4" Type="http://schemas.openxmlformats.org/officeDocument/2006/relationships/hyperlink" Target="file:///E:\podklady%20bedn&#283;n&#237;%20ESF\Ukl&#225;d&#225;n&#237;%20BS.ppt" TargetMode="External"/><Relationship Id="rId9" Type="http://schemas.openxmlformats.org/officeDocument/2006/relationships/image" Target="../media/image108.jpeg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109.jpe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3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88.bin"/><Relationship Id="rId4" Type="http://schemas.openxmlformats.org/officeDocument/2006/relationships/hyperlink" Target="file:///E:\podklady%20bedn&#283;n&#237;%20ESF\Ukl&#225;d&#225;n&#237;%20BS.ppt" TargetMode="External"/></Relationships>
</file>

<file path=ppt/slides/_rels/slide8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3" Type="http://schemas.openxmlformats.org/officeDocument/2006/relationships/notesSlide" Target="../notesSlides/notesSlide52.xml"/><Relationship Id="rId7" Type="http://schemas.openxmlformats.org/officeDocument/2006/relationships/image" Target="../media/image112.jpeg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4.vml"/><Relationship Id="rId6" Type="http://schemas.openxmlformats.org/officeDocument/2006/relationships/image" Target="../media/image111.jpeg"/><Relationship Id="rId5" Type="http://schemas.openxmlformats.org/officeDocument/2006/relationships/image" Target="../media/image2.wmf"/><Relationship Id="rId4" Type="http://schemas.openxmlformats.org/officeDocument/2006/relationships/oleObject" Target="../embeddings/oleObject89.bin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etonserver.cz/" TargetMode="Externa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5.vml"/><Relationship Id="rId6" Type="http://schemas.openxmlformats.org/officeDocument/2006/relationships/image" Target="../media/image114.png"/><Relationship Id="rId5" Type="http://schemas.openxmlformats.org/officeDocument/2006/relationships/image" Target="../media/image2.wmf"/><Relationship Id="rId4" Type="http://schemas.openxmlformats.org/officeDocument/2006/relationships/oleObject" Target="../embeddings/oleObject90.bin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hyperlink" Target="http://www.heidelbergcement.cz/RMC/data/upload/413c69938d9b5.pdf" TargetMode="Externa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hyperlink" Target="http://www.heidelbergcement.cz/RMC/data/upload/43006dbb35ba7.3..pdf" TargetMode="Externa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signum.cz/" TargetMode="External"/><Relationship Id="rId13" Type="http://schemas.openxmlformats.org/officeDocument/2006/relationships/hyperlink" Target="http://www.ipsystem.cz/" TargetMode="External"/><Relationship Id="rId3" Type="http://schemas.openxmlformats.org/officeDocument/2006/relationships/hyperlink" Target="http://www.betonserver.cz/" TargetMode="External"/><Relationship Id="rId7" Type="http://schemas.openxmlformats.org/officeDocument/2006/relationships/hyperlink" Target="http://www.bostas.cz/" TargetMode="External"/><Relationship Id="rId12" Type="http://schemas.openxmlformats.org/officeDocument/2006/relationships/hyperlink" Target="http://www.osbet.cz/" TargetMode="External"/><Relationship Id="rId17" Type="http://schemas.openxmlformats.org/officeDocument/2006/relationships/image" Target="../media/image2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91.bin"/><Relationship Id="rId1" Type="http://schemas.openxmlformats.org/officeDocument/2006/relationships/vmlDrawing" Target="../drawings/vmlDrawing76.vml"/><Relationship Id="rId6" Type="http://schemas.openxmlformats.org/officeDocument/2006/relationships/hyperlink" Target="http://www.betonarska-vyztuz.cz/" TargetMode="External"/><Relationship Id="rId11" Type="http://schemas.openxmlformats.org/officeDocument/2006/relationships/hyperlink" Target="http://www.kondor.cz/" TargetMode="External"/><Relationship Id="rId5" Type="http://schemas.openxmlformats.org/officeDocument/2006/relationships/hyperlink" Target="http://www.stavebnictvi-eu.cz/" TargetMode="External"/><Relationship Id="rId15" Type="http://schemas.openxmlformats.org/officeDocument/2006/relationships/hyperlink" Target="http://www.merko.cz/" TargetMode="External"/><Relationship Id="rId10" Type="http://schemas.openxmlformats.org/officeDocument/2006/relationships/hyperlink" Target="http://www.basf-cc.cz/" TargetMode="External"/><Relationship Id="rId4" Type="http://schemas.openxmlformats.org/officeDocument/2006/relationships/hyperlink" Target="http://www.psbrno.cz/" TargetMode="External"/><Relationship Id="rId9" Type="http://schemas.openxmlformats.org/officeDocument/2006/relationships/hyperlink" Target="http://www.armovna.cz/" TargetMode="External"/><Relationship Id="rId14" Type="http://schemas.openxmlformats.org/officeDocument/2006/relationships/hyperlink" Target="http://www.cebet.cz/" TargetMode="Externa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7.vml"/><Relationship Id="rId4" Type="http://schemas.openxmlformats.org/officeDocument/2006/relationships/image" Target="../media/image2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2">
            <a:extLst>
              <a:ext uri="{FF2B5EF4-FFF2-40B4-BE49-F238E27FC236}">
                <a16:creationId xmlns:a16="http://schemas.microsoft.com/office/drawing/2014/main" id="{DC9B3912-89CC-4597-A339-A2D5983E5F7C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800"/>
              <a:t>Technologická etapa:</a:t>
            </a:r>
            <a:br>
              <a:rPr lang="cs-CZ" altLang="cs-CZ" sz="4800"/>
            </a:br>
            <a:r>
              <a:rPr lang="cs-CZ" altLang="cs-CZ" sz="4800"/>
              <a:t> Realizace monolitické železobetonové konstrukce</a:t>
            </a:r>
          </a:p>
        </p:txBody>
      </p:sp>
      <p:sp>
        <p:nvSpPr>
          <p:cNvPr id="254979" name="Rectangle 3">
            <a:extLst>
              <a:ext uri="{FF2B5EF4-FFF2-40B4-BE49-F238E27FC236}">
                <a16:creationId xmlns:a16="http://schemas.microsoft.com/office/drawing/2014/main" id="{8EEA7A8A-8F77-4E1F-A31E-E9B18D240AA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Procesy:</a:t>
            </a:r>
          </a:p>
          <a:p>
            <a:pPr eaLnBrk="1" hangingPunct="1">
              <a:defRPr/>
            </a:pPr>
            <a:r>
              <a:rPr lang="cs-CZ" altLang="cs-CZ"/>
              <a:t>Bednění, vyztužování, betonáž konstrukcí</a:t>
            </a:r>
          </a:p>
        </p:txBody>
      </p:sp>
      <p:grpSp>
        <p:nvGrpSpPr>
          <p:cNvPr id="4100" name="Group 4">
            <a:extLst>
              <a:ext uri="{FF2B5EF4-FFF2-40B4-BE49-F238E27FC236}">
                <a16:creationId xmlns:a16="http://schemas.microsoft.com/office/drawing/2014/main" id="{F969B38C-C9CE-4649-9796-CBE6CA0E4390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188913"/>
            <a:ext cx="3676650" cy="842962"/>
            <a:chOff x="4591" y="720"/>
            <a:chExt cx="5789" cy="1327"/>
          </a:xfrm>
        </p:grpSpPr>
        <p:pic>
          <p:nvPicPr>
            <p:cNvPr id="4102" name="Picture 5" descr="msmt text">
              <a:extLst>
                <a:ext uri="{FF2B5EF4-FFF2-40B4-BE49-F238E27FC236}">
                  <a16:creationId xmlns:a16="http://schemas.microsoft.com/office/drawing/2014/main" id="{34452FF8-3735-4313-BB3D-D5E2CFD5EEB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5179" r="24005" b="27631"/>
            <a:stretch>
              <a:fillRect/>
            </a:stretch>
          </p:blipFill>
          <p:spPr bwMode="auto">
            <a:xfrm>
              <a:off x="4591" y="720"/>
              <a:ext cx="1977" cy="1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6" descr="vlajka_CR">
              <a:extLst>
                <a:ext uri="{FF2B5EF4-FFF2-40B4-BE49-F238E27FC236}">
                  <a16:creationId xmlns:a16="http://schemas.microsoft.com/office/drawing/2014/main" id="{D5AA9C95-DE89-4756-8938-D6E9B52050B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649" y="766"/>
              <a:ext cx="825" cy="550"/>
            </a:xfrm>
            <a:prstGeom prst="rect">
              <a:avLst/>
            </a:prstGeom>
            <a:noFill/>
            <a:ln w="6350">
              <a:solidFill>
                <a:srgbClr val="00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04" name="Picture 7" descr="zp%201">
              <a:extLst>
                <a:ext uri="{FF2B5EF4-FFF2-40B4-BE49-F238E27FC236}">
                  <a16:creationId xmlns:a16="http://schemas.microsoft.com/office/drawing/2014/main" id="{AEB037D4-32AF-43CA-9FB9-DB1409E1694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24" y="724"/>
              <a:ext cx="2156" cy="12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aphicFrame>
        <p:nvGraphicFramePr>
          <p:cNvPr id="4101" name="Object 8">
            <a:extLst>
              <a:ext uri="{FF2B5EF4-FFF2-40B4-BE49-F238E27FC236}">
                <a16:creationId xmlns:a16="http://schemas.microsoft.com/office/drawing/2014/main" id="{60AFD6B7-6FE3-49CB-B1BC-8F0D81FB856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79613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9613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Rectangle 2">
            <a:extLst>
              <a:ext uri="{FF2B5EF4-FFF2-40B4-BE49-F238E27FC236}">
                <a16:creationId xmlns:a16="http://schemas.microsoft.com/office/drawing/2014/main" id="{EFAA3B80-23F4-4544-83BA-1E6FAC7F746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Osnova</a:t>
            </a:r>
          </a:p>
        </p:txBody>
      </p:sp>
      <p:sp>
        <p:nvSpPr>
          <p:cNvPr id="256003" name="Rectangle 3">
            <a:extLst>
              <a:ext uri="{FF2B5EF4-FFF2-40B4-BE49-F238E27FC236}">
                <a16:creationId xmlns:a16="http://schemas.microsoft.com/office/drawing/2014/main" id="{70F5EC4B-EB61-451C-BA70-04A8E764CF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2588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1. Mechanizace</a:t>
            </a:r>
            <a:r>
              <a:rPr lang="cs-CZ" altLang="cs-CZ" sz="2800">
                <a:solidFill>
                  <a:schemeClr val="accent2"/>
                </a:solidFill>
              </a:rPr>
              <a:t> - stroje pro práci s betonářskou výztuží, pro výrobu a dopravu betonové  směsi</a:t>
            </a:r>
          </a:p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2. Bednění</a:t>
            </a:r>
            <a:r>
              <a:rPr lang="cs-CZ" altLang="cs-CZ" sz="2800">
                <a:solidFill>
                  <a:schemeClr val="accent2"/>
                </a:solidFill>
              </a:rPr>
              <a:t> betonových konstrukcí (prvkové, systémové, speciální)</a:t>
            </a:r>
          </a:p>
          <a:p>
            <a:pPr eaLnBrk="1" hangingPunct="1">
              <a:defRPr/>
            </a:pPr>
            <a:r>
              <a:rPr lang="cs-CZ" altLang="cs-CZ" sz="2800" b="1">
                <a:solidFill>
                  <a:schemeClr val="accent2"/>
                </a:solidFill>
              </a:rPr>
              <a:t>3. Vyztužování</a:t>
            </a:r>
            <a:r>
              <a:rPr lang="cs-CZ" altLang="cs-CZ" sz="2800">
                <a:solidFill>
                  <a:schemeClr val="accent2"/>
                </a:solidFill>
              </a:rPr>
              <a:t> železobetonových konstrukcí</a:t>
            </a:r>
          </a:p>
          <a:p>
            <a:pPr eaLnBrk="1" hangingPunct="1">
              <a:defRPr/>
            </a:pPr>
            <a:r>
              <a:rPr lang="cs-CZ" altLang="cs-CZ" sz="2800" b="1"/>
              <a:t>4. Betonářské procesy</a:t>
            </a:r>
            <a:r>
              <a:rPr lang="cs-CZ" altLang="cs-CZ" sz="2800"/>
              <a:t> ( výroba a doprava, zpracování, ukládání a ošetřování b.s.)</a:t>
            </a:r>
          </a:p>
        </p:txBody>
      </p:sp>
      <p:graphicFrame>
        <p:nvGraphicFramePr>
          <p:cNvPr id="5124" name="Object 4">
            <a:extLst>
              <a:ext uri="{FF2B5EF4-FFF2-40B4-BE49-F238E27FC236}">
                <a16:creationId xmlns:a16="http://schemas.microsoft.com/office/drawing/2014/main" id="{39BF60DC-48E3-4970-9957-ECC977C58F8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>
            <a:extLst>
              <a:ext uri="{FF2B5EF4-FFF2-40B4-BE49-F238E27FC236}">
                <a16:creationId xmlns:a16="http://schemas.microsoft.com/office/drawing/2014/main" id="{F2DCD644-DE53-4F14-B212-31269F49C6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04813"/>
            <a:ext cx="7772400" cy="1728787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Betonářské procesy - normy</a:t>
            </a:r>
          </a:p>
        </p:txBody>
      </p:sp>
      <p:sp>
        <p:nvSpPr>
          <p:cNvPr id="219139" name="Rectangle 3">
            <a:extLst>
              <a:ext uri="{FF2B5EF4-FFF2-40B4-BE49-F238E27FC236}">
                <a16:creationId xmlns:a16="http://schemas.microsoft.com/office/drawing/2014/main" id="{6B0F5F89-09A1-4BDC-8045-74B13371448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2133600"/>
            <a:ext cx="9144000" cy="54864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ČSN EN 206-1 Vlastnosti výroba betonu</a:t>
            </a:r>
          </a:p>
          <a:p>
            <a:pPr eaLnBrk="1" hangingPunct="1">
              <a:defRPr/>
            </a:pPr>
            <a:r>
              <a:rPr lang="cs-CZ" altLang="cs-CZ" sz="2800"/>
              <a:t>ČSN EN 1992 Navrhování betonových konstrukcí </a:t>
            </a:r>
            <a:r>
              <a:rPr lang="cs-CZ" altLang="cs-CZ" sz="2000"/>
              <a:t>(Eurokód2)</a:t>
            </a:r>
          </a:p>
          <a:p>
            <a:pPr eaLnBrk="1" hangingPunct="1">
              <a:defRPr/>
            </a:pPr>
            <a:r>
              <a:rPr lang="cs-CZ" altLang="cs-CZ" sz="2800"/>
              <a:t>ČSN EN 12350 Zkoušení čerstvého betonu</a:t>
            </a:r>
          </a:p>
          <a:p>
            <a:pPr eaLnBrk="1" hangingPunct="1">
              <a:defRPr/>
            </a:pPr>
            <a:r>
              <a:rPr lang="cs-CZ" altLang="cs-CZ" sz="2800"/>
              <a:t>ČSN EN 12504 Zkoušení betonu v konstrukcích</a:t>
            </a:r>
          </a:p>
          <a:p>
            <a:pPr eaLnBrk="1" hangingPunct="1">
              <a:defRPr/>
            </a:pPr>
            <a:r>
              <a:rPr lang="cs-CZ" altLang="cs-CZ" sz="2800"/>
              <a:t>ČSN P ENV 13670 -1 Provádění betonových konstrukcí</a:t>
            </a:r>
          </a:p>
          <a:p>
            <a:pPr eaLnBrk="1" hangingPunct="1">
              <a:defRPr/>
            </a:pPr>
            <a:endParaRPr lang="cs-CZ" altLang="cs-CZ" sz="2000"/>
          </a:p>
        </p:txBody>
      </p:sp>
      <p:graphicFrame>
        <p:nvGraphicFramePr>
          <p:cNvPr id="6148" name="Object 4">
            <a:extLst>
              <a:ext uri="{FF2B5EF4-FFF2-40B4-BE49-F238E27FC236}">
                <a16:creationId xmlns:a16="http://schemas.microsoft.com/office/drawing/2014/main" id="{DF6A45D5-6E96-49A3-8D98-0EA75CC4C3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4" name="Rectangle 4">
            <a:extLst>
              <a:ext uri="{FF2B5EF4-FFF2-40B4-BE49-F238E27FC236}">
                <a16:creationId xmlns:a16="http://schemas.microsoft.com/office/drawing/2014/main" id="{E6071F41-1C36-4A4D-9435-91B1371C61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Názvosloví</a:t>
            </a:r>
          </a:p>
        </p:txBody>
      </p:sp>
      <p:sp>
        <p:nvSpPr>
          <p:cNvPr id="220162" name="Rectangle 2">
            <a:extLst>
              <a:ext uri="{FF2B5EF4-FFF2-40B4-BE49-F238E27FC236}">
                <a16:creationId xmlns:a16="http://schemas.microsoft.com/office/drawing/2014/main" id="{61F0A210-C453-4F74-8CC5-A5DDCA72464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507413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Beton</a:t>
            </a:r>
            <a:r>
              <a:rPr lang="cs-CZ" altLang="cs-CZ" sz="2800"/>
              <a:t> – materiál ze směsi cementu, kameniva  a vody s přísadami nebo příměsemi nebo bez nich, který získá své vlastnosti hydratací cementu.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Čerstvý beton</a:t>
            </a:r>
            <a:r>
              <a:rPr lang="cs-CZ" altLang="cs-CZ" sz="2800"/>
              <a:t> – beton který je zcela zamíchán a je je v takovém stavu , který umožňuje jeho zhutnění zvoleným způsobem.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Ztvrdlý beton</a:t>
            </a:r>
            <a:r>
              <a:rPr lang="cs-CZ" altLang="cs-CZ" sz="2800"/>
              <a:t> – beton, který je v pevném stavu a má již určitou pevnost. 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defRPr/>
            </a:pPr>
            <a:endParaRPr lang="cs-CZ" altLang="cs-CZ" sz="1800"/>
          </a:p>
        </p:txBody>
      </p:sp>
      <p:graphicFrame>
        <p:nvGraphicFramePr>
          <p:cNvPr id="8196" name="Object 5">
            <a:extLst>
              <a:ext uri="{FF2B5EF4-FFF2-40B4-BE49-F238E27FC236}">
                <a16:creationId xmlns:a16="http://schemas.microsoft.com/office/drawing/2014/main" id="{3F873238-82DD-4D6F-952D-95F2D19AD3D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Rectangle 2">
            <a:extLst>
              <a:ext uri="{FF2B5EF4-FFF2-40B4-BE49-F238E27FC236}">
                <a16:creationId xmlns:a16="http://schemas.microsoft.com/office/drawing/2014/main" id="{719EF766-3ED3-4559-B8BA-86F6CBA91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Názvosloví</a:t>
            </a:r>
          </a:p>
        </p:txBody>
      </p:sp>
      <p:sp>
        <p:nvSpPr>
          <p:cNvPr id="260099" name="Rectangle 3">
            <a:extLst>
              <a:ext uri="{FF2B5EF4-FFF2-40B4-BE49-F238E27FC236}">
                <a16:creationId xmlns:a16="http://schemas.microsoft.com/office/drawing/2014/main" id="{5628633B-B416-47D6-9C50-F3873C28485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18488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b="1"/>
              <a:t>Obyčejný beton</a:t>
            </a:r>
            <a:r>
              <a:rPr lang="cs-CZ" altLang="cs-CZ"/>
              <a:t>: </a:t>
            </a:r>
            <a:r>
              <a:rPr lang="cs-CZ" altLang="cs-CZ" sz="2400"/>
              <a:t>objemová hmotnost po vysušení ( 105</a:t>
            </a:r>
            <a:r>
              <a:rPr lang="cs-CZ" altLang="cs-CZ" sz="2400" baseline="30000"/>
              <a:t>0 </a:t>
            </a:r>
            <a:r>
              <a:rPr lang="cs-CZ" altLang="cs-CZ" sz="2400"/>
              <a:t>)</a:t>
            </a:r>
            <a:r>
              <a:rPr lang="cs-CZ" altLang="cs-CZ"/>
              <a:t> větší než 2000 kg / m</a:t>
            </a:r>
            <a:r>
              <a:rPr lang="cs-CZ" altLang="cs-CZ" baseline="30000"/>
              <a:t>3 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b="1"/>
              <a:t>Lehký beton</a:t>
            </a:r>
            <a:r>
              <a:rPr lang="cs-CZ" altLang="cs-CZ"/>
              <a:t>: </a:t>
            </a:r>
            <a:r>
              <a:rPr lang="cs-CZ" altLang="cs-CZ" sz="2400"/>
              <a:t>objemová hmotnost po vysušení</a:t>
            </a:r>
            <a:r>
              <a:rPr lang="cs-CZ" altLang="cs-CZ"/>
              <a:t>         není větší než 2000 kg / m</a:t>
            </a:r>
            <a:r>
              <a:rPr lang="cs-CZ" altLang="cs-CZ" baseline="30000"/>
              <a:t>3                                          </a:t>
            </a:r>
            <a:r>
              <a:rPr lang="cs-CZ" altLang="cs-CZ" sz="2400"/>
              <a:t>Je vyráběn buď zcela nebo z části s použitím pórovitého kameniva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b="1"/>
              <a:t>Těžký beton</a:t>
            </a:r>
            <a:r>
              <a:rPr lang="cs-CZ" altLang="cs-CZ"/>
              <a:t>: </a:t>
            </a:r>
            <a:r>
              <a:rPr lang="cs-CZ" altLang="cs-CZ" sz="2400"/>
              <a:t>objemová hmotnost po vysušení             </a:t>
            </a:r>
            <a:r>
              <a:rPr lang="cs-CZ" altLang="cs-CZ"/>
              <a:t>větší než 2800 kg / m</a:t>
            </a:r>
            <a:r>
              <a:rPr lang="cs-CZ" altLang="cs-CZ" baseline="30000"/>
              <a:t>3 </a:t>
            </a:r>
          </a:p>
        </p:txBody>
      </p:sp>
      <p:graphicFrame>
        <p:nvGraphicFramePr>
          <p:cNvPr id="10244" name="Object 4">
            <a:extLst>
              <a:ext uri="{FF2B5EF4-FFF2-40B4-BE49-F238E27FC236}">
                <a16:creationId xmlns:a16="http://schemas.microsoft.com/office/drawing/2014/main" id="{7BA3001B-99F2-4F7F-B4BC-694AB2366AA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5397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2">
            <a:extLst>
              <a:ext uri="{FF2B5EF4-FFF2-40B4-BE49-F238E27FC236}">
                <a16:creationId xmlns:a16="http://schemas.microsoft.com/office/drawing/2014/main" id="{F7E6FE71-A96F-4AF4-9C34-F6DA85D3E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Názvosloví</a:t>
            </a:r>
          </a:p>
        </p:txBody>
      </p:sp>
      <p:sp>
        <p:nvSpPr>
          <p:cNvPr id="261123" name="Rectangle 3">
            <a:extLst>
              <a:ext uri="{FF2B5EF4-FFF2-40B4-BE49-F238E27FC236}">
                <a16:creationId xmlns:a16="http://schemas.microsoft.com/office/drawing/2014/main" id="{7ADA28D7-392E-4D4E-B25A-4BDA314C29C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Hutné kamenivo</a:t>
            </a:r>
            <a:r>
              <a:rPr lang="cs-CZ" altLang="cs-CZ" sz="2800"/>
              <a:t>: s obj. hmotností zrn 2000 až 3000 kg/m</a:t>
            </a:r>
            <a:r>
              <a:rPr lang="cs-CZ" altLang="cs-CZ" sz="2800" baseline="30000"/>
              <a:t>3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baseline="30000"/>
          </a:p>
          <a:p>
            <a:pPr eaLnBrk="1" hangingPunct="1">
              <a:defRPr/>
            </a:pPr>
            <a:r>
              <a:rPr lang="cs-CZ" altLang="cs-CZ" sz="2800" b="1"/>
              <a:t>Pórovité kamenivo</a:t>
            </a:r>
            <a:r>
              <a:rPr lang="cs-CZ" altLang="cs-CZ" sz="2800"/>
              <a:t>: zrna s pórovitou strukturou s obj.hmotností do 2000 kg/m</a:t>
            </a:r>
            <a:r>
              <a:rPr lang="cs-CZ" altLang="cs-CZ" sz="2800" baseline="30000"/>
              <a:t>3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baseline="30000"/>
          </a:p>
          <a:p>
            <a:pPr eaLnBrk="1" hangingPunct="1">
              <a:defRPr/>
            </a:pPr>
            <a:r>
              <a:rPr lang="cs-CZ" altLang="cs-CZ" sz="2800" b="1"/>
              <a:t>Těžké kamenivo</a:t>
            </a:r>
            <a:r>
              <a:rPr lang="cs-CZ" altLang="cs-CZ" sz="2800"/>
              <a:t>: s obj. hmotností zrn větší než 3000 kg/m</a:t>
            </a:r>
            <a:r>
              <a:rPr lang="cs-CZ" altLang="cs-CZ" sz="2800" baseline="30000"/>
              <a:t>3 </a:t>
            </a:r>
          </a:p>
          <a:p>
            <a:pPr eaLnBrk="1" hangingPunct="1">
              <a:defRPr/>
            </a:pPr>
            <a:endParaRPr lang="cs-CZ" altLang="cs-CZ" sz="2800" baseline="30000"/>
          </a:p>
          <a:p>
            <a:pPr eaLnBrk="1" hangingPunct="1">
              <a:defRPr/>
            </a:pPr>
            <a:r>
              <a:rPr lang="cs-CZ" altLang="cs-CZ" sz="2400" i="1"/>
              <a:t>Kamenivo musí vyhovovat ČSN EN 12620 – Kamenivo do betonu</a:t>
            </a:r>
          </a:p>
        </p:txBody>
      </p:sp>
      <p:graphicFrame>
        <p:nvGraphicFramePr>
          <p:cNvPr id="12292" name="Object 4">
            <a:extLst>
              <a:ext uri="{FF2B5EF4-FFF2-40B4-BE49-F238E27FC236}">
                <a16:creationId xmlns:a16="http://schemas.microsoft.com/office/drawing/2014/main" id="{0D61619E-BD57-4D6E-94A2-2C290ADA0EC9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6842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9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Rectangle 2">
            <a:extLst>
              <a:ext uri="{FF2B5EF4-FFF2-40B4-BE49-F238E27FC236}">
                <a16:creationId xmlns:a16="http://schemas.microsoft.com/office/drawing/2014/main" id="{072643E8-D845-4E93-900E-312D6C78B1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Složky betonu</a:t>
            </a:r>
          </a:p>
        </p:txBody>
      </p:sp>
      <p:sp>
        <p:nvSpPr>
          <p:cNvPr id="262147" name="Rectangle 3">
            <a:extLst>
              <a:ext uri="{FF2B5EF4-FFF2-40B4-BE49-F238E27FC236}">
                <a16:creationId xmlns:a16="http://schemas.microsoft.com/office/drawing/2014/main" id="{09303107-E05D-4C4D-9278-913200E7A8F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570788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Cementy ( ČSNP ENV 197 – 1)</a:t>
            </a:r>
          </a:p>
          <a:p>
            <a:pPr eaLnBrk="1" hangingPunct="1">
              <a:defRPr/>
            </a:pPr>
            <a:r>
              <a:rPr lang="cs-CZ" altLang="cs-CZ" sz="2800"/>
              <a:t>Kamenivo ( ČSN EN 12620</a:t>
            </a:r>
            <a:r>
              <a:rPr lang="cs-CZ" altLang="cs-CZ" sz="2400" i="1"/>
              <a:t> )</a:t>
            </a: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Záměsová voda ( ČSN EN 1008 ) </a:t>
            </a:r>
          </a:p>
          <a:p>
            <a:pPr eaLnBrk="1" hangingPunct="1">
              <a:defRPr/>
            </a:pPr>
            <a:r>
              <a:rPr lang="cs-CZ" altLang="cs-CZ" sz="2800"/>
              <a:t>Přísady ( ČSN EN 934 -2 )</a:t>
            </a:r>
          </a:p>
          <a:p>
            <a:pPr eaLnBrk="1" hangingPunct="1">
              <a:defRPr/>
            </a:pPr>
            <a:r>
              <a:rPr lang="cs-CZ" altLang="cs-CZ" sz="2800"/>
              <a:t>Příměsi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B169B85B-3F17-42CD-81B4-E9BCA6D23E3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D807C5C6-A56F-4318-B68A-4676788950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79388" y="1371600"/>
            <a:ext cx="8964612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/>
              <a:t>Dle ČSN EN 197-1 „Cement Část 1: Složení, specifikace a kritéria shody cementů pro obecné použití“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/>
              <a:t> 5 druhů: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/>
              <a:t>CEM I : Portlandský cement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/>
              <a:t>CEM II: Portlandský cement směsný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/>
              <a:t>CEM III: Vysokopecní cement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/>
              <a:t>CEM IV: Pucolánový cement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/>
              <a:t>CEM V: Směsný cement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/>
              <a:t>Normalizovaná pevnost cementu v tlaku dle ČSN 196-1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/>
              <a:t> (tř.32,5 , 42,5 , 52,5 )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400"/>
          </a:p>
        </p:txBody>
      </p:sp>
      <p:graphicFrame>
        <p:nvGraphicFramePr>
          <p:cNvPr id="16387" name="Object 3">
            <a:extLst>
              <a:ext uri="{FF2B5EF4-FFF2-40B4-BE49-F238E27FC236}">
                <a16:creationId xmlns:a16="http://schemas.microsoft.com/office/drawing/2014/main" id="{67E63472-E918-48DA-8BB3-70DAD31E40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9252" name="Rectangle 4">
            <a:extLst>
              <a:ext uri="{FF2B5EF4-FFF2-40B4-BE49-F238E27FC236}">
                <a16:creationId xmlns:a16="http://schemas.microsoft.com/office/drawing/2014/main" id="{33D9941F-8F7A-43CF-A9CE-086D725902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cement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:a16="http://schemas.microsoft.com/office/drawing/2014/main" id="{37669874-6E03-4847-9D86-D10195D1E5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frakce kameniva</a:t>
            </a:r>
          </a:p>
        </p:txBody>
      </p:sp>
      <p:sp>
        <p:nvSpPr>
          <p:cNvPr id="303107" name="Rectangle 3">
            <a:extLst>
              <a:ext uri="{FF2B5EF4-FFF2-40B4-BE49-F238E27FC236}">
                <a16:creationId xmlns:a16="http://schemas.microsoft.com/office/drawing/2014/main" id="{5E4FAC31-9D4A-4ECB-8AE2-072FCADE63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3629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i="1"/>
          </a:p>
          <a:p>
            <a:pPr eaLnBrk="1" hangingPunct="1">
              <a:defRPr/>
            </a:pPr>
            <a:r>
              <a:rPr lang="cs-CZ" altLang="cs-CZ" sz="2800"/>
              <a:t>Dle velikosti zrn se  třídí na řadu frakcí:</a:t>
            </a:r>
          </a:p>
          <a:p>
            <a:pPr eaLnBrk="1" hangingPunct="1">
              <a:defRPr/>
            </a:pPr>
            <a:r>
              <a:rPr lang="cs-CZ" altLang="cs-CZ" sz="2800"/>
              <a:t>Nejpoužívanější jsou: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0-4mm, 4-8mm, 8-16mm,16-22mm,16-32mm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Velikost maximálního zrna kameniva dle: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		Tloušťky konstrukce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		Vzdálenosti prvků výztuže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		Velikosti krytí výztuže</a:t>
            </a:r>
          </a:p>
        </p:txBody>
      </p:sp>
      <p:graphicFrame>
        <p:nvGraphicFramePr>
          <p:cNvPr id="18436" name="Object 4">
            <a:extLst>
              <a:ext uri="{FF2B5EF4-FFF2-40B4-BE49-F238E27FC236}">
                <a16:creationId xmlns:a16="http://schemas.microsoft.com/office/drawing/2014/main" id="{299B0FD0-1552-4EA8-8D73-4B4E6AACE67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6842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>
            <a:extLst>
              <a:ext uri="{FF2B5EF4-FFF2-40B4-BE49-F238E27FC236}">
                <a16:creationId xmlns:a16="http://schemas.microsoft.com/office/drawing/2014/main" id="{3128A603-10D2-4A48-8270-CEA50199CD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71600"/>
            <a:ext cx="84963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 b="1"/>
              <a:t>ČSN EN 1008 „Záměsová  voda do betonu</a:t>
            </a:r>
            <a:r>
              <a:rPr lang="cs-CZ" altLang="cs-CZ" sz="2400"/>
              <a:t>“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/>
              <a:t>Nesmí obsahovat </a:t>
            </a:r>
            <a:r>
              <a:rPr lang="cs-CZ" altLang="cs-CZ" sz="2400" b="1"/>
              <a:t>sírany, chloridy, hořečnaté ionty</a:t>
            </a:r>
            <a:r>
              <a:rPr lang="cs-CZ" altLang="cs-CZ" sz="2400"/>
              <a:t> a látky narušující průběh hydratace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/>
              <a:t>Pro hydrataci cementu je třeba cca </a:t>
            </a:r>
            <a:r>
              <a:rPr lang="cs-CZ" altLang="cs-CZ" sz="2400" b="1"/>
              <a:t>25% vody z hmotnosti cementu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/>
              <a:t>Z důvodu snažšího zpracování se přidává obvykle </a:t>
            </a:r>
            <a:r>
              <a:rPr lang="cs-CZ" altLang="cs-CZ" sz="2400" b="1"/>
              <a:t>35 – 80%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/>
              <a:t>Množství vody  v čb se hodnotí vodním součinitelem </a:t>
            </a:r>
            <a:r>
              <a:rPr lang="cs-CZ" altLang="cs-CZ" sz="2400" b="1"/>
              <a:t>w</a:t>
            </a:r>
            <a:r>
              <a:rPr lang="cs-CZ" altLang="cs-CZ" sz="2400"/>
              <a:t>, poměrem vody a cementu , běžně </a:t>
            </a:r>
            <a:r>
              <a:rPr lang="cs-CZ" altLang="cs-CZ" sz="2400" b="1"/>
              <a:t>0,4 – 0,7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altLang="cs-CZ" sz="24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/>
              <a:t>Voda vázaná              x                  voda nevázaná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400"/>
              <a:t>Voda záměsová         x                  voda ošetřovací</a:t>
            </a:r>
          </a:p>
        </p:txBody>
      </p:sp>
      <p:graphicFrame>
        <p:nvGraphicFramePr>
          <p:cNvPr id="20483" name="Object 3">
            <a:extLst>
              <a:ext uri="{FF2B5EF4-FFF2-40B4-BE49-F238E27FC236}">
                <a16:creationId xmlns:a16="http://schemas.microsoft.com/office/drawing/2014/main" id="{2B940978-2F4F-4ADC-AF61-A6CD297D92E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1300" name="Rectangle 4">
            <a:extLst>
              <a:ext uri="{FF2B5EF4-FFF2-40B4-BE49-F238E27FC236}">
                <a16:creationId xmlns:a16="http://schemas.microsoft.com/office/drawing/2014/main" id="{445E5D0A-EDC9-46AA-A15B-CAE3A6A287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voda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B7CD154D-16D6-450D-9232-92FBC4EC28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71600"/>
            <a:ext cx="84963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Plastifikační a ztekucující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800"/>
              <a:t>				     ( pro méně vody a cementu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Provzdušňovací    ( mráz, soli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Zpomalující a urychlující ( počátek doby tvrdnutí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Zvyšující voděodolnost</a:t>
            </a:r>
          </a:p>
        </p:txBody>
      </p:sp>
      <p:graphicFrame>
        <p:nvGraphicFramePr>
          <p:cNvPr id="22531" name="Object 3">
            <a:extLst>
              <a:ext uri="{FF2B5EF4-FFF2-40B4-BE49-F238E27FC236}">
                <a16:creationId xmlns:a16="http://schemas.microsoft.com/office/drawing/2014/main" id="{A1F5B28E-3D5A-4233-8320-8E2A576A1EC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6420" name="Rectangle 4">
            <a:extLst>
              <a:ext uri="{FF2B5EF4-FFF2-40B4-BE49-F238E27FC236}">
                <a16:creationId xmlns:a16="http://schemas.microsoft.com/office/drawing/2014/main" id="{427516E7-E77C-4A35-8CD8-A44DD523E0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přísady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>
            <a:extLst>
              <a:ext uri="{FF2B5EF4-FFF2-40B4-BE49-F238E27FC236}">
                <a16:creationId xmlns:a16="http://schemas.microsoft.com/office/drawing/2014/main" id="{758263A1-1246-4359-8C4F-65A88DA251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71600"/>
            <a:ext cx="84963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Popílky  ( ČSN EN 450 )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Mletá struska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Přírodní moučky ( bentonit, křemelina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Silika ( křemičité úlety ) ( ČSN EN 13263 )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Barevné pigmenty  ( ČSN EN 12878 )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Disperze plastů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</p:txBody>
      </p:sp>
      <p:graphicFrame>
        <p:nvGraphicFramePr>
          <p:cNvPr id="24579" name="Object 3">
            <a:extLst>
              <a:ext uri="{FF2B5EF4-FFF2-40B4-BE49-F238E27FC236}">
                <a16:creationId xmlns:a16="http://schemas.microsoft.com/office/drawing/2014/main" id="{F68DA94A-6A38-4E4E-99E1-B359241CA3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8468" name="Rectangle 4">
            <a:extLst>
              <a:ext uri="{FF2B5EF4-FFF2-40B4-BE49-F238E27FC236}">
                <a16:creationId xmlns:a16="http://schemas.microsoft.com/office/drawing/2014/main" id="{05F64958-7A1F-4622-A043-751EA18157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příměsi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>
            <a:extLst>
              <a:ext uri="{FF2B5EF4-FFF2-40B4-BE49-F238E27FC236}">
                <a16:creationId xmlns:a16="http://schemas.microsoft.com/office/drawing/2014/main" id="{78FD6D97-641C-4122-81B0-6DFE1F489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371600"/>
            <a:ext cx="84963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Zlepšuje soudržnost, pohyblivost                           a zpracovatelnost čb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Ve ztvrdlém betonu ovlivňuje jeho hutnost            a pevnost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800"/>
              <a:t>Zvyšuje mrazuvzdornost pokud objem vzduchu    v kulovitých pórech velikosti 0,05 – 0,25        dosahuje 4-6% objemu</a:t>
            </a:r>
          </a:p>
        </p:txBody>
      </p:sp>
      <p:graphicFrame>
        <p:nvGraphicFramePr>
          <p:cNvPr id="26627" name="Object 3">
            <a:extLst>
              <a:ext uri="{FF2B5EF4-FFF2-40B4-BE49-F238E27FC236}">
                <a16:creationId xmlns:a16="http://schemas.microsoft.com/office/drawing/2014/main" id="{9B65824A-C747-49AA-937E-EE76FC7F269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0516" name="Rectangle 4">
            <a:extLst>
              <a:ext uri="{FF2B5EF4-FFF2-40B4-BE49-F238E27FC236}">
                <a16:creationId xmlns:a16="http://schemas.microsoft.com/office/drawing/2014/main" id="{CA29510B-E5B2-47C4-B2BC-AF8C283040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vzduch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>
            <a:extLst>
              <a:ext uri="{FF2B5EF4-FFF2-40B4-BE49-F238E27FC236}">
                <a16:creationId xmlns:a16="http://schemas.microsoft.com/office/drawing/2014/main" id="{C73C004A-3C33-4AC0-A28E-FC97CA29DD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55875" y="304800"/>
            <a:ext cx="6588125" cy="963613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Stupeň vlivu prostředí</a:t>
            </a:r>
            <a:r>
              <a:rPr lang="cs-CZ" altLang="cs-CZ"/>
              <a:t>  </a:t>
            </a:r>
          </a:p>
        </p:txBody>
      </p:sp>
      <p:sp>
        <p:nvSpPr>
          <p:cNvPr id="221187" name="Rectangle 3">
            <a:extLst>
              <a:ext uri="{FF2B5EF4-FFF2-40B4-BE49-F238E27FC236}">
                <a16:creationId xmlns:a16="http://schemas.microsoft.com/office/drawing/2014/main" id="{694BC0F5-15A6-4F3E-B34B-6DC8755CA6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0" y="1268413"/>
            <a:ext cx="8893175" cy="4522787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	</a:t>
            </a:r>
            <a:endParaRPr lang="cs-CZ" altLang="cs-CZ" sz="2000" baseline="30000"/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bez nebezpečí koroze nebo narušení (XO)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koroze vlivem karbonatace (XC1 – XC4)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koroze vlivem chloridů ne však z mořské vody (XD1 – XD3)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koroze vlivem chloridů z mořské vody (XS1 - XS3)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střídavé působení mrazu a rozmrazování (mrazové cykly) (XF1 – XF4)</a:t>
            </a:r>
          </a:p>
          <a:p>
            <a:pPr lvl="1"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chemické působení (XA1 – XA3)</a:t>
            </a: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/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6349E5B4-D749-422F-AC56-FB8FC7378B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97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7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>
            <a:extLst>
              <a:ext uri="{FF2B5EF4-FFF2-40B4-BE49-F238E27FC236}">
                <a16:creationId xmlns:a16="http://schemas.microsoft.com/office/drawing/2014/main" id="{EA22FD1F-B590-4BA8-B578-EA1F4C1EDE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0"/>
            <a:ext cx="6696075" cy="1628775"/>
          </a:xfrm>
        </p:spPr>
        <p:txBody>
          <a:bodyPr/>
          <a:lstStyle/>
          <a:p>
            <a:pPr algn="l" eaLnBrk="1" hangingPunct="1">
              <a:defRPr/>
            </a:pPr>
            <a:r>
              <a:rPr lang="cs-CZ" altLang="cs-CZ" sz="3600"/>
              <a:t>Požadavky na betonové kce</a:t>
            </a:r>
          </a:p>
        </p:txBody>
      </p:sp>
      <p:sp>
        <p:nvSpPr>
          <p:cNvPr id="224259" name="Rectangle 3">
            <a:extLst>
              <a:ext uri="{FF2B5EF4-FFF2-40B4-BE49-F238E27FC236}">
                <a16:creationId xmlns:a16="http://schemas.microsoft.com/office/drawing/2014/main" id="{5A66F679-F794-4C9D-87AF-95410522000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341438"/>
            <a:ext cx="7772400" cy="49831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vyhovění EN 206-1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obsah cementu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druh a třída cementu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vodní součinitel nebo konzistence určená požadovaným stupněm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maximální obsah chloridů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druh a množství přísad a příměsí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požadavky na teplotu čerstvého betonu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/>
              <a:t>doplňující požadavky na kamenivo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endParaRPr lang="cs-CZ" altLang="cs-CZ" sz="2800"/>
          </a:p>
        </p:txBody>
      </p:sp>
      <p:graphicFrame>
        <p:nvGraphicFramePr>
          <p:cNvPr id="29700" name="Object 4">
            <a:extLst>
              <a:ext uri="{FF2B5EF4-FFF2-40B4-BE49-F238E27FC236}">
                <a16:creationId xmlns:a16="http://schemas.microsoft.com/office/drawing/2014/main" id="{DE860835-0611-4C55-9BA7-17D9B9B7A5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2">
            <a:extLst>
              <a:ext uri="{FF2B5EF4-FFF2-40B4-BE49-F238E27FC236}">
                <a16:creationId xmlns:a16="http://schemas.microsoft.com/office/drawing/2014/main" id="{58DBA6B8-7D01-4E09-A455-581F2C4488F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447800"/>
            <a:ext cx="8610600" cy="4114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800"/>
              <a:t>Kromě základní identifikace musí byt uvedeno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pevnostní třída betonu v tlaku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stupeň vlivu prostředí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kategorie obsahu chloridů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konzistence 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kamenivo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speciální vlastnosti (přísady, frakce, atd.)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800"/>
              <a:t>Pro beton předepsaného složení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800"/>
              <a:t>podrobné složení (obsah cementu, přísad)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vodní součinitel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/>
              <a:t>maximální mez frakce kameniva</a:t>
            </a:r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endParaRPr lang="cs-CZ" altLang="cs-CZ" sz="2800"/>
          </a:p>
        </p:txBody>
      </p:sp>
      <p:graphicFrame>
        <p:nvGraphicFramePr>
          <p:cNvPr id="30723" name="Object 3">
            <a:extLst>
              <a:ext uri="{FF2B5EF4-FFF2-40B4-BE49-F238E27FC236}">
                <a16:creationId xmlns:a16="http://schemas.microsoft.com/office/drawing/2014/main" id="{2290412E-A0B1-451C-90EB-3FA298C4A5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2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>
            <a:extLst>
              <a:ext uri="{FF2B5EF4-FFF2-40B4-BE49-F238E27FC236}">
                <a16:creationId xmlns:a16="http://schemas.microsoft.com/office/drawing/2014/main" id="{78FA3EEE-7BA2-4F66-A94D-841180FC32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Rozdělení</a:t>
            </a:r>
          </a:p>
        </p:txBody>
      </p:sp>
      <p:sp>
        <p:nvSpPr>
          <p:cNvPr id="222211" name="Rectangle 3">
            <a:extLst>
              <a:ext uri="{FF2B5EF4-FFF2-40B4-BE49-F238E27FC236}">
                <a16:creationId xmlns:a16="http://schemas.microsoft.com/office/drawing/2014/main" id="{AC63EFBA-DD8C-4FA6-90F2-91E21D4A88C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12875"/>
            <a:ext cx="6011863" cy="6292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Klasifikace konzistence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000"/>
              <a:t>klasifikace podle sednutí kužele (S1 – S5)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000"/>
              <a:t>klasifikace podle Vebe (V0 – V4)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000"/>
              <a:t>klasifikace podle zhutnitelnosti (C0 – C3)</a:t>
            </a:r>
          </a:p>
          <a:p>
            <a:pPr eaLnBrk="1" hangingPunct="1">
              <a:lnSpc>
                <a:spcPct val="90000"/>
              </a:lnSpc>
              <a:buFontTx/>
              <a:buChar char="-"/>
              <a:defRPr/>
            </a:pPr>
            <a:r>
              <a:rPr lang="cs-CZ" altLang="cs-CZ" sz="2000"/>
              <a:t>klasifikace podle rozlití (F1 – F6)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000"/>
          </a:p>
        </p:txBody>
      </p:sp>
      <p:graphicFrame>
        <p:nvGraphicFramePr>
          <p:cNvPr id="222213" name="Object 5">
            <a:extLst>
              <a:ext uri="{FF2B5EF4-FFF2-40B4-BE49-F238E27FC236}">
                <a16:creationId xmlns:a16="http://schemas.microsoft.com/office/drawing/2014/main" id="{78969E64-9B56-42D4-981E-32E0AC179232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827088" y="3716338"/>
          <a:ext cx="2019300" cy="199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3" name="Photo Editor Photo" r:id="rId4" imgW="2019048" imgH="1991003" progId="MSPhotoEd.3">
                  <p:embed/>
                </p:oleObj>
              </mc:Choice>
              <mc:Fallback>
                <p:oleObj name="Photo Editor Photo" r:id="rId4" imgW="2019048" imgH="1991003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088" y="3716338"/>
                        <a:ext cx="2019300" cy="199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749" name="Object 4">
            <a:extLst>
              <a:ext uri="{FF2B5EF4-FFF2-40B4-BE49-F238E27FC236}">
                <a16:creationId xmlns:a16="http://schemas.microsoft.com/office/drawing/2014/main" id="{2081432E-DECA-439F-9E9F-392BB87D33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4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2215" name="Object 7">
            <a:extLst>
              <a:ext uri="{FF2B5EF4-FFF2-40B4-BE49-F238E27FC236}">
                <a16:creationId xmlns:a16="http://schemas.microsoft.com/office/drawing/2014/main" id="{1E6930DE-2E0E-4F58-8E4C-D05F56C6301A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708400" y="3500438"/>
          <a:ext cx="1714500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5" name="Photo Editor Photo" r:id="rId8" imgW="1991003" imgH="2542857" progId="MSPhotoEd.3">
                  <p:embed/>
                </p:oleObj>
              </mc:Choice>
              <mc:Fallback>
                <p:oleObj name="Photo Editor Photo" r:id="rId8" imgW="1991003" imgH="2542857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3500438"/>
                        <a:ext cx="1714500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22217" name="Picture 9" descr="measurs">
            <a:extLst>
              <a:ext uri="{FF2B5EF4-FFF2-40B4-BE49-F238E27FC236}">
                <a16:creationId xmlns:a16="http://schemas.microsoft.com/office/drawing/2014/main" id="{B87ACBFF-319C-4DDE-AAF6-E48450DA91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lum bright="18000" contras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34113" y="692150"/>
            <a:ext cx="2909887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2218" name="Object 10">
            <a:extLst>
              <a:ext uri="{FF2B5EF4-FFF2-40B4-BE49-F238E27FC236}">
                <a16:creationId xmlns:a16="http://schemas.microsoft.com/office/drawing/2014/main" id="{0064F0B0-1DEF-4ADA-85A1-11D3E156B9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56325" y="3141663"/>
          <a:ext cx="2536825" cy="2678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756" name="Photo Editor Photo" r:id="rId11" imgW="2038095" imgH="2152951" progId="MSPhotoEd.3">
                  <p:embed/>
                </p:oleObj>
              </mc:Choice>
              <mc:Fallback>
                <p:oleObj name="Photo Editor Photo" r:id="rId11" imgW="2038095" imgH="2152951" progId="MSPhotoEd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56325" y="3141663"/>
                        <a:ext cx="2536825" cy="2678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222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22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42" name="Rectangle 2">
            <a:extLst>
              <a:ext uri="{FF2B5EF4-FFF2-40B4-BE49-F238E27FC236}">
                <a16:creationId xmlns:a16="http://schemas.microsoft.com/office/drawing/2014/main" id="{2A992D34-A26F-4EFF-83FC-7AADD1329E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Rozdělení</a:t>
            </a:r>
          </a:p>
        </p:txBody>
      </p:sp>
      <p:sp>
        <p:nvSpPr>
          <p:cNvPr id="419843" name="Rectangle 3">
            <a:extLst>
              <a:ext uri="{FF2B5EF4-FFF2-40B4-BE49-F238E27FC236}">
                <a16:creationId xmlns:a16="http://schemas.microsoft.com/office/drawing/2014/main" id="{530B7FCC-0FE2-40E6-91AF-AF30D84C7A5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600200"/>
            <a:ext cx="8280400" cy="629285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0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 b="1" dirty="0"/>
              <a:t>Pevnostní třídy betonu v tlaku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 dirty="0"/>
              <a:t>C 8/10, C 12/15, C 16/20, C 20/25, C 25/30, C30/37, C35/45, C40/50,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 dirty="0"/>
              <a:t>C 45/55, C 50/60, C 55/67, C 60/75, C 70/85, C 80/95, C 90/105, C 100/105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altLang="cs-CZ" sz="2400" dirty="0"/>
              <a:t>Dané hodnoty určují charakteristickou pevnost v tlaku zjištěná na válcích (</a:t>
            </a:r>
            <a:r>
              <a:rPr lang="cs-CZ" altLang="cs-CZ" sz="2400" dirty="0" err="1"/>
              <a:t>fck,cyl</a:t>
            </a:r>
            <a:r>
              <a:rPr lang="cs-CZ" altLang="cs-CZ" sz="2400" dirty="0"/>
              <a:t>) a krychlích (</a:t>
            </a:r>
            <a:r>
              <a:rPr lang="cs-CZ" altLang="cs-CZ" sz="2400" dirty="0" err="1"/>
              <a:t>fck,cube</a:t>
            </a:r>
            <a:r>
              <a:rPr lang="cs-CZ" altLang="cs-CZ" sz="2400" dirty="0"/>
              <a:t>) o hraně 150mm ve stáří 28 dnů.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endParaRPr lang="cs-CZ" altLang="cs-CZ" sz="2400" dirty="0"/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cs-CZ" sz="2400" dirty="0">
                <a:hlinkClick r:id="rId3"/>
              </a:rPr>
              <a:t>http://www.ebeton.cz/pojmy/trida-betonu</a:t>
            </a:r>
            <a:endParaRPr lang="cs-CZ" altLang="cs-CZ" sz="2400" dirty="0"/>
          </a:p>
        </p:txBody>
      </p:sp>
      <p:graphicFrame>
        <p:nvGraphicFramePr>
          <p:cNvPr id="33796" name="Object 5">
            <a:extLst>
              <a:ext uri="{FF2B5EF4-FFF2-40B4-BE49-F238E27FC236}">
                <a16:creationId xmlns:a16="http://schemas.microsoft.com/office/drawing/2014/main" id="{4BE025DB-31EB-4D57-96CE-31815699DC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79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>
            <a:extLst>
              <a:ext uri="{FF2B5EF4-FFF2-40B4-BE49-F238E27FC236}">
                <a16:creationId xmlns:a16="http://schemas.microsoft.com/office/drawing/2014/main" id="{C7E36AD1-C9F7-483C-9BA4-8D2BD051D84C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email">
            <a:lum bright="12000" contrast="100000"/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99" t="11270" b="4202"/>
          <a:stretch>
            <a:fillRect/>
          </a:stretch>
        </p:blipFill>
        <p:spPr>
          <a:xfrm>
            <a:off x="-252413" y="852488"/>
            <a:ext cx="9396413" cy="6005512"/>
          </a:xfrm>
        </p:spPr>
      </p:pic>
      <p:graphicFrame>
        <p:nvGraphicFramePr>
          <p:cNvPr id="34819" name="Object 3">
            <a:extLst>
              <a:ext uri="{FF2B5EF4-FFF2-40B4-BE49-F238E27FC236}">
                <a16:creationId xmlns:a16="http://schemas.microsoft.com/office/drawing/2014/main" id="{D31E0881-6108-4657-AD69-2573D2D62A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0" y="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42" name="Object 3">
            <a:extLst>
              <a:ext uri="{FF2B5EF4-FFF2-40B4-BE49-F238E27FC236}">
                <a16:creationId xmlns:a16="http://schemas.microsoft.com/office/drawing/2014/main" id="{D21BF63F-CF5D-4B58-87E7-D30EEFD9CF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4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4613" name="Rectangle 5">
            <a:extLst>
              <a:ext uri="{FF2B5EF4-FFF2-40B4-BE49-F238E27FC236}">
                <a16:creationId xmlns:a16="http://schemas.microsoft.com/office/drawing/2014/main" id="{EACCCDF7-E806-45DD-881F-945AAECC57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9613" y="274638"/>
            <a:ext cx="67071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Betony dle způsobu zpracování</a:t>
            </a:r>
          </a:p>
        </p:txBody>
      </p:sp>
      <p:sp>
        <p:nvSpPr>
          <p:cNvPr id="324614" name="Rectangle 6">
            <a:extLst>
              <a:ext uri="{FF2B5EF4-FFF2-40B4-BE49-F238E27FC236}">
                <a16:creationId xmlns:a16="http://schemas.microsoft.com/office/drawing/2014/main" id="{7B2C4022-60C6-4A21-ADFB-8E91DF8AC5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Čerpaný beton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Litý beton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Samozhutnitelný beton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Proteplovaný beton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Provzdušněný beton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Stříkaný beton = suchý torkret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Prolívaný beton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/>
              <a:t>Vakuovaný beton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>
            <a:extLst>
              <a:ext uri="{FF2B5EF4-FFF2-40B4-BE49-F238E27FC236}">
                <a16:creationId xmlns:a16="http://schemas.microsoft.com/office/drawing/2014/main" id="{55427E97-889A-4B2D-88F9-375DF8C0FC8A}"/>
              </a:ext>
            </a:extLst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3" cstate="email">
            <a:lum bright="12000"/>
            <a:grayscl/>
            <a:biLevel thresh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9276" r="2386" b="3581"/>
          <a:stretch>
            <a:fillRect/>
          </a:stretch>
        </p:blipFill>
        <p:spPr>
          <a:xfrm>
            <a:off x="-323850" y="11113"/>
            <a:ext cx="9936163" cy="6846887"/>
          </a:xfrm>
        </p:spPr>
      </p:pic>
      <p:graphicFrame>
        <p:nvGraphicFramePr>
          <p:cNvPr id="37891" name="Object 3">
            <a:extLst>
              <a:ext uri="{FF2B5EF4-FFF2-40B4-BE49-F238E27FC236}">
                <a16:creationId xmlns:a16="http://schemas.microsoft.com/office/drawing/2014/main" id="{E844DB5B-E8C2-4C7E-9844-89AC07ADCF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89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30" name="Rectangle 2">
            <a:extLst>
              <a:ext uri="{FF2B5EF4-FFF2-40B4-BE49-F238E27FC236}">
                <a16:creationId xmlns:a16="http://schemas.microsoft.com/office/drawing/2014/main" id="{FCEB604A-264B-45E2-8CF5-7DCEB6C528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278531" name="Rectangle 3">
            <a:extLst>
              <a:ext uri="{FF2B5EF4-FFF2-40B4-BE49-F238E27FC236}">
                <a16:creationId xmlns:a16="http://schemas.microsoft.com/office/drawing/2014/main" id="{67ADC141-BED1-410C-AD6A-23C29EE8C5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600200"/>
            <a:ext cx="2736850" cy="4533900"/>
          </a:xfrm>
        </p:spPr>
        <p:txBody>
          <a:bodyPr/>
          <a:lstStyle/>
          <a:p>
            <a:pPr eaLnBrk="1" hangingPunct="1">
              <a:defRPr/>
            </a:pPr>
            <a:endParaRPr lang="cs-CZ" altLang="cs-CZ" sz="2800"/>
          </a:p>
        </p:txBody>
      </p:sp>
      <p:sp>
        <p:nvSpPr>
          <p:cNvPr id="278532" name="Rectangle 4">
            <a:extLst>
              <a:ext uri="{FF2B5EF4-FFF2-40B4-BE49-F238E27FC236}">
                <a16:creationId xmlns:a16="http://schemas.microsoft.com/office/drawing/2014/main" id="{7FBCFA5D-97FF-4F47-BE06-216884890B7A}"/>
              </a:ext>
            </a:extLst>
          </p:cNvPr>
          <p:cNvSpPr>
            <a:spLocks noGrp="1" noChangeArrowheads="1"/>
          </p:cNvSpPr>
          <p:nvPr>
            <p:ph sz="half" idx="2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38917" name="Picture 5" descr="snímek 015">
            <a:extLst>
              <a:ext uri="{FF2B5EF4-FFF2-40B4-BE49-F238E27FC236}">
                <a16:creationId xmlns:a16="http://schemas.microsoft.com/office/drawing/2014/main" id="{B3FB42D1-4CDA-474B-B38D-89EB1EB526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6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90" name="Rectangle 2">
            <a:extLst>
              <a:ext uri="{FF2B5EF4-FFF2-40B4-BE49-F238E27FC236}">
                <a16:creationId xmlns:a16="http://schemas.microsoft.com/office/drawing/2014/main" id="{21D9B788-D608-4211-8BA9-4A7E5F21C6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Řešení tepelných mostů v železobetonových konstrukcích</a:t>
            </a:r>
          </a:p>
        </p:txBody>
      </p:sp>
      <p:sp>
        <p:nvSpPr>
          <p:cNvPr id="396291" name="Rectangle 3">
            <a:extLst>
              <a:ext uri="{FF2B5EF4-FFF2-40B4-BE49-F238E27FC236}">
                <a16:creationId xmlns:a16="http://schemas.microsoft.com/office/drawing/2014/main" id="{5F879F78-2640-417C-8829-1CC3D697289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02588" cy="4533900"/>
          </a:xfrm>
        </p:spPr>
        <p:txBody>
          <a:bodyPr/>
          <a:lstStyle/>
          <a:p>
            <a:pPr eaLnBrk="1" hangingPunct="1">
              <a:defRPr/>
            </a:pPr>
            <a:endParaRPr lang="cs-CZ" altLang="cs-CZ" sz="2800" i="1"/>
          </a:p>
          <a:p>
            <a:pPr eaLnBrk="1" hangingPunct="1">
              <a:defRPr/>
            </a:pPr>
            <a:r>
              <a:rPr lang="cs-CZ" altLang="cs-CZ" sz="2800" i="1"/>
              <a:t>Tepelný most je tepelně vodivou oblastí ve stavebním prvku nebo konstrukci ve směru teplotní spádnice, skrze níž snadněji vede teplo (ať již z důvodů materiálových nebo konstrukčních), než v jiných místech stavebního prvku nebo konstrukce. </a:t>
            </a:r>
            <a:endParaRPr lang="cs-CZ" altLang="cs-CZ" sz="2800"/>
          </a:p>
        </p:txBody>
      </p:sp>
      <p:graphicFrame>
        <p:nvGraphicFramePr>
          <p:cNvPr id="40964" name="Object 4">
            <a:extLst>
              <a:ext uri="{FF2B5EF4-FFF2-40B4-BE49-F238E27FC236}">
                <a16:creationId xmlns:a16="http://schemas.microsoft.com/office/drawing/2014/main" id="{5DC3CD7C-3B89-4D07-A5A7-34565C819D1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62" name="Rectangle 2">
            <a:extLst>
              <a:ext uri="{FF2B5EF4-FFF2-40B4-BE49-F238E27FC236}">
                <a16:creationId xmlns:a16="http://schemas.microsoft.com/office/drawing/2014/main" id="{7A5A3255-01BD-486C-80F9-B44E8D839D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Řešení tepelných mostů v železobetonových konstrukcích</a:t>
            </a:r>
          </a:p>
        </p:txBody>
      </p:sp>
      <p:sp>
        <p:nvSpPr>
          <p:cNvPr id="399363" name="Rectangle 3">
            <a:extLst>
              <a:ext uri="{FF2B5EF4-FFF2-40B4-BE49-F238E27FC236}">
                <a16:creationId xmlns:a16="http://schemas.microsoft.com/office/drawing/2014/main" id="{89A06DD4-C4D7-4AE2-B985-A5775E87E34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23850" y="1600200"/>
            <a:ext cx="3671888" cy="52578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400"/>
              <a:t>Klasickým typem konstrukce, u níž dochází ke vzniku tepelného mostu, jsou vykonzolované železobetonové části objektů u kterých se jedná o kombinaci geometrických tepelných mostů (efekt ochlazovacích žeber) a materiálových tepelných mostů (beton, výztuž).</a:t>
            </a:r>
          </a:p>
        </p:txBody>
      </p:sp>
      <p:graphicFrame>
        <p:nvGraphicFramePr>
          <p:cNvPr id="43012" name="Object 4">
            <a:extLst>
              <a:ext uri="{FF2B5EF4-FFF2-40B4-BE49-F238E27FC236}">
                <a16:creationId xmlns:a16="http://schemas.microsoft.com/office/drawing/2014/main" id="{599A241E-46B4-4C85-BFF9-4D1831F22B80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1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3013" name="Picture 6" descr="2006_03_wittek_1">
            <a:extLst>
              <a:ext uri="{FF2B5EF4-FFF2-40B4-BE49-F238E27FC236}">
                <a16:creationId xmlns:a16="http://schemas.microsoft.com/office/drawing/2014/main" id="{111A5ABC-2C4D-43E4-B785-166A278EB0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2500" y="1916113"/>
            <a:ext cx="5651500" cy="363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10" name="Rectangle 2">
            <a:extLst>
              <a:ext uri="{FF2B5EF4-FFF2-40B4-BE49-F238E27FC236}">
                <a16:creationId xmlns:a16="http://schemas.microsoft.com/office/drawing/2014/main" id="{A5ED162D-4220-4A33-9E18-125682A830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Řešení tepelných mostů v železobetonových konstrukcích</a:t>
            </a:r>
          </a:p>
        </p:txBody>
      </p:sp>
      <p:sp>
        <p:nvSpPr>
          <p:cNvPr id="401411" name="Rectangle 3">
            <a:extLst>
              <a:ext uri="{FF2B5EF4-FFF2-40B4-BE49-F238E27FC236}">
                <a16:creationId xmlns:a16="http://schemas.microsoft.com/office/drawing/2014/main" id="{7E939DC5-DC01-447C-B004-B49C055E19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23850" y="1628775"/>
            <a:ext cx="4248150" cy="52292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Schöck Isokorb®</a:t>
            </a:r>
            <a:r>
              <a:rPr lang="cs-CZ" altLang="cs-CZ" sz="280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 b="1"/>
              <a:t>v materiálovém přechodu beton-beton</a:t>
            </a:r>
            <a:r>
              <a:rPr lang="cs-CZ" altLang="cs-CZ" sz="2800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 b="1"/>
              <a:t>beton v kontaktu s ocelovou konzolou</a:t>
            </a:r>
            <a:r>
              <a:rPr lang="cs-CZ" altLang="cs-CZ" sz="2800"/>
              <a:t> </a:t>
            </a:r>
          </a:p>
        </p:txBody>
      </p:sp>
      <p:graphicFrame>
        <p:nvGraphicFramePr>
          <p:cNvPr id="45060" name="Object 4">
            <a:extLst>
              <a:ext uri="{FF2B5EF4-FFF2-40B4-BE49-F238E27FC236}">
                <a16:creationId xmlns:a16="http://schemas.microsoft.com/office/drawing/2014/main" id="{FB52A255-C12C-48CA-B48D-660C7E57C99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061" name="Picture 7" descr="schock-2-2">
            <a:extLst>
              <a:ext uri="{FF2B5EF4-FFF2-40B4-BE49-F238E27FC236}">
                <a16:creationId xmlns:a16="http://schemas.microsoft.com/office/drawing/2014/main" id="{63BC67EA-C8CD-4BB4-A235-B353291021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175" y="1773238"/>
            <a:ext cx="466725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58" name="Rectangle 2">
            <a:extLst>
              <a:ext uri="{FF2B5EF4-FFF2-40B4-BE49-F238E27FC236}">
                <a16:creationId xmlns:a16="http://schemas.microsoft.com/office/drawing/2014/main" id="{073F82E2-966E-4E0F-B687-6F47EAE4899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Řešení tepelných mostů v železobetonových konstrukcích</a:t>
            </a:r>
          </a:p>
        </p:txBody>
      </p:sp>
      <p:sp>
        <p:nvSpPr>
          <p:cNvPr id="403459" name="Rectangle 3">
            <a:extLst>
              <a:ext uri="{FF2B5EF4-FFF2-40B4-BE49-F238E27FC236}">
                <a16:creationId xmlns:a16="http://schemas.microsoft.com/office/drawing/2014/main" id="{019822D7-D7F4-403B-B96D-9D8A47A96EF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23850" y="1600200"/>
            <a:ext cx="4319588" cy="52578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Schöck Isokorb® typ KX</a:t>
            </a:r>
            <a:br>
              <a:rPr lang="cs-CZ" altLang="cs-CZ" sz="2800"/>
            </a:br>
            <a:r>
              <a:rPr lang="cs-CZ" altLang="cs-CZ" sz="2800"/>
              <a:t>Slouží pro izolaci volně vyložených balkónů. 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 b="1">
                <a:hlinkClick r:id="rId4"/>
              </a:rPr>
              <a:t>www.schoeck.com</a:t>
            </a:r>
            <a:r>
              <a:rPr lang="cs-CZ" altLang="cs-CZ" sz="2800"/>
              <a:t> 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>
                <a:hlinkClick r:id="rId5"/>
              </a:rPr>
              <a:t>www.wittek.cz</a:t>
            </a:r>
            <a:r>
              <a:rPr lang="cs-CZ" altLang="cs-CZ" sz="2800"/>
              <a:t> 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47108" name="Object 4">
            <a:extLst>
              <a:ext uri="{FF2B5EF4-FFF2-40B4-BE49-F238E27FC236}">
                <a16:creationId xmlns:a16="http://schemas.microsoft.com/office/drawing/2014/main" id="{7FD9B95A-5629-49DF-A4F8-B741EFA5818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17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7109" name="Picture 7" descr="schock-36_1">
            <a:extLst>
              <a:ext uri="{FF2B5EF4-FFF2-40B4-BE49-F238E27FC236}">
                <a16:creationId xmlns:a16="http://schemas.microsoft.com/office/drawing/2014/main" id="{765787C5-0734-4DA2-BE41-0F9F3CCAEA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1484313"/>
            <a:ext cx="3744913" cy="246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0" name="Picture 9" descr="schock-4-1p">
            <a:extLst>
              <a:ext uri="{FF2B5EF4-FFF2-40B4-BE49-F238E27FC236}">
                <a16:creationId xmlns:a16="http://schemas.microsoft.com/office/drawing/2014/main" id="{C6C2F371-D19D-41FA-A9FE-B0ED45EBB2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11638" y="4221163"/>
            <a:ext cx="3673475" cy="172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1" name="Rectangle 10">
            <a:extLst>
              <a:ext uri="{FF2B5EF4-FFF2-40B4-BE49-F238E27FC236}">
                <a16:creationId xmlns:a16="http://schemas.microsoft.com/office/drawing/2014/main" id="{C55CF34E-42DC-4767-969F-C8F2C465E6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 </a:t>
            </a:r>
          </a:p>
        </p:txBody>
      </p:sp>
      <p:sp>
        <p:nvSpPr>
          <p:cNvPr id="47112" name="Rectangle 11">
            <a:extLst>
              <a:ext uri="{FF2B5EF4-FFF2-40B4-BE49-F238E27FC236}">
                <a16:creationId xmlns:a16="http://schemas.microsoft.com/office/drawing/2014/main" id="{A5263CD0-BE45-4D45-BBF9-31DA995744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 </a:t>
            </a:r>
          </a:p>
        </p:txBody>
      </p:sp>
      <p:sp>
        <p:nvSpPr>
          <p:cNvPr id="47113" name="Rectangle 12">
            <a:extLst>
              <a:ext uri="{FF2B5EF4-FFF2-40B4-BE49-F238E27FC236}">
                <a16:creationId xmlns:a16="http://schemas.microsoft.com/office/drawing/2014/main" id="{073332EE-3770-4CB4-BD72-DF8F09E608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 </a:t>
            </a:r>
          </a:p>
        </p:txBody>
      </p:sp>
      <p:sp>
        <p:nvSpPr>
          <p:cNvPr id="47114" name="Rectangle 13">
            <a:extLst>
              <a:ext uri="{FF2B5EF4-FFF2-40B4-BE49-F238E27FC236}">
                <a16:creationId xmlns:a16="http://schemas.microsoft.com/office/drawing/2014/main" id="{2F541884-0B09-4A23-AF35-1ABEB9C64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 </a:t>
            </a:r>
          </a:p>
        </p:txBody>
      </p:sp>
      <p:sp>
        <p:nvSpPr>
          <p:cNvPr id="47115" name="Rectangle 14">
            <a:extLst>
              <a:ext uri="{FF2B5EF4-FFF2-40B4-BE49-F238E27FC236}">
                <a16:creationId xmlns:a16="http://schemas.microsoft.com/office/drawing/2014/main" id="{B984535B-0AB8-4218-B07A-F1353CE0F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 </a:t>
            </a:r>
          </a:p>
        </p:txBody>
      </p:sp>
      <p:sp>
        <p:nvSpPr>
          <p:cNvPr id="47116" name="Rectangle 15">
            <a:extLst>
              <a:ext uri="{FF2B5EF4-FFF2-40B4-BE49-F238E27FC236}">
                <a16:creationId xmlns:a16="http://schemas.microsoft.com/office/drawing/2014/main" id="{2FBA4DA3-EB97-44A9-8B4D-A2ADD5EFC0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2476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/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506" name="Rectangle 2">
            <a:extLst>
              <a:ext uri="{FF2B5EF4-FFF2-40B4-BE49-F238E27FC236}">
                <a16:creationId xmlns:a16="http://schemas.microsoft.com/office/drawing/2014/main" id="{734FF16C-FDE6-44BD-A71D-117955A5A7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Řešení tepelných mostů v železobetonových konstrukcích</a:t>
            </a:r>
          </a:p>
        </p:txBody>
      </p:sp>
      <p:sp>
        <p:nvSpPr>
          <p:cNvPr id="405507" name="Rectangle 3">
            <a:extLst>
              <a:ext uri="{FF2B5EF4-FFF2-40B4-BE49-F238E27FC236}">
                <a16:creationId xmlns:a16="http://schemas.microsoft.com/office/drawing/2014/main" id="{237BA8EB-7F95-4553-BB74-CF314EB9617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23850" y="1557338"/>
            <a:ext cx="3671888" cy="53006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/>
              <a:t>Schöck Isokorb® typ KX-Eck</a:t>
            </a:r>
            <a:br>
              <a:rPr lang="cs-CZ" altLang="cs-CZ" sz="2800" b="1"/>
            </a:br>
            <a:r>
              <a:rPr lang="cs-CZ" altLang="cs-CZ" sz="2800" b="1"/>
              <a:t>Prvek pro izolaci vnějších rohů balkónů se zesílenou výztuží.</a:t>
            </a:r>
            <a:r>
              <a:rPr lang="cs-CZ" altLang="cs-CZ" sz="2800"/>
              <a:t> 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>
                <a:hlinkClick r:id="rId4"/>
              </a:rPr>
              <a:t>www.schoeck-wittek.cz</a:t>
            </a:r>
            <a:r>
              <a:rPr lang="cs-CZ" altLang="cs-CZ" sz="2800"/>
              <a:t> </a:t>
            </a:r>
          </a:p>
        </p:txBody>
      </p:sp>
      <p:graphicFrame>
        <p:nvGraphicFramePr>
          <p:cNvPr id="49156" name="Object 4">
            <a:extLst>
              <a:ext uri="{FF2B5EF4-FFF2-40B4-BE49-F238E27FC236}">
                <a16:creationId xmlns:a16="http://schemas.microsoft.com/office/drawing/2014/main" id="{62DE996B-D75D-4151-82B5-DCDC7F15390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9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157" name="Picture 8" descr="schock-4-3">
            <a:extLst>
              <a:ext uri="{FF2B5EF4-FFF2-40B4-BE49-F238E27FC236}">
                <a16:creationId xmlns:a16="http://schemas.microsoft.com/office/drawing/2014/main" id="{079BE1E9-91F8-4748-B0B9-720C122D09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8400" y="1557338"/>
            <a:ext cx="4679950" cy="307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8" name="Picture 10" descr="03">
            <a:extLst>
              <a:ext uri="{FF2B5EF4-FFF2-40B4-BE49-F238E27FC236}">
                <a16:creationId xmlns:a16="http://schemas.microsoft.com/office/drawing/2014/main" id="{C8F8ED80-8A3C-456D-BBBE-5472E5F651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59338" y="4457700"/>
            <a:ext cx="3455987" cy="240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A650BAD1-F5DA-44F3-87D0-AFA1F5B6A4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76375" y="274638"/>
            <a:ext cx="80645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Řešení tepelných mostů v železobetonových konstrukcích</a:t>
            </a:r>
          </a:p>
        </p:txBody>
      </p:sp>
      <p:sp>
        <p:nvSpPr>
          <p:cNvPr id="407555" name="Rectangle 3">
            <a:extLst>
              <a:ext uri="{FF2B5EF4-FFF2-40B4-BE49-F238E27FC236}">
                <a16:creationId xmlns:a16="http://schemas.microsoft.com/office/drawing/2014/main" id="{D55C9C88-56E8-45FC-B08C-B0A4BB580AF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23850" y="1600200"/>
            <a:ext cx="3671888" cy="52578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 b="1">
                <a:hlinkClick r:id="rId4" action="ppaction://hlinksldjump"/>
              </a:rPr>
              <a:t>Schöck Isokorb® typ S</a:t>
            </a:r>
            <a:br>
              <a:rPr lang="cs-CZ" altLang="cs-CZ" sz="2800" b="1">
                <a:hlinkClick r:id="rId4" action="ppaction://hlinksldjump"/>
              </a:rPr>
            </a:br>
            <a:r>
              <a:rPr lang="cs-CZ" altLang="cs-CZ" sz="2800" b="1">
                <a:hlinkClick r:id="rId4" action="ppaction://hlinksldjump"/>
              </a:rPr>
              <a:t>Pro izolaci konzolovitých průvlaků. </a:t>
            </a:r>
            <a:endParaRPr lang="cs-CZ" altLang="cs-CZ" sz="2800" b="1"/>
          </a:p>
          <a:p>
            <a:pPr eaLnBrk="1" hangingPunct="1">
              <a:defRPr/>
            </a:pPr>
            <a:endParaRPr lang="cs-CZ" altLang="cs-CZ" sz="28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	Prvek přenáší ohybové momenty a posouvající síly.</a:t>
            </a:r>
            <a:r>
              <a:rPr lang="cs-CZ" altLang="cs-CZ" sz="2800"/>
              <a:t> </a:t>
            </a:r>
          </a:p>
        </p:txBody>
      </p:sp>
      <p:graphicFrame>
        <p:nvGraphicFramePr>
          <p:cNvPr id="51204" name="Object 4">
            <a:extLst>
              <a:ext uri="{FF2B5EF4-FFF2-40B4-BE49-F238E27FC236}">
                <a16:creationId xmlns:a16="http://schemas.microsoft.com/office/drawing/2014/main" id="{1964CD21-6C3F-4FE6-873F-2CDAB968873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7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5" name="Picture 8" descr="schock-5-3">
            <a:hlinkClick r:id="rId7"/>
            <a:extLst>
              <a:ext uri="{FF2B5EF4-FFF2-40B4-BE49-F238E27FC236}">
                <a16:creationId xmlns:a16="http://schemas.microsoft.com/office/drawing/2014/main" id="{D634CE66-A82B-4A15-9A3B-AB96B6DB4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938" y="1484313"/>
            <a:ext cx="5148262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6" name="Picture 10" descr="11">
            <a:hlinkClick r:id="rId7"/>
            <a:extLst>
              <a:ext uri="{FF2B5EF4-FFF2-40B4-BE49-F238E27FC236}">
                <a16:creationId xmlns:a16="http://schemas.microsoft.com/office/drawing/2014/main" id="{034670FD-FED7-47A1-8C09-70FE4E049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5600" y="4706938"/>
            <a:ext cx="3095625" cy="215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581" name="Rectangle 5">
            <a:extLst>
              <a:ext uri="{FF2B5EF4-FFF2-40B4-BE49-F238E27FC236}">
                <a16:creationId xmlns:a16="http://schemas.microsoft.com/office/drawing/2014/main" id="{C53022D9-C3C5-47F7-B2FC-0F3CBB6556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70199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u="sng"/>
              <a:t>Při betonáži je nutné dodržet tyto pracovní postupy:</a:t>
            </a:r>
          </a:p>
        </p:txBody>
      </p:sp>
      <p:sp>
        <p:nvSpPr>
          <p:cNvPr id="280579" name="Rectangle 3">
            <a:extLst>
              <a:ext uri="{FF2B5EF4-FFF2-40B4-BE49-F238E27FC236}">
                <a16:creationId xmlns:a16="http://schemas.microsoft.com/office/drawing/2014/main" id="{463A22AE-8A9C-4330-8D41-331E1CE9807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9144000" cy="4533900"/>
          </a:xfrm>
        </p:spPr>
        <p:txBody>
          <a:bodyPr/>
          <a:lstStyle/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Nesmí se použít betonová směs, která začala tuhnout před zpracováním na místě určení</a:t>
            </a:r>
          </a:p>
          <a:p>
            <a:pPr eaLnBrk="1" hangingPunct="1">
              <a:defRPr/>
            </a:pPr>
            <a:r>
              <a:rPr lang="cs-CZ" altLang="cs-CZ" sz="2800"/>
              <a:t>Při betonáži sledovat stav bednění i jeho podporové konstrukce, také polohu výztuže</a:t>
            </a:r>
          </a:p>
          <a:p>
            <a:pPr eaLnBrk="1" hangingPunct="1">
              <a:defRPr/>
            </a:pPr>
            <a:r>
              <a:rPr lang="cs-CZ" altLang="cs-CZ" sz="2800">
                <a:solidFill>
                  <a:srgbClr val="FFFF00"/>
                </a:solidFill>
              </a:rPr>
              <a:t>Nesmí se beton ukládat z větší výšky jak 1,5m</a:t>
            </a:r>
          </a:p>
          <a:p>
            <a:pPr eaLnBrk="1" hangingPunct="1">
              <a:defRPr/>
            </a:pPr>
            <a:r>
              <a:rPr lang="cs-CZ" altLang="cs-CZ" sz="2800"/>
              <a:t>Dodržovat zásady krytí výztuže a hutnění betonu</a:t>
            </a:r>
          </a:p>
          <a:p>
            <a:pPr eaLnBrk="1" hangingPunct="1">
              <a:defRPr/>
            </a:pPr>
            <a:r>
              <a:rPr lang="cs-CZ" altLang="cs-CZ" sz="2800"/>
              <a:t>Betonovat po vrstvách svislé konstrukce</a:t>
            </a:r>
          </a:p>
          <a:p>
            <a:pPr eaLnBrk="1" hangingPunct="1">
              <a:defRPr/>
            </a:pPr>
            <a:r>
              <a:rPr lang="cs-CZ" altLang="cs-CZ" sz="2800"/>
              <a:t>V době tvrdnutí beton ošetřovat  (vlhkost, teplota)</a:t>
            </a:r>
          </a:p>
          <a:p>
            <a:pPr eaLnBrk="1" hangingPunct="1">
              <a:defRPr/>
            </a:pPr>
            <a:endParaRPr lang="cs-CZ" altLang="cs-CZ" sz="1800"/>
          </a:p>
        </p:txBody>
      </p:sp>
      <p:graphicFrame>
        <p:nvGraphicFramePr>
          <p:cNvPr id="53252" name="Object 6">
            <a:extLst>
              <a:ext uri="{FF2B5EF4-FFF2-40B4-BE49-F238E27FC236}">
                <a16:creationId xmlns:a16="http://schemas.microsoft.com/office/drawing/2014/main" id="{1227AC57-52F9-4BAA-B49A-FAECA4D38E7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53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Rectangle 2">
            <a:extLst>
              <a:ext uri="{FF2B5EF4-FFF2-40B4-BE49-F238E27FC236}">
                <a16:creationId xmlns:a16="http://schemas.microsoft.com/office/drawing/2014/main" id="{17EB1AD9-9BFE-40E2-87A8-DFE1D8194F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b="1"/>
              <a:t>Personální složení</a:t>
            </a:r>
          </a:p>
        </p:txBody>
      </p:sp>
      <p:sp>
        <p:nvSpPr>
          <p:cNvPr id="264195" name="Rectangle 3">
            <a:extLst>
              <a:ext uri="{FF2B5EF4-FFF2-40B4-BE49-F238E27FC236}">
                <a16:creationId xmlns:a16="http://schemas.microsoft.com/office/drawing/2014/main" id="{8D2C03AC-7A09-46A9-8F28-188E9AF2CA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1 vedoucí čety (parťák) –  řízení prací</a:t>
            </a:r>
          </a:p>
          <a:p>
            <a:pPr eaLnBrk="1" hangingPunct="1">
              <a:defRPr/>
            </a:pPr>
            <a:r>
              <a:rPr lang="cs-CZ" altLang="cs-CZ" sz="2800"/>
              <a:t>4 pomocní pracovníci – doprava bednících dílců</a:t>
            </a:r>
          </a:p>
          <a:p>
            <a:pPr eaLnBrk="1" hangingPunct="1">
              <a:defRPr/>
            </a:pPr>
            <a:r>
              <a:rPr lang="cs-CZ" altLang="cs-CZ" sz="2800"/>
              <a:t>6 tesařů – zřízení a odstranění bednění</a:t>
            </a:r>
          </a:p>
          <a:p>
            <a:pPr eaLnBrk="1" hangingPunct="1">
              <a:defRPr/>
            </a:pPr>
            <a:r>
              <a:rPr lang="cs-CZ" altLang="cs-CZ" sz="2800"/>
              <a:t>6 vazačů výztuže – práce s uložením a vázáním výztuže</a:t>
            </a:r>
          </a:p>
          <a:p>
            <a:pPr eaLnBrk="1" hangingPunct="1">
              <a:defRPr/>
            </a:pPr>
            <a:r>
              <a:rPr lang="cs-CZ" altLang="cs-CZ" sz="2800"/>
              <a:t>12 betonářů – betonáž</a:t>
            </a:r>
          </a:p>
        </p:txBody>
      </p:sp>
      <p:graphicFrame>
        <p:nvGraphicFramePr>
          <p:cNvPr id="54276" name="Object 4">
            <a:extLst>
              <a:ext uri="{FF2B5EF4-FFF2-40B4-BE49-F238E27FC236}">
                <a16:creationId xmlns:a16="http://schemas.microsoft.com/office/drawing/2014/main" id="{2446ABC2-DFF0-4F4F-AFDA-4ABAD005BEA4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2">
            <a:extLst>
              <a:ext uri="{FF2B5EF4-FFF2-40B4-BE49-F238E27FC236}">
                <a16:creationId xmlns:a16="http://schemas.microsoft.com/office/drawing/2014/main" id="{57411139-BE8D-4B06-8AED-377987485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 Mechanizace</a:t>
            </a:r>
            <a:br>
              <a:rPr lang="cs-CZ" altLang="cs-CZ" sz="4000"/>
            </a:br>
            <a:endParaRPr lang="cs-CZ" altLang="cs-CZ" sz="3200"/>
          </a:p>
        </p:txBody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ED61ECF6-9128-4676-9EBE-2C9D906B993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91513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4000"/>
              <a:t>- Stroje pro výrobu a dopravu betonové směsi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 b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-	Doprava primární</a:t>
            </a:r>
            <a:r>
              <a:rPr lang="cs-CZ" altLang="cs-CZ" sz="2800"/>
              <a:t> – z výrobny na staveniště – transportbeton</a:t>
            </a:r>
          </a:p>
          <a:p>
            <a:pPr eaLnBrk="1" hangingPunct="1">
              <a:buFontTx/>
              <a:buChar char="-"/>
              <a:defRPr/>
            </a:pPr>
            <a:endParaRPr lang="cs-CZ" altLang="cs-CZ" sz="2800" b="1"/>
          </a:p>
          <a:p>
            <a:pPr eaLnBrk="1" hangingPunct="1">
              <a:buFontTx/>
              <a:buChar char="-"/>
              <a:defRPr/>
            </a:pPr>
            <a:r>
              <a:rPr lang="cs-CZ" altLang="cs-CZ" sz="2800" b="1"/>
              <a:t>Doprava sekundární</a:t>
            </a:r>
            <a:r>
              <a:rPr lang="cs-CZ" altLang="cs-CZ" sz="2800"/>
              <a:t> – staveništní výroba – vnitrostaveništní doprava</a:t>
            </a:r>
          </a:p>
        </p:txBody>
      </p:sp>
      <p:graphicFrame>
        <p:nvGraphicFramePr>
          <p:cNvPr id="56324" name="Object 4">
            <a:extLst>
              <a:ext uri="{FF2B5EF4-FFF2-40B4-BE49-F238E27FC236}">
                <a16:creationId xmlns:a16="http://schemas.microsoft.com/office/drawing/2014/main" id="{CB57CAD0-1A59-4145-9376-EAB535423ACF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4683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32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2">
            <a:extLst>
              <a:ext uri="{FF2B5EF4-FFF2-40B4-BE49-F238E27FC236}">
                <a16:creationId xmlns:a16="http://schemas.microsoft.com/office/drawing/2014/main" id="{7B259EFA-990D-4520-B1A2-0227DCE437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Dělení</a:t>
            </a:r>
          </a:p>
        </p:txBody>
      </p:sp>
      <p:pic>
        <p:nvPicPr>
          <p:cNvPr id="58371" name="Picture 3" descr="sejmout0004_new">
            <a:extLst>
              <a:ext uri="{FF2B5EF4-FFF2-40B4-BE49-F238E27FC236}">
                <a16:creationId xmlns:a16="http://schemas.microsoft.com/office/drawing/2014/main" id="{A4E1788D-D49A-4259-A19C-3B1460259968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5800" y="1295400"/>
            <a:ext cx="7696200" cy="48212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58372" name="Object 4">
            <a:extLst>
              <a:ext uri="{FF2B5EF4-FFF2-40B4-BE49-F238E27FC236}">
                <a16:creationId xmlns:a16="http://schemas.microsoft.com/office/drawing/2014/main" id="{ADDCB13A-E8E2-4497-91E8-F717C0F04B23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37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4E6F32FB-E9AC-4604-832B-DF641DCBFB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836613"/>
            <a:ext cx="6985000" cy="5810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3600"/>
              <a:t>doprava betonu po staveništi:</a:t>
            </a:r>
            <a:br>
              <a:rPr lang="cs-CZ" altLang="cs-CZ" sz="3600"/>
            </a:br>
            <a:br>
              <a:rPr lang="cs-CZ" altLang="cs-CZ" sz="4000"/>
            </a:br>
            <a:endParaRPr lang="cs-CZ" altLang="cs-CZ" sz="4000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5D55576F-A06E-4561-8786-0F1C27390D3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686800" cy="2879725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3600"/>
              <a:t>-Horizontální:  	bez přeložení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3600"/>
              <a:t>					s přeložením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 i="1"/>
              <a:t>Ruční, potrubní, doprava čerpadly a tlakovzdušná, pásová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2400" i="1"/>
          </a:p>
          <a:p>
            <a:pPr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3600"/>
              <a:t>Vertikální: s přeložením: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 i="1"/>
              <a:t>jeřábová, čerpadly, pásová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 b="1" i="1"/>
          </a:p>
        </p:txBody>
      </p:sp>
      <p:graphicFrame>
        <p:nvGraphicFramePr>
          <p:cNvPr id="59396" name="Object 4">
            <a:extLst>
              <a:ext uri="{FF2B5EF4-FFF2-40B4-BE49-F238E27FC236}">
                <a16:creationId xmlns:a16="http://schemas.microsoft.com/office/drawing/2014/main" id="{A2000098-51A1-4F3C-8DFF-2253CF9E9F05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7925" name="Object 5">
            <a:extLst>
              <a:ext uri="{FF2B5EF4-FFF2-40B4-BE49-F238E27FC236}">
                <a16:creationId xmlns:a16="http://schemas.microsoft.com/office/drawing/2014/main" id="{4127E719-B75A-4090-96AF-2B820869748F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2627313" y="4149725"/>
          <a:ext cx="4427537" cy="2049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399" name="Photo Editor Photo" r:id="rId6" imgW="2819794" imgH="1305107" progId="MSPhotoEd.3">
                  <p:embed/>
                </p:oleObj>
              </mc:Choice>
              <mc:Fallback>
                <p:oleObj name="Photo Editor Photo" r:id="rId6" imgW="2819794" imgH="1305107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149725"/>
                        <a:ext cx="4427537" cy="20494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7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202E331F-76D8-4D7D-86BF-69A3392C3E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908050"/>
            <a:ext cx="7056438" cy="50958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doprava betonu po staveništi bez překládání:</a:t>
            </a:r>
            <a:br>
              <a:rPr lang="cs-CZ" altLang="cs-CZ" sz="4000"/>
            </a:br>
            <a:br>
              <a:rPr lang="cs-CZ" altLang="cs-CZ"/>
            </a:br>
            <a:endParaRPr lang="cs-CZ" altLang="cs-CZ"/>
          </a:p>
        </p:txBody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00A87D40-482D-45F0-9F64-CEE503B3584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686800" cy="2879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4000"/>
              <a:t>-</a:t>
            </a:r>
            <a:endParaRPr lang="cs-CZ" altLang="cs-CZ" sz="2800" b="1" i="1"/>
          </a:p>
        </p:txBody>
      </p:sp>
      <p:graphicFrame>
        <p:nvGraphicFramePr>
          <p:cNvPr id="61444" name="Object 4">
            <a:extLst>
              <a:ext uri="{FF2B5EF4-FFF2-40B4-BE49-F238E27FC236}">
                <a16:creationId xmlns:a16="http://schemas.microsoft.com/office/drawing/2014/main" id="{63BA4FC9-65F9-482A-A506-D2F5EA7C0D53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8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9974" name="Rectangle 6">
            <a:extLst>
              <a:ext uri="{FF2B5EF4-FFF2-40B4-BE49-F238E27FC236}">
                <a16:creationId xmlns:a16="http://schemas.microsoft.com/office/drawing/2014/main" id="{6EC4FDC9-7420-42F2-A34D-D9328E082334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339975" name="Picture 7" descr="lejeme2">
            <a:extLst>
              <a:ext uri="{FF2B5EF4-FFF2-40B4-BE49-F238E27FC236}">
                <a16:creationId xmlns:a16="http://schemas.microsoft.com/office/drawing/2014/main" id="{9F56A81B-9530-4D4D-8838-3707D6CDB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lum brigh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27425" y="1268413"/>
            <a:ext cx="5616575" cy="4211637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47" name="Picture 8" descr="66060012">
            <a:extLst>
              <a:ext uri="{FF2B5EF4-FFF2-40B4-BE49-F238E27FC236}">
                <a16:creationId xmlns:a16="http://schemas.microsoft.com/office/drawing/2014/main" id="{B621337D-7B6E-422A-9476-6E8460C055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14738"/>
            <a:ext cx="4859338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9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>
            <a:extLst>
              <a:ext uri="{FF2B5EF4-FFF2-40B4-BE49-F238E27FC236}">
                <a16:creationId xmlns:a16="http://schemas.microsoft.com/office/drawing/2014/main" id="{87E3FD96-8713-4E76-8096-131CF733C9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908050"/>
            <a:ext cx="7056438" cy="50958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Předávací zásobníky:</a:t>
            </a:r>
            <a:br>
              <a:rPr lang="cs-CZ" altLang="cs-CZ" sz="4000"/>
            </a:br>
            <a:br>
              <a:rPr lang="cs-CZ" altLang="cs-CZ"/>
            </a:br>
            <a:endParaRPr lang="cs-CZ" altLang="cs-CZ"/>
          </a:p>
        </p:txBody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D589D45B-56A8-4CAC-BFFB-56FB78EBFE8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8686800" cy="2879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4000"/>
              <a:t>-</a:t>
            </a:r>
            <a:endParaRPr lang="cs-CZ" altLang="cs-CZ" sz="2800" b="1" i="1"/>
          </a:p>
        </p:txBody>
      </p:sp>
      <p:graphicFrame>
        <p:nvGraphicFramePr>
          <p:cNvPr id="62468" name="Object 4">
            <a:extLst>
              <a:ext uri="{FF2B5EF4-FFF2-40B4-BE49-F238E27FC236}">
                <a16:creationId xmlns:a16="http://schemas.microsoft.com/office/drawing/2014/main" id="{3DA11CF4-C01E-4802-88C2-E137EDB97613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0999" name="Object 7">
            <a:extLst>
              <a:ext uri="{FF2B5EF4-FFF2-40B4-BE49-F238E27FC236}">
                <a16:creationId xmlns:a16="http://schemas.microsoft.com/office/drawing/2014/main" id="{45A32E79-B71F-4CB2-8ED4-702228058974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2339975" y="3933825"/>
          <a:ext cx="4214813" cy="227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4" name="Photo Editor Photo" r:id="rId6" imgW="2343477" imgH="1267002" progId="MSPhotoEd.3">
                  <p:embed/>
                </p:oleObj>
              </mc:Choice>
              <mc:Fallback>
                <p:oleObj name="Photo Editor Photo" r:id="rId6" imgW="2343477" imgH="1267002" progId="MSPhotoEd.3">
                  <p:embed/>
                  <p:pic>
                    <p:nvPicPr>
                      <p:cNvPr id="0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39975" y="3933825"/>
                        <a:ext cx="4214813" cy="2278063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2470" name="Picture 9">
            <a:extLst>
              <a:ext uri="{FF2B5EF4-FFF2-40B4-BE49-F238E27FC236}">
                <a16:creationId xmlns:a16="http://schemas.microsoft.com/office/drawing/2014/main" id="{EDA6274C-5859-4D46-A50B-4A283010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3933825"/>
            <a:ext cx="2449512" cy="2293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41006" name="Object 14">
            <a:extLst>
              <a:ext uri="{FF2B5EF4-FFF2-40B4-BE49-F238E27FC236}">
                <a16:creationId xmlns:a16="http://schemas.microsoft.com/office/drawing/2014/main" id="{81144083-880E-4839-9448-C07D54B299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0663" y="1301750"/>
          <a:ext cx="5207000" cy="2795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75" name="Photo Editor Photo" r:id="rId9" imgW="3296110" imgH="1580952" progId="MSPhotoEd.3">
                  <p:embed/>
                </p:oleObj>
              </mc:Choice>
              <mc:Fallback>
                <p:oleObj name="Photo Editor Photo" r:id="rId9" imgW="3296110" imgH="1580952" progId="MSPhotoEd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663" y="1301750"/>
                        <a:ext cx="5207000" cy="2795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1007" name="Picture 15" descr="beton_umschlag">
            <a:extLst>
              <a:ext uri="{FF2B5EF4-FFF2-40B4-BE49-F238E27FC236}">
                <a16:creationId xmlns:a16="http://schemas.microsoft.com/office/drawing/2014/main" id="{CBDDE246-0FE1-4A26-AF44-1915250363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lum bright="12000" contrast="18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765175"/>
            <a:ext cx="3240088" cy="3227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340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10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410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2">
            <a:extLst>
              <a:ext uri="{FF2B5EF4-FFF2-40B4-BE49-F238E27FC236}">
                <a16:creationId xmlns:a16="http://schemas.microsoft.com/office/drawing/2014/main" id="{54F89467-6D64-4C22-8255-268CDB6A2D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Staveništní výroba</a:t>
            </a:r>
          </a:p>
        </p:txBody>
      </p:sp>
      <p:pic>
        <p:nvPicPr>
          <p:cNvPr id="64515" name="Picture 3" descr="z_338_m">
            <a:extLst>
              <a:ext uri="{FF2B5EF4-FFF2-40B4-BE49-F238E27FC236}">
                <a16:creationId xmlns:a16="http://schemas.microsoft.com/office/drawing/2014/main" id="{2762D5C8-A346-41F7-9830-C64F5641E36C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6588" y="1905000"/>
            <a:ext cx="3870325" cy="3962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32452" name="Rectangle 4">
            <a:extLst>
              <a:ext uri="{FF2B5EF4-FFF2-40B4-BE49-F238E27FC236}">
                <a16:creationId xmlns:a16="http://schemas.microsoft.com/office/drawing/2014/main" id="{45AF3838-6E27-459F-947E-B3B2CBB3939D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57200" y="1268413"/>
            <a:ext cx="8229600" cy="3603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- </a:t>
            </a:r>
            <a:r>
              <a:rPr lang="cs-CZ" altLang="cs-CZ" sz="2400"/>
              <a:t>sekundární příprava betonu a omítkových směsí</a:t>
            </a:r>
          </a:p>
        </p:txBody>
      </p:sp>
      <p:graphicFrame>
        <p:nvGraphicFramePr>
          <p:cNvPr id="64517" name="Object 5">
            <a:extLst>
              <a:ext uri="{FF2B5EF4-FFF2-40B4-BE49-F238E27FC236}">
                <a16:creationId xmlns:a16="http://schemas.microsoft.com/office/drawing/2014/main" id="{27A321F9-5EA5-4FB5-85B9-8CE59FC05038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4518" name="Picture 6" descr="new141">
            <a:extLst>
              <a:ext uri="{FF2B5EF4-FFF2-40B4-BE49-F238E27FC236}">
                <a16:creationId xmlns:a16="http://schemas.microsoft.com/office/drawing/2014/main" id="{26CBDD55-CB53-4046-8575-A53112F0F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905000"/>
            <a:ext cx="3036887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>
            <a:extLst>
              <a:ext uri="{FF2B5EF4-FFF2-40B4-BE49-F238E27FC236}">
                <a16:creationId xmlns:a16="http://schemas.microsoft.com/office/drawing/2014/main" id="{AE05D0E5-2D5A-4034-9D08-DEE12813DB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Staveništní výroba</a:t>
            </a:r>
          </a:p>
        </p:txBody>
      </p:sp>
      <p:sp>
        <p:nvSpPr>
          <p:cNvPr id="233475" name="Rectangle 3">
            <a:extLst>
              <a:ext uri="{FF2B5EF4-FFF2-40B4-BE49-F238E27FC236}">
                <a16:creationId xmlns:a16="http://schemas.microsoft.com/office/drawing/2014/main" id="{98863738-0476-483C-9225-7BC62A6CE95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876800" cy="45339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cs-CZ" altLang="cs-CZ" sz="2400"/>
              <a:t>Staveništní betonárny jsou využívány jen u velkých staveb, dnes málo používané. </a:t>
            </a:r>
            <a:endParaRPr lang="cs-CZ" altLang="cs-CZ" sz="2000"/>
          </a:p>
        </p:txBody>
      </p:sp>
      <p:graphicFrame>
        <p:nvGraphicFramePr>
          <p:cNvPr id="65540" name="Object 4">
            <a:extLst>
              <a:ext uri="{FF2B5EF4-FFF2-40B4-BE49-F238E27FC236}">
                <a16:creationId xmlns:a16="http://schemas.microsoft.com/office/drawing/2014/main" id="{FFC1F5C7-3A9C-438E-BCC4-940004FF61B8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250825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4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5541" name="Picture 5" descr="Zásobník před osazením stěnami">
            <a:extLst>
              <a:ext uri="{FF2B5EF4-FFF2-40B4-BE49-F238E27FC236}">
                <a16:creationId xmlns:a16="http://schemas.microsoft.com/office/drawing/2014/main" id="{F65A307D-3BE3-46DF-B272-17FF9B9DC9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288" y="2735263"/>
            <a:ext cx="4633912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42" name="Picture 6" descr="st0304_cvutb13">
            <a:extLst>
              <a:ext uri="{FF2B5EF4-FFF2-40B4-BE49-F238E27FC236}">
                <a16:creationId xmlns:a16="http://schemas.microsoft.com/office/drawing/2014/main" id="{D979E399-1AAB-4BE1-ADBE-AEEAAD42C4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1752600"/>
            <a:ext cx="3179763" cy="455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>
            <a:extLst>
              <a:ext uri="{FF2B5EF4-FFF2-40B4-BE49-F238E27FC236}">
                <a16:creationId xmlns:a16="http://schemas.microsoft.com/office/drawing/2014/main" id="{0A1716BE-06A6-4A1C-9014-F36A49FEBD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14600" y="274638"/>
            <a:ext cx="6172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 při staveništní výrobě</a:t>
            </a:r>
          </a:p>
        </p:txBody>
      </p:sp>
      <p:sp>
        <p:nvSpPr>
          <p:cNvPr id="234499" name="Rectangle 3">
            <a:extLst>
              <a:ext uri="{FF2B5EF4-FFF2-40B4-BE49-F238E27FC236}">
                <a16:creationId xmlns:a16="http://schemas.microsoft.com/office/drawing/2014/main" id="{26B8DEE7-ACA8-4071-880F-5DA8CE7D2782}"/>
              </a:ext>
            </a:extLst>
          </p:cNvPr>
          <p:cNvSpPr>
            <a:spLocks noGrp="1" noChangeArrowheads="1"/>
          </p:cNvSpPr>
          <p:nvPr>
            <p:ph type="body" sz="half" idx="3"/>
          </p:nvPr>
        </p:nvSpPr>
        <p:spPr>
          <a:xfrm>
            <a:off x="468313" y="1557338"/>
            <a:ext cx="8229600" cy="219075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Pomocí:</a:t>
            </a:r>
          </a:p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 kolečka, japonky, koše – slouží pro krátké vzd.(15 – 20 m)</a:t>
            </a:r>
          </a:p>
        </p:txBody>
      </p:sp>
      <p:pic>
        <p:nvPicPr>
          <p:cNvPr id="67588" name="Picture 4" descr="staveb_kol_standart">
            <a:extLst>
              <a:ext uri="{FF2B5EF4-FFF2-40B4-BE49-F238E27FC236}">
                <a16:creationId xmlns:a16="http://schemas.microsoft.com/office/drawing/2014/main" id="{00D004EF-6EAE-4CBE-B408-CA28E30E9987}"/>
              </a:ext>
            </a:extLst>
          </p:cNvPr>
          <p:cNvPicPr>
            <a:picLocks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19200" y="2514600"/>
            <a:ext cx="2459038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7589" name="Picture 5" descr="sejmout0007_new">
            <a:extLst>
              <a:ext uri="{FF2B5EF4-FFF2-40B4-BE49-F238E27FC236}">
                <a16:creationId xmlns:a16="http://schemas.microsoft.com/office/drawing/2014/main" id="{C594EC09-F3D0-4945-9310-B15F5E5C1397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953000" y="2514600"/>
            <a:ext cx="2830513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67590" name="Object 6">
            <a:extLst>
              <a:ext uri="{FF2B5EF4-FFF2-40B4-BE49-F238E27FC236}">
                <a16:creationId xmlns:a16="http://schemas.microsoft.com/office/drawing/2014/main" id="{7AE5EB6D-C082-4A50-82F1-F4062911F1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591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>
            <a:extLst>
              <a:ext uri="{FF2B5EF4-FFF2-40B4-BE49-F238E27FC236}">
                <a16:creationId xmlns:a16="http://schemas.microsoft.com/office/drawing/2014/main" id="{8A7C9CFD-E1B9-485E-AB8C-9C995313D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 betonových směsí</a:t>
            </a:r>
          </a:p>
        </p:txBody>
      </p:sp>
      <p:sp>
        <p:nvSpPr>
          <p:cNvPr id="277507" name="Rectangle 3">
            <a:extLst>
              <a:ext uri="{FF2B5EF4-FFF2-40B4-BE49-F238E27FC236}">
                <a16:creationId xmlns:a16="http://schemas.microsoft.com/office/drawing/2014/main" id="{A881A1F6-5E10-4CD7-AA50-8E975B9F65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pic>
        <p:nvPicPr>
          <p:cNvPr id="277508" name="Picture 4" descr="P1140080">
            <a:extLst>
              <a:ext uri="{FF2B5EF4-FFF2-40B4-BE49-F238E27FC236}">
                <a16:creationId xmlns:a16="http://schemas.microsoft.com/office/drawing/2014/main" id="{40C43B7D-F478-421E-A701-A8AE59A660D1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68538" y="1628775"/>
            <a:ext cx="3400425" cy="4533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7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>
            <a:extLst>
              <a:ext uri="{FF2B5EF4-FFF2-40B4-BE49-F238E27FC236}">
                <a16:creationId xmlns:a16="http://schemas.microsoft.com/office/drawing/2014/main" id="{0A76D905-0B37-40FF-BCC7-62398FD8B8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35150" y="274638"/>
            <a:ext cx="68516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Sekundární doprava </a:t>
            </a:r>
            <a:br>
              <a:rPr lang="cs-CZ" altLang="cs-CZ" sz="4000"/>
            </a:br>
            <a:endParaRPr lang="cs-CZ" altLang="cs-CZ" sz="3200"/>
          </a:p>
        </p:txBody>
      </p:sp>
      <p:sp>
        <p:nvSpPr>
          <p:cNvPr id="235523" name="Rectangle 3">
            <a:extLst>
              <a:ext uri="{FF2B5EF4-FFF2-40B4-BE49-F238E27FC236}">
                <a16:creationId xmlns:a16="http://schemas.microsoft.com/office/drawing/2014/main" id="{7EF864CC-FACE-40D8-8690-61112094D1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3779838" cy="52578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 b="1"/>
              <a:t>Pásy:</a:t>
            </a:r>
            <a:r>
              <a:rPr lang="cs-CZ" altLang="cs-CZ" sz="2400"/>
              <a:t>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/>
              <a:t>	délek 6, 8, 10 , 15 m,se sklony </a:t>
            </a:r>
            <a:r>
              <a:rPr lang="en-US" altLang="cs-CZ" sz="2400">
                <a:cs typeface="Arial" panose="020B0604020202020204" pitchFamily="34" charset="0"/>
              </a:rPr>
              <a:t>±</a:t>
            </a:r>
            <a:r>
              <a:rPr lang="cs-CZ" altLang="cs-CZ" sz="2400">
                <a:cs typeface="Arial" panose="020B0604020202020204" pitchFamily="34" charset="0"/>
              </a:rPr>
              <a:t> 15°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>
                <a:cs typeface="Arial" panose="020B0604020202020204" pitchFamily="34" charset="0"/>
              </a:rPr>
              <a:t> </a:t>
            </a:r>
            <a:endParaRPr lang="cs-CZ" altLang="cs-CZ" sz="2400"/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 b="1"/>
              <a:t>Žlaby a skluzy :</a:t>
            </a:r>
            <a:r>
              <a:rPr lang="cs-CZ" altLang="cs-CZ" sz="2400"/>
              <a:t> sklony 30 až 60°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/>
              <a:t>	pro měkké až tekuté směsi, nebo uzavřené (roury)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/>
              <a:t>	o min. prům. 110 mm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endParaRPr lang="cs-CZ" altLang="cs-CZ" sz="2400"/>
          </a:p>
          <a:p>
            <a:pPr marL="609600" indent="-609600" eaLnBrk="1" hangingPunct="1">
              <a:lnSpc>
                <a:spcPct val="80000"/>
              </a:lnSpc>
              <a:buFontTx/>
              <a:buChar char="-"/>
              <a:defRPr/>
            </a:pPr>
            <a:r>
              <a:rPr lang="cs-CZ" altLang="cs-CZ" sz="2400" b="1"/>
              <a:t>Motor.vozíky :</a:t>
            </a:r>
            <a:r>
              <a:rPr lang="cs-CZ" altLang="cs-CZ" sz="2400"/>
              <a:t>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/>
              <a:t>	korby 0,4 až 1 m</a:t>
            </a:r>
            <a:r>
              <a:rPr lang="cs-CZ" altLang="cs-CZ" sz="2400" baseline="30000"/>
              <a:t>3</a:t>
            </a:r>
            <a:r>
              <a:rPr lang="cs-CZ" altLang="cs-CZ" sz="2400"/>
              <a:t>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  <a:defRPr/>
            </a:pPr>
            <a:r>
              <a:rPr lang="cs-CZ" altLang="cs-CZ" sz="2400"/>
              <a:t>	pro vzd.:50 až 500 m</a:t>
            </a:r>
          </a:p>
        </p:txBody>
      </p:sp>
      <p:pic>
        <p:nvPicPr>
          <p:cNvPr id="70660" name="Picture 4" descr="novejmichac_new">
            <a:extLst>
              <a:ext uri="{FF2B5EF4-FFF2-40B4-BE49-F238E27FC236}">
                <a16:creationId xmlns:a16="http://schemas.microsoft.com/office/drawing/2014/main" id="{A3FA88CB-761B-4CB2-BE83-F488D5899B8E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79838" y="1592263"/>
            <a:ext cx="5364162" cy="39862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0661" name="Object 5">
            <a:extLst>
              <a:ext uri="{FF2B5EF4-FFF2-40B4-BE49-F238E27FC236}">
                <a16:creationId xmlns:a16="http://schemas.microsoft.com/office/drawing/2014/main" id="{28A6C48F-F0EE-412A-8063-EA6F28A7F30C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468313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>
            <a:extLst>
              <a:ext uri="{FF2B5EF4-FFF2-40B4-BE49-F238E27FC236}">
                <a16:creationId xmlns:a16="http://schemas.microsoft.com/office/drawing/2014/main" id="{8D574761-942D-46C5-8A4F-D460C7A17FC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274638"/>
            <a:ext cx="62753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Čerpadla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237571" name="Rectangle 3">
            <a:extLst>
              <a:ext uri="{FF2B5EF4-FFF2-40B4-BE49-F238E27FC236}">
                <a16:creationId xmlns:a16="http://schemas.microsoft.com/office/drawing/2014/main" id="{033E4A73-6813-4912-B102-249C77B8394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5715000" cy="4533900"/>
          </a:xfrm>
        </p:spPr>
        <p:txBody>
          <a:bodyPr/>
          <a:lstStyle/>
          <a:p>
            <a:pPr marL="609600" indent="-6096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-	Hydraulická</a:t>
            </a:r>
            <a:br>
              <a:rPr lang="cs-CZ" altLang="cs-CZ" sz="2400"/>
            </a:br>
            <a:r>
              <a:rPr lang="cs-CZ" altLang="cs-CZ" sz="2400"/>
              <a:t>pístová a </a:t>
            </a:r>
            <a:br>
              <a:rPr lang="cs-CZ" altLang="cs-CZ" sz="2400"/>
            </a:br>
            <a:r>
              <a:rPr lang="cs-CZ" altLang="cs-CZ" sz="2400"/>
              <a:t>výložníky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400"/>
              <a:t>-	Hydraulická </a:t>
            </a:r>
            <a:br>
              <a:rPr lang="cs-CZ" altLang="cs-CZ" sz="2400"/>
            </a:br>
            <a:r>
              <a:rPr lang="cs-CZ" altLang="cs-CZ" sz="2400"/>
              <a:t>rotorová</a:t>
            </a:r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400"/>
              <a:t>-	Pneumatická</a:t>
            </a:r>
          </a:p>
          <a:p>
            <a:pPr marL="609600" indent="-609600" eaLnBrk="1" hangingPunct="1">
              <a:buFontTx/>
              <a:buNone/>
              <a:defRPr/>
            </a:pPr>
            <a:endParaRPr lang="cs-CZ" altLang="cs-CZ" sz="2400"/>
          </a:p>
          <a:p>
            <a:pPr marL="609600" indent="-609600" eaLnBrk="1" hangingPunct="1">
              <a:buFontTx/>
              <a:buNone/>
              <a:defRPr/>
            </a:pPr>
            <a:endParaRPr lang="cs-CZ" altLang="cs-CZ" sz="2400"/>
          </a:p>
          <a:p>
            <a:pPr marL="609600" indent="-609600" eaLnBrk="1" hangingPunct="1">
              <a:buFontTx/>
              <a:buNone/>
              <a:defRPr/>
            </a:pPr>
            <a:r>
              <a:rPr lang="cs-CZ" altLang="cs-CZ" sz="2400"/>
              <a:t>Obr. Čerpadlo na dvou až třínápravovém podvozku s   kloubovým výložníkem pro výškový dosah cca 30m.</a:t>
            </a:r>
          </a:p>
        </p:txBody>
      </p:sp>
      <p:pic>
        <p:nvPicPr>
          <p:cNvPr id="71684" name="Picture 4" descr="Schwing cerpadlo_new">
            <a:extLst>
              <a:ext uri="{FF2B5EF4-FFF2-40B4-BE49-F238E27FC236}">
                <a16:creationId xmlns:a16="http://schemas.microsoft.com/office/drawing/2014/main" id="{97907713-D750-4DEB-AC1A-A9C0DA2C56DC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627313" y="1196975"/>
            <a:ext cx="3879850" cy="31067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1685" name="Object 5">
            <a:extLst>
              <a:ext uri="{FF2B5EF4-FFF2-40B4-BE49-F238E27FC236}">
                <a16:creationId xmlns:a16="http://schemas.microsoft.com/office/drawing/2014/main" id="{880900E1-0E10-4A6D-85D1-C5011D61B53B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7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1686" name="Picture 6" descr="ref_02_06">
            <a:extLst>
              <a:ext uri="{FF2B5EF4-FFF2-40B4-BE49-F238E27FC236}">
                <a16:creationId xmlns:a16="http://schemas.microsoft.com/office/drawing/2014/main" id="{7F879799-F61C-4645-925C-20316CE975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77025" y="3159125"/>
            <a:ext cx="2466975" cy="369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Rectangle 2">
            <a:extLst>
              <a:ext uri="{FF2B5EF4-FFF2-40B4-BE49-F238E27FC236}">
                <a16:creationId xmlns:a16="http://schemas.microsoft.com/office/drawing/2014/main" id="{043A3879-DE13-4BD4-8FBF-BF2B5B6FCD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64182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>
                <a:hlinkClick r:id="rId4" action="ppaction://hlinkpres?slideindex=1&amp;slidetitle="/>
              </a:rPr>
              <a:t>Ukládání betonové směsi</a:t>
            </a:r>
            <a:endParaRPr lang="cs-CZ" altLang="cs-CZ" sz="4000"/>
          </a:p>
        </p:txBody>
      </p:sp>
      <p:sp>
        <p:nvSpPr>
          <p:cNvPr id="258051" name="Rectangle 3">
            <a:extLst>
              <a:ext uri="{FF2B5EF4-FFF2-40B4-BE49-F238E27FC236}">
                <a16:creationId xmlns:a16="http://schemas.microsoft.com/office/drawing/2014/main" id="{4EC70214-98AA-45B7-8BF9-5CE44D3FA49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73732" name="Object 4">
            <a:extLst>
              <a:ext uri="{FF2B5EF4-FFF2-40B4-BE49-F238E27FC236}">
                <a16:creationId xmlns:a16="http://schemas.microsoft.com/office/drawing/2014/main" id="{31A0117C-A8D7-4E99-96B6-6D4EDC4E6FA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3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3733" name="Picture 5" descr="ref_01_07">
            <a:extLst>
              <a:ext uri="{FF2B5EF4-FFF2-40B4-BE49-F238E27FC236}">
                <a16:creationId xmlns:a16="http://schemas.microsoft.com/office/drawing/2014/main" id="{0E4FF4FC-2E84-4743-8BCA-10A990FF3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4213" y="1243013"/>
            <a:ext cx="7488237" cy="561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9" name="Rectangle 3">
            <a:extLst>
              <a:ext uri="{FF2B5EF4-FFF2-40B4-BE49-F238E27FC236}">
                <a16:creationId xmlns:a16="http://schemas.microsoft.com/office/drawing/2014/main" id="{F02C863F-9E83-488E-9030-A8298A08630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25538"/>
            <a:ext cx="4038600" cy="35988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 b="1"/>
              <a:t>AUTOČERPADLO                      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TYP: 	SCHWING KVM 31 X		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VÝŠKOVÝ DOSAH: 31m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POČET RAMEN:4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MAX. DOPR. MNOŽSTVÍ:90 m³/hod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400"/>
              <a:t>MAX. TLAK BETONU: 108 bar</a:t>
            </a:r>
          </a:p>
        </p:txBody>
      </p:sp>
      <p:pic>
        <p:nvPicPr>
          <p:cNvPr id="75779" name="Picture 4">
            <a:extLst>
              <a:ext uri="{FF2B5EF4-FFF2-40B4-BE49-F238E27FC236}">
                <a16:creationId xmlns:a16="http://schemas.microsoft.com/office/drawing/2014/main" id="{79E09FDF-8054-4EFB-A5A1-C9DCB9D4F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643438"/>
            <a:ext cx="4427538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80" name="Picture 5" descr="SCHWING2">
            <a:extLst>
              <a:ext uri="{FF2B5EF4-FFF2-40B4-BE49-F238E27FC236}">
                <a16:creationId xmlns:a16="http://schemas.microsoft.com/office/drawing/2014/main" id="{90AE03D6-8518-42A1-BB49-FA6A6C833561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275138" y="0"/>
            <a:ext cx="4818062" cy="60928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75781" name="Object 6">
            <a:extLst>
              <a:ext uri="{FF2B5EF4-FFF2-40B4-BE49-F238E27FC236}">
                <a16:creationId xmlns:a16="http://schemas.microsoft.com/office/drawing/2014/main" id="{FAC29B64-792B-4998-B79B-812E524C749F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>
            <a:extLst>
              <a:ext uri="{FF2B5EF4-FFF2-40B4-BE49-F238E27FC236}">
                <a16:creationId xmlns:a16="http://schemas.microsoft.com/office/drawing/2014/main" id="{FDDEEF05-BAA3-42EC-A9FF-44BBF8A70DC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55875" y="404813"/>
            <a:ext cx="6588125" cy="57292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Plnění násypky čerpadla</a:t>
            </a:r>
          </a:p>
        </p:txBody>
      </p:sp>
      <p:graphicFrame>
        <p:nvGraphicFramePr>
          <p:cNvPr id="76803" name="Object 5">
            <a:extLst>
              <a:ext uri="{FF2B5EF4-FFF2-40B4-BE49-F238E27FC236}">
                <a16:creationId xmlns:a16="http://schemas.microsoft.com/office/drawing/2014/main" id="{C2A31A23-4FD0-4002-A844-AE017F7F3542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3952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6805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6804" name="Picture 7" descr="p14">
            <a:extLst>
              <a:ext uri="{FF2B5EF4-FFF2-40B4-BE49-F238E27FC236}">
                <a16:creationId xmlns:a16="http://schemas.microsoft.com/office/drawing/2014/main" id="{3BA410F9-7307-4514-A365-48E2AA4A939D}"/>
              </a:ext>
            </a:extLst>
          </p:cNvPr>
          <p:cNvPicPr>
            <a:picLocks noChangeAspect="1" noChangeArrowheads="1"/>
          </p:cNvPicPr>
          <p:nvPr>
            <p:ph type="body"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71550" y="1187450"/>
            <a:ext cx="7561263" cy="5670550"/>
          </a:xfrm>
          <a:noFill/>
          <a:ln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02" name="Rectangle 2">
            <a:extLst>
              <a:ext uri="{FF2B5EF4-FFF2-40B4-BE49-F238E27FC236}">
                <a16:creationId xmlns:a16="http://schemas.microsoft.com/office/drawing/2014/main" id="{D50DE3E9-4AF9-4142-898F-A2F9323718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Pístové čerpadlo</a:t>
            </a:r>
          </a:p>
        </p:txBody>
      </p:sp>
      <p:sp>
        <p:nvSpPr>
          <p:cNvPr id="281614" name="Rectangle 14">
            <a:extLst>
              <a:ext uri="{FF2B5EF4-FFF2-40B4-BE49-F238E27FC236}">
                <a16:creationId xmlns:a16="http://schemas.microsoft.com/office/drawing/2014/main" id="{B6ADF0A1-433D-453F-AC86-89B45519C0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					nasátí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vytlačení</a:t>
            </a:r>
          </a:p>
        </p:txBody>
      </p:sp>
      <p:graphicFrame>
        <p:nvGraphicFramePr>
          <p:cNvPr id="281607" name="Object 7">
            <a:extLst>
              <a:ext uri="{FF2B5EF4-FFF2-40B4-BE49-F238E27FC236}">
                <a16:creationId xmlns:a16="http://schemas.microsoft.com/office/drawing/2014/main" id="{365BD79F-CE18-4BCB-A211-8E2001C9A97A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1258888" y="1773238"/>
          <a:ext cx="2606675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3" name="Photo Editor Photo" r:id="rId3" imgW="3285714" imgH="2762636" progId="MSPhotoEd.3">
                  <p:embed/>
                </p:oleObj>
              </mc:Choice>
              <mc:Fallback>
                <p:oleObj name="Photo Editor Photo" r:id="rId3" imgW="3285714" imgH="2762636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8888" y="1773238"/>
                        <a:ext cx="2606675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829" name="Object 4">
            <a:extLst>
              <a:ext uri="{FF2B5EF4-FFF2-40B4-BE49-F238E27FC236}">
                <a16:creationId xmlns:a16="http://schemas.microsoft.com/office/drawing/2014/main" id="{336FA593-1F14-4578-A2F7-F59B401CDA53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09" name="Object 9">
            <a:extLst>
              <a:ext uri="{FF2B5EF4-FFF2-40B4-BE49-F238E27FC236}">
                <a16:creationId xmlns:a16="http://schemas.microsoft.com/office/drawing/2014/main" id="{FA916FF2-5B14-4678-A0D6-3AB4D5712917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3059113" y="2924175"/>
          <a:ext cx="1200150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5" name="Photo Editor Photo" r:id="rId7" imgW="3209524" imgH="3657143" progId="MSPhotoEd.3">
                  <p:embed/>
                </p:oleObj>
              </mc:Choice>
              <mc:Fallback>
                <p:oleObj name="Photo Editor Photo" r:id="rId7" imgW="3209524" imgH="3657143" progId="MSPhotoEd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59113" y="2924175"/>
                        <a:ext cx="1200150" cy="1368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11" name="Object 11">
            <a:extLst>
              <a:ext uri="{FF2B5EF4-FFF2-40B4-BE49-F238E27FC236}">
                <a16:creationId xmlns:a16="http://schemas.microsoft.com/office/drawing/2014/main" id="{3E05E13D-AF30-41E2-B803-9E1CE4BE1CEB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900113" y="4773613"/>
          <a:ext cx="4826000" cy="208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6" name="Photo Editor Photo" r:id="rId9" imgW="4191585" imgH="1809524" progId="MSPhotoEd.3">
                  <p:embed/>
                </p:oleObj>
              </mc:Choice>
              <mc:Fallback>
                <p:oleObj name="Photo Editor Photo" r:id="rId9" imgW="4191585" imgH="1809524" progId="MSPhotoEd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0113" y="4773613"/>
                        <a:ext cx="4826000" cy="208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1613" name="Object 13">
            <a:extLst>
              <a:ext uri="{FF2B5EF4-FFF2-40B4-BE49-F238E27FC236}">
                <a16:creationId xmlns:a16="http://schemas.microsoft.com/office/drawing/2014/main" id="{7CDB1EC7-BCA4-4F4A-9CC2-F31B47E815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24525" y="3454400"/>
          <a:ext cx="3419475" cy="340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7837" name="Photo Editor Photo" r:id="rId11" imgW="2000000" imgH="1991003" progId="MSPhotoEd.3">
                  <p:embed/>
                </p:oleObj>
              </mc:Choice>
              <mc:Fallback>
                <p:oleObj name="Photo Editor Photo" r:id="rId11" imgW="2000000" imgH="1991003" progId="MSPhotoEd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contras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525" y="3454400"/>
                        <a:ext cx="3419475" cy="340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81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81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16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>
            <a:extLst>
              <a:ext uri="{FF2B5EF4-FFF2-40B4-BE49-F238E27FC236}">
                <a16:creationId xmlns:a16="http://schemas.microsoft.com/office/drawing/2014/main" id="{EE694A58-0A02-4634-B610-E3732FBD57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Stanoviště čerpadla</a:t>
            </a:r>
          </a:p>
        </p:txBody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8AED7B96-EA58-4AE8-B1BB-CCAD5EFA37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				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Až 3 mixy zároveń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400"/>
          </a:p>
        </p:txBody>
      </p:sp>
      <p:graphicFrame>
        <p:nvGraphicFramePr>
          <p:cNvPr id="78852" name="Object 5">
            <a:extLst>
              <a:ext uri="{FF2B5EF4-FFF2-40B4-BE49-F238E27FC236}">
                <a16:creationId xmlns:a16="http://schemas.microsoft.com/office/drawing/2014/main" id="{DABC75EB-5F8A-4177-955A-5ED1D9FD12CB}"/>
              </a:ext>
            </a:extLst>
          </p:cNvPr>
          <p:cNvGraphicFramePr>
            <a:graphicFrameLocks noChangeAspect="1"/>
          </p:cNvGraphicFramePr>
          <p:nvPr>
            <p:ph sz="quarter" idx="4294967295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885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52265" name="Picture 9" descr="betonpumpa801">
            <a:extLst>
              <a:ext uri="{FF2B5EF4-FFF2-40B4-BE49-F238E27FC236}">
                <a16:creationId xmlns:a16="http://schemas.microsoft.com/office/drawing/2014/main" id="{E544D75A-29B3-477A-9190-C08A8C216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lum bright="6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30650" y="1268413"/>
            <a:ext cx="4832350" cy="491966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2266" name="Picture 10" descr="pumpa9">
            <a:extLst>
              <a:ext uri="{FF2B5EF4-FFF2-40B4-BE49-F238E27FC236}">
                <a16:creationId xmlns:a16="http://schemas.microsoft.com/office/drawing/2014/main" id="{890AD3B5-A6CE-480A-B315-F1D9177496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1125538"/>
            <a:ext cx="2624137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2267" name="Group 11">
            <a:extLst>
              <a:ext uri="{FF2B5EF4-FFF2-40B4-BE49-F238E27FC236}">
                <a16:creationId xmlns:a16="http://schemas.microsoft.com/office/drawing/2014/main" id="{08541DBE-0230-4C4C-A850-EF5B00005019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4221163"/>
            <a:ext cx="3025775" cy="1339850"/>
            <a:chOff x="201" y="2722"/>
            <a:chExt cx="1906" cy="844"/>
          </a:xfrm>
        </p:grpSpPr>
        <p:sp>
          <p:nvSpPr>
            <p:cNvPr id="78856" name="AutoShape 12">
              <a:extLst>
                <a:ext uri="{FF2B5EF4-FFF2-40B4-BE49-F238E27FC236}">
                  <a16:creationId xmlns:a16="http://schemas.microsoft.com/office/drawing/2014/main" id="{A3C36FA4-364F-48EE-A748-4BBCFB4B89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4" y="2951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rgbClr val="FFCC66"/>
            </a:solidFill>
            <a:ln w="285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78857" name="AutoShape 13">
              <a:extLst>
                <a:ext uri="{FF2B5EF4-FFF2-40B4-BE49-F238E27FC236}">
                  <a16:creationId xmlns:a16="http://schemas.microsoft.com/office/drawing/2014/main" id="{15A8F1AA-2C16-4C34-8D59-0EFFA96420C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769506">
              <a:off x="1647" y="2578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rgbClr val="FFCC66"/>
            </a:solidFill>
            <a:ln w="285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sp>
          <p:nvSpPr>
            <p:cNvPr id="78858" name="AutoShape 14">
              <a:extLst>
                <a:ext uri="{FF2B5EF4-FFF2-40B4-BE49-F238E27FC236}">
                  <a16:creationId xmlns:a16="http://schemas.microsoft.com/office/drawing/2014/main" id="{5BF954C6-40E8-40DF-9E95-CE2732678AA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769506" flipH="1">
              <a:off x="356" y="2567"/>
              <a:ext cx="306" cy="615"/>
            </a:xfrm>
            <a:prstGeom prst="upArrow">
              <a:avLst>
                <a:gd name="adj1" fmla="val 50000"/>
                <a:gd name="adj2" fmla="val 50245"/>
              </a:avLst>
            </a:prstGeom>
            <a:solidFill>
              <a:srgbClr val="FFCC66"/>
            </a:solidFill>
            <a:ln w="28575">
              <a:solidFill>
                <a:srgbClr val="CC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2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2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2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352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52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26" name="Rectangle 2">
            <a:extLst>
              <a:ext uri="{FF2B5EF4-FFF2-40B4-BE49-F238E27FC236}">
                <a16:creationId xmlns:a16="http://schemas.microsoft.com/office/drawing/2014/main" id="{8F3AEEF0-F6A4-428B-83B0-CC3C0E6ECA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64182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>
                <a:hlinkClick r:id="rId4" action="ppaction://hlinkpres?slideindex=1&amp;slidetitle="/>
              </a:rPr>
              <a:t>Ukládání betonové směsi</a:t>
            </a:r>
            <a:endParaRPr lang="cs-CZ" altLang="cs-CZ" sz="4000"/>
          </a:p>
        </p:txBody>
      </p:sp>
      <p:sp>
        <p:nvSpPr>
          <p:cNvPr id="282627" name="Rectangle 3">
            <a:extLst>
              <a:ext uri="{FF2B5EF4-FFF2-40B4-BE49-F238E27FC236}">
                <a16:creationId xmlns:a16="http://schemas.microsoft.com/office/drawing/2014/main" id="{E7544314-DDF7-434C-AF39-10BFB3F09D4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80900" name="Object 4">
            <a:extLst>
              <a:ext uri="{FF2B5EF4-FFF2-40B4-BE49-F238E27FC236}">
                <a16:creationId xmlns:a16="http://schemas.microsoft.com/office/drawing/2014/main" id="{FED983ED-B4E5-4171-915E-92BE07A21C2D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902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0901" name="Picture 5" descr="jun_31">
            <a:extLst>
              <a:ext uri="{FF2B5EF4-FFF2-40B4-BE49-F238E27FC236}">
                <a16:creationId xmlns:a16="http://schemas.microsoft.com/office/drawing/2014/main" id="{E2C5C283-B227-4A9F-841B-8EB285733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1304925"/>
            <a:ext cx="7416800" cy="555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>
            <a:extLst>
              <a:ext uri="{FF2B5EF4-FFF2-40B4-BE49-F238E27FC236}">
                <a16:creationId xmlns:a16="http://schemas.microsoft.com/office/drawing/2014/main" id="{28726E61-DDC9-4819-AF57-86D884132F0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84438" y="274638"/>
            <a:ext cx="62023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Putzmeister M 36</a:t>
            </a:r>
            <a:br>
              <a:rPr lang="cs-CZ" altLang="cs-CZ" sz="4000"/>
            </a:br>
            <a:r>
              <a:rPr lang="cs-CZ" altLang="cs-CZ" sz="3200"/>
              <a:t>autobetonová pumpa</a:t>
            </a:r>
            <a:r>
              <a:rPr lang="cs-CZ" altLang="cs-CZ" sz="4000"/>
              <a:t> 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249859" name="Rectangle 3">
            <a:extLst>
              <a:ext uri="{FF2B5EF4-FFF2-40B4-BE49-F238E27FC236}">
                <a16:creationId xmlns:a16="http://schemas.microsoft.com/office/drawing/2014/main" id="{BCB50017-22DE-44E1-B691-B0A0CBE595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pic>
        <p:nvPicPr>
          <p:cNvPr id="82948" name="Picture 4" descr="rozvoz betonu - MAN 8x6">
            <a:extLst>
              <a:ext uri="{FF2B5EF4-FFF2-40B4-BE49-F238E27FC236}">
                <a16:creationId xmlns:a16="http://schemas.microsoft.com/office/drawing/2014/main" id="{ACBECF2A-488E-4E35-89B6-0E9B36A3CD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00113" y="1628775"/>
            <a:ext cx="7416800" cy="448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2949" name="Object 5">
            <a:extLst>
              <a:ext uri="{FF2B5EF4-FFF2-40B4-BE49-F238E27FC236}">
                <a16:creationId xmlns:a16="http://schemas.microsoft.com/office/drawing/2014/main" id="{154DF38E-B669-4EDB-891F-3126F765C7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50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362" name="Rectangle 2">
            <a:extLst>
              <a:ext uri="{FF2B5EF4-FFF2-40B4-BE49-F238E27FC236}">
                <a16:creationId xmlns:a16="http://schemas.microsoft.com/office/drawing/2014/main" id="{1A958C31-84A7-4CE0-BE90-85F53C1CDE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274638"/>
            <a:ext cx="62753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Betonovací koš</a:t>
            </a:r>
            <a:br>
              <a:rPr lang="cs-CZ" altLang="cs-CZ" sz="4000" b="1"/>
            </a:br>
            <a:endParaRPr lang="cs-CZ" altLang="cs-CZ" sz="4000" b="1"/>
          </a:p>
        </p:txBody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BF83B9A1-0E6F-4F4D-BB34-53712AA2ABD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600200"/>
            <a:ext cx="4716463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OBJEMY: </a:t>
            </a:r>
          </a:p>
          <a:p>
            <a:pPr eaLnBrk="1" hangingPunct="1">
              <a:defRPr/>
            </a:pPr>
            <a:r>
              <a:rPr lang="cs-CZ" altLang="cs-CZ" sz="2800"/>
              <a:t>300,500,1000,1500,2000 l</a:t>
            </a:r>
          </a:p>
          <a:p>
            <a:pPr eaLnBrk="1" hangingPunct="1">
              <a:defRPr/>
            </a:pPr>
            <a:r>
              <a:rPr lang="cs-CZ" altLang="cs-CZ" sz="2800"/>
              <a:t>PŘÍSLUŠENSTVÍ: RUKÁV PRO UKLÁDÁNÍ BET. SMĚSI</a:t>
            </a:r>
          </a:p>
        </p:txBody>
      </p:sp>
      <p:pic>
        <p:nvPicPr>
          <p:cNvPr id="83972" name="Picture 4">
            <a:extLst>
              <a:ext uri="{FF2B5EF4-FFF2-40B4-BE49-F238E27FC236}">
                <a16:creationId xmlns:a16="http://schemas.microsoft.com/office/drawing/2014/main" id="{3E09B868-981B-4EC4-B368-F0C62717897E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14863" y="1196975"/>
            <a:ext cx="4529137" cy="46370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83973" name="Object 5">
            <a:extLst>
              <a:ext uri="{FF2B5EF4-FFF2-40B4-BE49-F238E27FC236}">
                <a16:creationId xmlns:a16="http://schemas.microsoft.com/office/drawing/2014/main" id="{90706740-9C2A-4D67-A1DF-226D5D7C60CE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397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2BBCF74B-4A77-4966-B626-DAC1D0B3A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13" y="274638"/>
            <a:ext cx="62753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Betonovací koše</a:t>
            </a:r>
            <a:br>
              <a:rPr lang="cs-CZ" altLang="cs-CZ" sz="4000" b="1"/>
            </a:br>
            <a:r>
              <a:rPr lang="cs-CZ" altLang="cs-CZ" sz="4000" b="1"/>
              <a:t>- plnění betonem</a:t>
            </a:r>
          </a:p>
        </p:txBody>
      </p:sp>
      <p:graphicFrame>
        <p:nvGraphicFramePr>
          <p:cNvPr id="86019" name="Object 5">
            <a:extLst>
              <a:ext uri="{FF2B5EF4-FFF2-40B4-BE49-F238E27FC236}">
                <a16:creationId xmlns:a16="http://schemas.microsoft.com/office/drawing/2014/main" id="{ECB611E9-BE44-4D95-91A3-143660637CA8}"/>
              </a:ext>
            </a:extLst>
          </p:cNvPr>
          <p:cNvGraphicFramePr>
            <a:graphicFrameLocks noChangeAspect="1"/>
          </p:cNvGraphicFramePr>
          <p:nvPr>
            <p:ph sz="quarter" idx="3"/>
          </p:nvPr>
        </p:nvGraphicFramePr>
        <p:xfrm>
          <a:off x="468313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4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2023" name="Object 7">
            <a:extLst>
              <a:ext uri="{FF2B5EF4-FFF2-40B4-BE49-F238E27FC236}">
                <a16:creationId xmlns:a16="http://schemas.microsoft.com/office/drawing/2014/main" id="{9C82D1D3-6AE9-4FE0-8226-B4CB10E66D87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0" y="1125538"/>
          <a:ext cx="3616325" cy="2459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5" name="Photo Editor Photo" r:id="rId5" imgW="4019048" imgH="2734057" progId="MSPhotoEd.3">
                  <p:embed/>
                </p:oleObj>
              </mc:Choice>
              <mc:Fallback>
                <p:oleObj name="Photo Editor Photo" r:id="rId5" imgW="4019048" imgH="2734057" progId="MSPhotoEd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25538"/>
                        <a:ext cx="3616325" cy="2459037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2024" name="Picture 8" descr="bucket">
            <a:extLst>
              <a:ext uri="{FF2B5EF4-FFF2-40B4-BE49-F238E27FC236}">
                <a16:creationId xmlns:a16="http://schemas.microsoft.com/office/drawing/2014/main" id="{DC47A184-B00B-4AB6-A7D0-49FAB9566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6238" y="3078163"/>
            <a:ext cx="2417762" cy="3779837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2025" name="Picture 9" descr="Betonmischer">
            <a:extLst>
              <a:ext uri="{FF2B5EF4-FFF2-40B4-BE49-F238E27FC236}">
                <a16:creationId xmlns:a16="http://schemas.microsoft.com/office/drawing/2014/main" id="{4437CBB7-09BA-4C45-A993-C7E139DBFD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50" y="3382963"/>
            <a:ext cx="5327650" cy="3997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2026" name="Picture 10" descr="Betonmischer25-03">
            <a:extLst>
              <a:ext uri="{FF2B5EF4-FFF2-40B4-BE49-F238E27FC236}">
                <a16:creationId xmlns:a16="http://schemas.microsoft.com/office/drawing/2014/main" id="{EFE4AC85-BA93-4797-8C8B-8DE3BF5EE0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175" y="1484313"/>
            <a:ext cx="32702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20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2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2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2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7" name="Rectangle 3">
            <a:extLst>
              <a:ext uri="{FF2B5EF4-FFF2-40B4-BE49-F238E27FC236}">
                <a16:creationId xmlns:a16="http://schemas.microsoft.com/office/drawing/2014/main" id="{F40C83E1-636B-466A-A9F8-A7F344995C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Ukládání BS pomocí betonovacího koše </a:t>
            </a:r>
          </a:p>
        </p:txBody>
      </p:sp>
      <p:pic>
        <p:nvPicPr>
          <p:cNvPr id="87043" name="Picture 4" descr="Skacelka 044">
            <a:extLst>
              <a:ext uri="{FF2B5EF4-FFF2-40B4-BE49-F238E27FC236}">
                <a16:creationId xmlns:a16="http://schemas.microsoft.com/office/drawing/2014/main" id="{65740F9A-E94C-4C8D-9197-C36A510C66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11775" y="2205038"/>
            <a:ext cx="3832225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4" name="Picture 5" descr="snímek 023">
            <a:extLst>
              <a:ext uri="{FF2B5EF4-FFF2-40B4-BE49-F238E27FC236}">
                <a16:creationId xmlns:a16="http://schemas.microsoft.com/office/drawing/2014/main" id="{9FFD2BE0-8391-421E-8192-4AEC89A9C480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725738"/>
            <a:ext cx="5508625" cy="41322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87045" name="Object 6">
            <a:extLst>
              <a:ext uri="{FF2B5EF4-FFF2-40B4-BE49-F238E27FC236}">
                <a16:creationId xmlns:a16="http://schemas.microsoft.com/office/drawing/2014/main" id="{3C34FE95-3184-46CF-B9F9-C8A5C77ADE41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47" name="Obrázek" r:id="rId6" imgW="1619187" imgH="827821" progId="Word.Picture.8">
                  <p:embed/>
                </p:oleObj>
              </mc:Choice>
              <mc:Fallback>
                <p:oleObj name="Obrázek" r:id="rId6" imgW="1619187" imgH="827821" progId="Word.Pictur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72391" name="Picture 7" descr="Betonarbeiten%2027-05">
            <a:extLst>
              <a:ext uri="{FF2B5EF4-FFF2-40B4-BE49-F238E27FC236}">
                <a16:creationId xmlns:a16="http://schemas.microsoft.com/office/drawing/2014/main" id="{F8B48E5C-B160-4EA0-910A-ED14AE1FDE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6100" y="0"/>
            <a:ext cx="3600450" cy="269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Object 5">
            <a:extLst>
              <a:ext uri="{FF2B5EF4-FFF2-40B4-BE49-F238E27FC236}">
                <a16:creationId xmlns:a16="http://schemas.microsoft.com/office/drawing/2014/main" id="{66822711-2AB8-4FD4-BF57-6587D1770F76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3952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3411" name="Rectangle 3">
            <a:extLst>
              <a:ext uri="{FF2B5EF4-FFF2-40B4-BE49-F238E27FC236}">
                <a16:creationId xmlns:a16="http://schemas.microsoft.com/office/drawing/2014/main" id="{C05A261B-6AA3-4908-85BD-82AE11008B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Ukládání BS pomocí košů</a:t>
            </a:r>
          </a:p>
        </p:txBody>
      </p:sp>
      <p:pic>
        <p:nvPicPr>
          <p:cNvPr id="89092" name="Picture 4" descr="DSC06681">
            <a:extLst>
              <a:ext uri="{FF2B5EF4-FFF2-40B4-BE49-F238E27FC236}">
                <a16:creationId xmlns:a16="http://schemas.microsoft.com/office/drawing/2014/main" id="{DBEE2733-77FD-44E7-B75F-951BCD85C51A}"/>
              </a:ext>
            </a:extLst>
          </p:cNvPr>
          <p:cNvPicPr>
            <a:picLocks noChangeAspect="1" noChangeArrowheads="1"/>
          </p:cNvPicPr>
          <p:nvPr>
            <p:ph sz="quarter" idx="2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27538" y="3154363"/>
            <a:ext cx="4937125" cy="37036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73414" name="Picture 6" descr="betonkošem2">
            <a:extLst>
              <a:ext uri="{FF2B5EF4-FFF2-40B4-BE49-F238E27FC236}">
                <a16:creationId xmlns:a16="http://schemas.microsoft.com/office/drawing/2014/main" id="{F28951AE-7377-4446-A41F-775C783405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684213" y="3195638"/>
            <a:ext cx="5494338" cy="3662362"/>
          </a:xfrm>
          <a:prstGeom prst="rect">
            <a:avLst/>
          </a:prstGeom>
          <a:noFill/>
          <a:ln w="28575">
            <a:solidFill>
              <a:srgbClr val="99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3415" name="Picture 7" descr="Betonbombe5_27-04">
            <a:extLst>
              <a:ext uri="{FF2B5EF4-FFF2-40B4-BE49-F238E27FC236}">
                <a16:creationId xmlns:a16="http://schemas.microsoft.com/office/drawing/2014/main" id="{C2FDBC97-5D0C-468E-9993-5C3261C4AB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625" y="180975"/>
            <a:ext cx="3635375" cy="273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3418" name="Rectangle 10">
            <a:extLst>
              <a:ext uri="{FF2B5EF4-FFF2-40B4-BE49-F238E27FC236}">
                <a16:creationId xmlns:a16="http://schemas.microsoft.com/office/drawing/2014/main" id="{69221D50-728E-4009-B4BE-03F17D108B82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3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138" name="Object 4">
            <a:extLst>
              <a:ext uri="{FF2B5EF4-FFF2-40B4-BE49-F238E27FC236}">
                <a16:creationId xmlns:a16="http://schemas.microsoft.com/office/drawing/2014/main" id="{58F32532-F844-4C98-957F-328CE40A57C7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611188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1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4066" name="Rectangle 2">
            <a:extLst>
              <a:ext uri="{FF2B5EF4-FFF2-40B4-BE49-F238E27FC236}">
                <a16:creationId xmlns:a16="http://schemas.microsoft.com/office/drawing/2014/main" id="{8E5121DF-2B4E-47AE-AA9A-EAB7FAD11F4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4038600" cy="49371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Ležaté kontejnery na beton - badie</a:t>
            </a:r>
          </a:p>
        </p:txBody>
      </p:sp>
      <p:graphicFrame>
        <p:nvGraphicFramePr>
          <p:cNvPr id="344098" name="Object 34">
            <a:extLst>
              <a:ext uri="{FF2B5EF4-FFF2-40B4-BE49-F238E27FC236}">
                <a16:creationId xmlns:a16="http://schemas.microsoft.com/office/drawing/2014/main" id="{560E4122-63D5-4BB2-B5D7-7498A7D16A80}"/>
              </a:ext>
            </a:extLst>
          </p:cNvPr>
          <p:cNvGraphicFramePr>
            <a:graphicFrameLocks noGrp="1" noChangeAspect="1"/>
          </p:cNvGraphicFramePr>
          <p:nvPr>
            <p:ph sz="quarter" idx="2"/>
          </p:nvPr>
        </p:nvGraphicFramePr>
        <p:xfrm>
          <a:off x="4356100" y="2708275"/>
          <a:ext cx="5040313" cy="205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2" name="Photo Editor Photo" r:id="rId6" imgW="5439534" imgH="2219635" progId="MSPhotoEd.3">
                  <p:embed/>
                </p:oleObj>
              </mc:Choice>
              <mc:Fallback>
                <p:oleObj name="Photo Editor Photo" r:id="rId6" imgW="5439534" imgH="2219635" progId="MSPhotoEd.3">
                  <p:embed/>
                  <p:pic>
                    <p:nvPicPr>
                      <p:cNvPr id="0" name="Object 3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2708275"/>
                        <a:ext cx="5040313" cy="205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4074" name="Group 10">
            <a:extLst>
              <a:ext uri="{FF2B5EF4-FFF2-40B4-BE49-F238E27FC236}">
                <a16:creationId xmlns:a16="http://schemas.microsoft.com/office/drawing/2014/main" id="{6EA43EA4-4221-490E-BA3D-79E894E85988}"/>
              </a:ext>
            </a:extLst>
          </p:cNvPr>
          <p:cNvGrpSpPr>
            <a:grpSpLocks/>
          </p:cNvGrpSpPr>
          <p:nvPr/>
        </p:nvGrpSpPr>
        <p:grpSpPr bwMode="auto">
          <a:xfrm>
            <a:off x="4308475" y="0"/>
            <a:ext cx="4835525" cy="2563813"/>
            <a:chOff x="2295" y="1005"/>
            <a:chExt cx="3046" cy="1615"/>
          </a:xfrm>
        </p:grpSpPr>
        <p:sp>
          <p:nvSpPr>
            <p:cNvPr id="91148" name="Rectangle 11">
              <a:extLst>
                <a:ext uri="{FF2B5EF4-FFF2-40B4-BE49-F238E27FC236}">
                  <a16:creationId xmlns:a16="http://schemas.microsoft.com/office/drawing/2014/main" id="{3D988CD3-C5F7-4B55-A69E-40C55BACB9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95" y="2174"/>
              <a:ext cx="3046" cy="44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grpSp>
          <p:nvGrpSpPr>
            <p:cNvPr id="91149" name="Group 12">
              <a:extLst>
                <a:ext uri="{FF2B5EF4-FFF2-40B4-BE49-F238E27FC236}">
                  <a16:creationId xmlns:a16="http://schemas.microsoft.com/office/drawing/2014/main" id="{10CCB825-1A67-4AC9-8A44-25D93CAFD66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06" y="1005"/>
              <a:ext cx="2695" cy="1540"/>
              <a:chOff x="491" y="312"/>
              <a:chExt cx="2695" cy="1540"/>
            </a:xfrm>
          </p:grpSpPr>
          <p:grpSp>
            <p:nvGrpSpPr>
              <p:cNvPr id="91151" name="Group 13">
                <a:extLst>
                  <a:ext uri="{FF2B5EF4-FFF2-40B4-BE49-F238E27FC236}">
                    <a16:creationId xmlns:a16="http://schemas.microsoft.com/office/drawing/2014/main" id="{C5BE76F3-C2E1-437C-8365-3C98DE96FD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1" y="799"/>
                <a:ext cx="1845" cy="1053"/>
                <a:chOff x="491" y="799"/>
                <a:chExt cx="1845" cy="1053"/>
              </a:xfrm>
            </p:grpSpPr>
            <p:sp>
              <p:nvSpPr>
                <p:cNvPr id="91164" name="AutoShape 14">
                  <a:extLst>
                    <a:ext uri="{FF2B5EF4-FFF2-40B4-BE49-F238E27FC236}">
                      <a16:creationId xmlns:a16="http://schemas.microsoft.com/office/drawing/2014/main" id="{C06E9782-6D09-4D9A-9824-1FDFC304DB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984140">
                  <a:off x="1652" y="898"/>
                  <a:ext cx="617" cy="442"/>
                </a:xfrm>
                <a:prstGeom prst="parallelogram">
                  <a:avLst>
                    <a:gd name="adj" fmla="val 19976"/>
                  </a:avLst>
                </a:prstGeom>
                <a:solidFill>
                  <a:schemeClr val="tx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cs-CZ" altLang="cs-CZ"/>
                </a:p>
              </p:txBody>
            </p:sp>
            <p:sp>
              <p:nvSpPr>
                <p:cNvPr id="91165" name="AutoShape 15">
                  <a:extLst>
                    <a:ext uri="{FF2B5EF4-FFF2-40B4-BE49-F238E27FC236}">
                      <a16:creationId xmlns:a16="http://schemas.microsoft.com/office/drawing/2014/main" id="{5E70272B-88C0-47C2-8319-D5E6391DCF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 flipH="1">
                  <a:off x="1825" y="1331"/>
                  <a:ext cx="624" cy="399"/>
                </a:xfrm>
                <a:prstGeom prst="parallelogram">
                  <a:avLst>
                    <a:gd name="adj" fmla="val 54382"/>
                  </a:avLst>
                </a:prstGeom>
                <a:solidFill>
                  <a:schemeClr val="tx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cs-CZ" altLang="cs-CZ"/>
                </a:p>
              </p:txBody>
            </p:sp>
            <p:sp>
              <p:nvSpPr>
                <p:cNvPr id="91166" name="Line 16">
                  <a:extLst>
                    <a:ext uri="{FF2B5EF4-FFF2-40B4-BE49-F238E27FC236}">
                      <a16:creationId xmlns:a16="http://schemas.microsoft.com/office/drawing/2014/main" id="{B11E779C-F491-4B67-B411-32F6F6B872F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91" y="1481"/>
                  <a:ext cx="1454" cy="371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67" name="Line 17">
                  <a:extLst>
                    <a:ext uri="{FF2B5EF4-FFF2-40B4-BE49-F238E27FC236}">
                      <a16:creationId xmlns:a16="http://schemas.microsoft.com/office/drawing/2014/main" id="{F0A7E63B-B4E6-44B1-8683-7E0610E3DD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518" y="1015"/>
                  <a:ext cx="1076" cy="5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68" name="Line 18">
                  <a:extLst>
                    <a:ext uri="{FF2B5EF4-FFF2-40B4-BE49-F238E27FC236}">
                      <a16:creationId xmlns:a16="http://schemas.microsoft.com/office/drawing/2014/main" id="{EE5C92EF-6315-49B4-9635-C093342C12C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02" y="799"/>
                  <a:ext cx="1078" cy="5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69" name="Line 19">
                  <a:extLst>
                    <a:ext uri="{FF2B5EF4-FFF2-40B4-BE49-F238E27FC236}">
                      <a16:creationId xmlns:a16="http://schemas.microsoft.com/office/drawing/2014/main" id="{71104168-0ABB-4ACE-8AAC-1E9F668B0F93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12" y="853"/>
                  <a:ext cx="410" cy="21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70" name="Line 20">
                  <a:extLst>
                    <a:ext uri="{FF2B5EF4-FFF2-40B4-BE49-F238E27FC236}">
                      <a16:creationId xmlns:a16="http://schemas.microsoft.com/office/drawing/2014/main" id="{DF3A07C8-C2AA-4E73-A1DB-349F9ACB5F6C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508" y="1061"/>
                  <a:ext cx="2" cy="434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91152" name="Group 21">
                <a:extLst>
                  <a:ext uri="{FF2B5EF4-FFF2-40B4-BE49-F238E27FC236}">
                    <a16:creationId xmlns:a16="http://schemas.microsoft.com/office/drawing/2014/main" id="{D47C0E63-CE21-415E-B9CD-D336F113A7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35" y="564"/>
                <a:ext cx="1824" cy="1044"/>
                <a:chOff x="935" y="564"/>
                <a:chExt cx="1824" cy="1044"/>
              </a:xfrm>
            </p:grpSpPr>
            <p:sp>
              <p:nvSpPr>
                <p:cNvPr id="91159" name="AutoShape 22">
                  <a:extLst>
                    <a:ext uri="{FF2B5EF4-FFF2-40B4-BE49-F238E27FC236}">
                      <a16:creationId xmlns:a16="http://schemas.microsoft.com/office/drawing/2014/main" id="{FE0E5D0D-EF27-4FA3-B968-9E0C3BCAB6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984140">
                  <a:off x="2075" y="663"/>
                  <a:ext cx="617" cy="442"/>
                </a:xfrm>
                <a:prstGeom prst="parallelogram">
                  <a:avLst>
                    <a:gd name="adj" fmla="val 19976"/>
                  </a:avLst>
                </a:prstGeom>
                <a:solidFill>
                  <a:schemeClr val="tx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cs-CZ" altLang="cs-CZ"/>
                </a:p>
              </p:txBody>
            </p:sp>
            <p:sp>
              <p:nvSpPr>
                <p:cNvPr id="91160" name="AutoShape 23">
                  <a:extLst>
                    <a:ext uri="{FF2B5EF4-FFF2-40B4-BE49-F238E27FC236}">
                      <a16:creationId xmlns:a16="http://schemas.microsoft.com/office/drawing/2014/main" id="{5802B113-7C6B-477E-A94D-264D8E9B45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248" y="1096"/>
                  <a:ext cx="624" cy="399"/>
                </a:xfrm>
                <a:prstGeom prst="parallelogram">
                  <a:avLst>
                    <a:gd name="adj" fmla="val 54382"/>
                  </a:avLst>
                </a:prstGeom>
                <a:solidFill>
                  <a:schemeClr val="tx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cs-CZ" altLang="cs-CZ"/>
                </a:p>
              </p:txBody>
            </p:sp>
            <p:sp>
              <p:nvSpPr>
                <p:cNvPr id="91161" name="Line 24">
                  <a:extLst>
                    <a:ext uri="{FF2B5EF4-FFF2-40B4-BE49-F238E27FC236}">
                      <a16:creationId xmlns:a16="http://schemas.microsoft.com/office/drawing/2014/main" id="{7783E508-B6AB-43D6-8413-0F824B873DB7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41" y="780"/>
                  <a:ext cx="1076" cy="5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62" name="Line 25">
                  <a:extLst>
                    <a:ext uri="{FF2B5EF4-FFF2-40B4-BE49-F238E27FC236}">
                      <a16:creationId xmlns:a16="http://schemas.microsoft.com/office/drawing/2014/main" id="{CDB01A71-377B-401F-BB3C-6BCA77CEB4EE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25" y="564"/>
                  <a:ext cx="1078" cy="5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63" name="Line 26">
                  <a:extLst>
                    <a:ext uri="{FF2B5EF4-FFF2-40B4-BE49-F238E27FC236}">
                      <a16:creationId xmlns:a16="http://schemas.microsoft.com/office/drawing/2014/main" id="{90A5713C-20ED-4D2C-B3E2-FF3EB03AC5B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5" y="618"/>
                  <a:ext cx="410" cy="21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  <p:grpSp>
            <p:nvGrpSpPr>
              <p:cNvPr id="91153" name="Group 27">
                <a:extLst>
                  <a:ext uri="{FF2B5EF4-FFF2-40B4-BE49-F238E27FC236}">
                    <a16:creationId xmlns:a16="http://schemas.microsoft.com/office/drawing/2014/main" id="{7A460634-902A-418A-BC08-BA50020631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62" y="312"/>
                <a:ext cx="1824" cy="1044"/>
                <a:chOff x="935" y="564"/>
                <a:chExt cx="1824" cy="1044"/>
              </a:xfrm>
            </p:grpSpPr>
            <p:sp>
              <p:nvSpPr>
                <p:cNvPr id="91154" name="AutoShape 28">
                  <a:extLst>
                    <a:ext uri="{FF2B5EF4-FFF2-40B4-BE49-F238E27FC236}">
                      <a16:creationId xmlns:a16="http://schemas.microsoft.com/office/drawing/2014/main" id="{99080674-D60B-460D-A09C-8C68C88B00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2984140">
                  <a:off x="2075" y="663"/>
                  <a:ext cx="617" cy="442"/>
                </a:xfrm>
                <a:prstGeom prst="parallelogram">
                  <a:avLst>
                    <a:gd name="adj" fmla="val 19976"/>
                  </a:avLst>
                </a:prstGeom>
                <a:solidFill>
                  <a:schemeClr val="tx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cs-CZ" altLang="cs-CZ"/>
                </a:p>
              </p:txBody>
            </p:sp>
            <p:sp>
              <p:nvSpPr>
                <p:cNvPr id="91155" name="AutoShape 29">
                  <a:extLst>
                    <a:ext uri="{FF2B5EF4-FFF2-40B4-BE49-F238E27FC236}">
                      <a16:creationId xmlns:a16="http://schemas.microsoft.com/office/drawing/2014/main" id="{329D0D5D-5B39-42E7-9C4D-CC1185BB17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5400000" flipH="1">
                  <a:off x="2248" y="1096"/>
                  <a:ext cx="624" cy="399"/>
                </a:xfrm>
                <a:prstGeom prst="parallelogram">
                  <a:avLst>
                    <a:gd name="adj" fmla="val 54382"/>
                  </a:avLst>
                </a:prstGeom>
                <a:solidFill>
                  <a:schemeClr val="tx1"/>
                </a:solidFill>
                <a:ln w="2857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cs-CZ" altLang="cs-CZ"/>
                </a:p>
              </p:txBody>
            </p:sp>
            <p:sp>
              <p:nvSpPr>
                <p:cNvPr id="91156" name="Line 30">
                  <a:extLst>
                    <a:ext uri="{FF2B5EF4-FFF2-40B4-BE49-F238E27FC236}">
                      <a16:creationId xmlns:a16="http://schemas.microsoft.com/office/drawing/2014/main" id="{FDF4835F-0C2C-45AF-B8D0-4341D2968504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941" y="780"/>
                  <a:ext cx="1076" cy="55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57" name="Line 31">
                  <a:extLst>
                    <a:ext uri="{FF2B5EF4-FFF2-40B4-BE49-F238E27FC236}">
                      <a16:creationId xmlns:a16="http://schemas.microsoft.com/office/drawing/2014/main" id="{D32480EA-E4CB-46F9-894D-AD64D05417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V="1">
                  <a:off x="1325" y="564"/>
                  <a:ext cx="1078" cy="5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  <p:sp>
              <p:nvSpPr>
                <p:cNvPr id="91158" name="Line 32">
                  <a:extLst>
                    <a:ext uri="{FF2B5EF4-FFF2-40B4-BE49-F238E27FC236}">
                      <a16:creationId xmlns:a16="http://schemas.microsoft.com/office/drawing/2014/main" id="{C03BD911-311C-4028-8D97-671A752F04EA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 flipH="1">
                  <a:off x="935" y="618"/>
                  <a:ext cx="410" cy="21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cs-CZ"/>
                </a:p>
              </p:txBody>
            </p:sp>
          </p:grpSp>
        </p:grpSp>
        <p:sp>
          <p:nvSpPr>
            <p:cNvPr id="91150" name="AutoShape 33">
              <a:extLst>
                <a:ext uri="{FF2B5EF4-FFF2-40B4-BE49-F238E27FC236}">
                  <a16:creationId xmlns:a16="http://schemas.microsoft.com/office/drawing/2014/main" id="{3047D72C-CD40-48AD-A149-1A439D16B4F8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 flipV="1">
              <a:off x="2557" y="2174"/>
              <a:ext cx="1377" cy="350"/>
            </a:xfrm>
            <a:prstGeom prst="rtTriangle">
              <a:avLst/>
            </a:prstGeom>
            <a:solidFill>
              <a:schemeClr val="tx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</p:grpSp>
      <p:graphicFrame>
        <p:nvGraphicFramePr>
          <p:cNvPr id="344105" name="Object 41">
            <a:extLst>
              <a:ext uri="{FF2B5EF4-FFF2-40B4-BE49-F238E27FC236}">
                <a16:creationId xmlns:a16="http://schemas.microsoft.com/office/drawing/2014/main" id="{D6A18DDB-811B-47E4-BB2D-6AA73C2EE416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0" y="2133600"/>
          <a:ext cx="1927225" cy="472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3" name="Photo Editor Photo" r:id="rId8" imgW="2219635" imgH="5439534" progId="MSPhotoEd.3">
                  <p:embed/>
                </p:oleObj>
              </mc:Choice>
              <mc:Fallback>
                <p:oleObj name="Photo Editor Photo" r:id="rId8" imgW="2219635" imgH="5439534" progId="MSPhotoEd.3">
                  <p:embed/>
                  <p:pic>
                    <p:nvPicPr>
                      <p:cNvPr id="0" name="Object 41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133600"/>
                        <a:ext cx="1927225" cy="472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44106" name="Group 42">
            <a:extLst>
              <a:ext uri="{FF2B5EF4-FFF2-40B4-BE49-F238E27FC236}">
                <a16:creationId xmlns:a16="http://schemas.microsoft.com/office/drawing/2014/main" id="{00129E49-1889-4716-9238-F16A44F4F72E}"/>
              </a:ext>
            </a:extLst>
          </p:cNvPr>
          <p:cNvGrpSpPr>
            <a:grpSpLocks/>
          </p:cNvGrpSpPr>
          <p:nvPr/>
        </p:nvGrpSpPr>
        <p:grpSpPr bwMode="auto">
          <a:xfrm>
            <a:off x="250825" y="4149725"/>
            <a:ext cx="1655763" cy="1655763"/>
            <a:chOff x="4044" y="1852"/>
            <a:chExt cx="1069" cy="1350"/>
          </a:xfrm>
        </p:grpSpPr>
        <p:sp>
          <p:nvSpPr>
            <p:cNvPr id="91146" name="AutoShape 43">
              <a:extLst>
                <a:ext uri="{FF2B5EF4-FFF2-40B4-BE49-F238E27FC236}">
                  <a16:creationId xmlns:a16="http://schemas.microsoft.com/office/drawing/2014/main" id="{DEDE287C-FA82-4892-8118-3363360F9A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44" y="1852"/>
              <a:ext cx="1069" cy="1350"/>
            </a:xfrm>
            <a:custGeom>
              <a:avLst/>
              <a:gdLst>
                <a:gd name="T0" fmla="*/ 802 w 21600"/>
                <a:gd name="T1" fmla="*/ 675 h 21600"/>
                <a:gd name="T2" fmla="*/ 535 w 21600"/>
                <a:gd name="T3" fmla="*/ 1350 h 21600"/>
                <a:gd name="T4" fmla="*/ 267 w 21600"/>
                <a:gd name="T5" fmla="*/ 675 h 21600"/>
                <a:gd name="T6" fmla="*/ 535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7193 w 21600"/>
                <a:gd name="T13" fmla="*/ 7200 h 21600"/>
                <a:gd name="T14" fmla="*/ 14407 w 21600"/>
                <a:gd name="T15" fmla="*/ 144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108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cs-CZ"/>
            </a:p>
          </p:txBody>
        </p:sp>
        <p:sp>
          <p:nvSpPr>
            <p:cNvPr id="91147" name="AutoShape 44">
              <a:extLst>
                <a:ext uri="{FF2B5EF4-FFF2-40B4-BE49-F238E27FC236}">
                  <a16:creationId xmlns:a16="http://schemas.microsoft.com/office/drawing/2014/main" id="{82A7DF8D-697A-47BC-B798-BF5D79CEFF5E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4574" y="1896"/>
              <a:ext cx="524" cy="1279"/>
            </a:xfrm>
            <a:prstGeom prst="rtTriangle">
              <a:avLst/>
            </a:prstGeom>
            <a:solidFill>
              <a:schemeClr val="hlink">
                <a:alpha val="50195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</p:grpSp>
      <p:sp>
        <p:nvSpPr>
          <p:cNvPr id="344109" name="Line 45">
            <a:extLst>
              <a:ext uri="{FF2B5EF4-FFF2-40B4-BE49-F238E27FC236}">
                <a16:creationId xmlns:a16="http://schemas.microsoft.com/office/drawing/2014/main" id="{C9960BC3-3783-45C1-8F82-DE57335BE8C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08625" y="3789363"/>
            <a:ext cx="3190875" cy="14287"/>
          </a:xfrm>
          <a:prstGeom prst="line">
            <a:avLst/>
          </a:prstGeom>
          <a:noFill/>
          <a:ln w="5715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cs-CZ"/>
          </a:p>
        </p:txBody>
      </p:sp>
      <p:graphicFrame>
        <p:nvGraphicFramePr>
          <p:cNvPr id="344110" name="Object 46">
            <a:extLst>
              <a:ext uri="{FF2B5EF4-FFF2-40B4-BE49-F238E27FC236}">
                <a16:creationId xmlns:a16="http://schemas.microsoft.com/office/drawing/2014/main" id="{888D882C-9486-4F45-B183-D3D4F4E5373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51050" y="2492375"/>
          <a:ext cx="2143125" cy="407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174" name="Photo Editor Photo" r:id="rId10" imgW="2142857" imgH="4076190" progId="MSPhotoEd.3">
                  <p:embed/>
                </p:oleObj>
              </mc:Choice>
              <mc:Fallback>
                <p:oleObj name="Photo Editor Photo" r:id="rId10" imgW="2142857" imgH="4076190" progId="MSPhotoEd.3">
                  <p:embed/>
                  <p:pic>
                    <p:nvPicPr>
                      <p:cNvPr id="0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1050" y="2492375"/>
                        <a:ext cx="2143125" cy="4076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44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44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4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4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44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4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4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7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0" fill="hold"/>
                                        <p:tgtEl>
                                          <p:spTgt spid="344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44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2">
            <a:extLst>
              <a:ext uri="{FF2B5EF4-FFF2-40B4-BE49-F238E27FC236}">
                <a16:creationId xmlns:a16="http://schemas.microsoft.com/office/drawing/2014/main" id="{44D6CB32-9130-4A03-B1B1-0821FDABEB2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0" y="304800"/>
            <a:ext cx="5334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Dovážený beton </a:t>
            </a:r>
            <a:br>
              <a:rPr lang="cs-CZ" altLang="cs-CZ" sz="4000"/>
            </a:br>
            <a:r>
              <a:rPr lang="cs-CZ" altLang="cs-CZ" sz="3200"/>
              <a:t>transport beton</a:t>
            </a:r>
            <a:br>
              <a:rPr lang="cs-CZ" altLang="cs-CZ" sz="3200"/>
            </a:br>
            <a:endParaRPr lang="cs-CZ" altLang="cs-CZ" sz="3200"/>
          </a:p>
        </p:txBody>
      </p:sp>
      <p:sp>
        <p:nvSpPr>
          <p:cNvPr id="238595" name="Rectangle 3">
            <a:extLst>
              <a:ext uri="{FF2B5EF4-FFF2-40B4-BE49-F238E27FC236}">
                <a16:creationId xmlns:a16="http://schemas.microsoft.com/office/drawing/2014/main" id="{2BD3200B-F5CB-498C-BE0F-6AF0BC8B9DC6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196975"/>
            <a:ext cx="8229600" cy="66246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míchací věž</a:t>
            </a:r>
            <a:r>
              <a:rPr lang="cs-CZ" altLang="cs-CZ" sz="2400"/>
              <a:t>			      </a:t>
            </a:r>
            <a:r>
              <a:rPr lang="cs-CZ" altLang="cs-CZ" sz="2400" i="1"/>
              <a:t>zásobovací sila s cementem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	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 i="1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 i="1"/>
              <a:t>	vypouštění směsi</a:t>
            </a:r>
            <a:r>
              <a:rPr lang="cs-CZ" altLang="cs-CZ" sz="2400"/>
              <a:t>			</a:t>
            </a:r>
            <a:r>
              <a:rPr lang="cs-CZ" altLang="cs-CZ" sz="2400" i="1"/>
              <a:t>řídící místnost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Obr. Výroba betonu mimo staveniště</a:t>
            </a:r>
          </a:p>
        </p:txBody>
      </p:sp>
      <p:pic>
        <p:nvPicPr>
          <p:cNvPr id="93188" name="Picture 4" descr="slide 09">
            <a:extLst>
              <a:ext uri="{FF2B5EF4-FFF2-40B4-BE49-F238E27FC236}">
                <a16:creationId xmlns:a16="http://schemas.microsoft.com/office/drawing/2014/main" id="{CC852671-4657-40A5-B550-34A9D204B54A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24000" y="1828800"/>
            <a:ext cx="5688013" cy="3352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3189" name="Line 5">
            <a:extLst>
              <a:ext uri="{FF2B5EF4-FFF2-40B4-BE49-F238E27FC236}">
                <a16:creationId xmlns:a16="http://schemas.microsoft.com/office/drawing/2014/main" id="{9DB301C1-DA6D-4614-BD3E-16E2148346DF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05400" y="4953000"/>
            <a:ext cx="762000" cy="3048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3190" name="Line 6">
            <a:extLst>
              <a:ext uri="{FF2B5EF4-FFF2-40B4-BE49-F238E27FC236}">
                <a16:creationId xmlns:a16="http://schemas.microsoft.com/office/drawing/2014/main" id="{C7714477-82BA-418F-A74A-80C470E8687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1981200" y="4419600"/>
            <a:ext cx="533400" cy="8382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3191" name="Line 7">
            <a:extLst>
              <a:ext uri="{FF2B5EF4-FFF2-40B4-BE49-F238E27FC236}">
                <a16:creationId xmlns:a16="http://schemas.microsoft.com/office/drawing/2014/main" id="{1B24B35A-1942-4935-84D0-1F5C620854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331913" y="1628775"/>
            <a:ext cx="863600" cy="7921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3192" name="Line 8">
            <a:extLst>
              <a:ext uri="{FF2B5EF4-FFF2-40B4-BE49-F238E27FC236}">
                <a16:creationId xmlns:a16="http://schemas.microsoft.com/office/drawing/2014/main" id="{3DECAEA1-DAF0-4B73-ACFF-8EE004A6DFC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084888" y="1628775"/>
            <a:ext cx="287337" cy="5048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aphicFrame>
        <p:nvGraphicFramePr>
          <p:cNvPr id="93193" name="Object 9">
            <a:extLst>
              <a:ext uri="{FF2B5EF4-FFF2-40B4-BE49-F238E27FC236}">
                <a16:creationId xmlns:a16="http://schemas.microsoft.com/office/drawing/2014/main" id="{CC6B88E5-F345-4884-85FF-8A926B8BE1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9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>
            <a:extLst>
              <a:ext uri="{FF2B5EF4-FFF2-40B4-BE49-F238E27FC236}">
                <a16:creationId xmlns:a16="http://schemas.microsoft.com/office/drawing/2014/main" id="{DDA7271C-5EA5-4D56-A1D4-173D83BC8AB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1219200"/>
            <a:ext cx="8229600" cy="1143000"/>
          </a:xfrm>
        </p:spPr>
        <p:txBody>
          <a:bodyPr/>
          <a:lstStyle/>
          <a:p>
            <a:pPr algn="l" eaLnBrk="1" hangingPunct="1">
              <a:defRPr/>
            </a:pPr>
            <a:r>
              <a:rPr lang="cs-CZ" altLang="cs-CZ" sz="3200"/>
              <a:t>Dodací list pro transport beton </a:t>
            </a:r>
            <a:br>
              <a:rPr lang="cs-CZ" altLang="cs-CZ" sz="3200"/>
            </a:br>
            <a:r>
              <a:rPr lang="cs-CZ" altLang="cs-CZ" sz="2000" i="1"/>
              <a:t>(beton dodávaný v čerstvém stavu na místo stavby)</a:t>
            </a:r>
          </a:p>
        </p:txBody>
      </p:sp>
      <p:sp>
        <p:nvSpPr>
          <p:cNvPr id="314371" name="Rectangle 3">
            <a:extLst>
              <a:ext uri="{FF2B5EF4-FFF2-40B4-BE49-F238E27FC236}">
                <a16:creationId xmlns:a16="http://schemas.microsoft.com/office/drawing/2014/main" id="{D4AD09CD-0D7E-4A59-8455-BC3A4FA9CD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209800"/>
            <a:ext cx="8229600" cy="33909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cs-CZ" altLang="cs-CZ" sz="2000"/>
              <a:t>identifikace betonárny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datum a čas naplnění míchačky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identifikace dopravního prostředku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identifikace odběratel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název a místo staveniště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množství betonu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čas dodání a zahájení vyprazdňování betonové směsi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000"/>
              <a:t>čas ukončení vyprazdňování</a:t>
            </a:r>
          </a:p>
          <a:p>
            <a:pPr eaLnBrk="1" hangingPunct="1">
              <a:buFontTx/>
              <a:buNone/>
              <a:defRPr/>
            </a:pPr>
            <a:endParaRPr lang="cs-CZ" altLang="cs-CZ" sz="2000"/>
          </a:p>
          <a:p>
            <a:pPr eaLnBrk="1" hangingPunct="1">
              <a:buFontTx/>
              <a:buChar char="-"/>
              <a:defRPr/>
            </a:pPr>
            <a:endParaRPr lang="cs-CZ" altLang="cs-CZ" sz="2000"/>
          </a:p>
          <a:p>
            <a:pPr eaLnBrk="1" hangingPunct="1">
              <a:buFontTx/>
              <a:buChar char="-"/>
              <a:defRPr/>
            </a:pPr>
            <a:endParaRPr lang="cs-CZ" altLang="cs-CZ" sz="2000"/>
          </a:p>
        </p:txBody>
      </p:sp>
      <p:graphicFrame>
        <p:nvGraphicFramePr>
          <p:cNvPr id="95236" name="Object 4">
            <a:extLst>
              <a:ext uri="{FF2B5EF4-FFF2-40B4-BE49-F238E27FC236}">
                <a16:creationId xmlns:a16="http://schemas.microsoft.com/office/drawing/2014/main" id="{5844CDB2-909B-41C2-B24D-6AE8F279CD0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8313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5237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6E08A5CC-AB44-4575-A73E-96DD71C90B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33600" y="152400"/>
            <a:ext cx="57150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Dovážený beton </a:t>
            </a:r>
            <a:br>
              <a:rPr lang="cs-CZ" altLang="cs-CZ" sz="4000"/>
            </a:br>
            <a:r>
              <a:rPr lang="cs-CZ" altLang="cs-CZ" sz="3200"/>
              <a:t>transport beton</a:t>
            </a:r>
          </a:p>
        </p:txBody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449F47A0-B29D-44CB-AA4E-4A01E51E619F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1196975"/>
            <a:ext cx="8229600" cy="6624638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i="1"/>
              <a:t>zásobovací sila s cementem</a:t>
            </a:r>
            <a:r>
              <a:rPr lang="cs-CZ" altLang="cs-CZ" sz="2800"/>
              <a:t>			</a:t>
            </a:r>
            <a:r>
              <a:rPr lang="cs-CZ" altLang="cs-CZ" sz="2800" i="1"/>
              <a:t>míchací věž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i="1"/>
              <a:t>			zásobníky různých frakcí kameniva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Obr. Výroba betonu mimo staveniště</a:t>
            </a:r>
          </a:p>
        </p:txBody>
      </p:sp>
      <p:pic>
        <p:nvPicPr>
          <p:cNvPr id="97284" name="Picture 4" descr="slide 10">
            <a:extLst>
              <a:ext uri="{FF2B5EF4-FFF2-40B4-BE49-F238E27FC236}">
                <a16:creationId xmlns:a16="http://schemas.microsoft.com/office/drawing/2014/main" id="{ACE0D4BC-6F94-4D0C-B88B-5027C4D1BC1D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92275" y="1647825"/>
            <a:ext cx="5832475" cy="36099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7285" name="Line 5">
            <a:extLst>
              <a:ext uri="{FF2B5EF4-FFF2-40B4-BE49-F238E27FC236}">
                <a16:creationId xmlns:a16="http://schemas.microsoft.com/office/drawing/2014/main" id="{D2C0F28B-9A08-4BDC-8FBE-B47F78DD6FA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03350" y="1628775"/>
            <a:ext cx="1584325" cy="1655763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7286" name="Line 6">
            <a:extLst>
              <a:ext uri="{FF2B5EF4-FFF2-40B4-BE49-F238E27FC236}">
                <a16:creationId xmlns:a16="http://schemas.microsoft.com/office/drawing/2014/main" id="{7AAECDB9-3877-4680-8BFC-BCCB9540F0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87900" y="1484313"/>
            <a:ext cx="2089150" cy="180022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97287" name="Line 7">
            <a:extLst>
              <a:ext uri="{FF2B5EF4-FFF2-40B4-BE49-F238E27FC236}">
                <a16:creationId xmlns:a16="http://schemas.microsoft.com/office/drawing/2014/main" id="{00C8236B-110A-45E6-8809-410663CE202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580063" y="4149725"/>
            <a:ext cx="211137" cy="1108075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graphicFrame>
        <p:nvGraphicFramePr>
          <p:cNvPr id="97288" name="Object 8">
            <a:extLst>
              <a:ext uri="{FF2B5EF4-FFF2-40B4-BE49-F238E27FC236}">
                <a16:creationId xmlns:a16="http://schemas.microsoft.com/office/drawing/2014/main" id="{2BDBAE22-161C-462E-8905-7EBBDB3EE55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728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 descr="jednoschema">
            <a:extLst>
              <a:ext uri="{FF2B5EF4-FFF2-40B4-BE49-F238E27FC236}">
                <a16:creationId xmlns:a16="http://schemas.microsoft.com/office/drawing/2014/main" id="{E049A1B0-0258-47A0-8BD6-C6CC6C7098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533400"/>
            <a:ext cx="7056438" cy="541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98307" name="Object 3">
            <a:extLst>
              <a:ext uri="{FF2B5EF4-FFF2-40B4-BE49-F238E27FC236}">
                <a16:creationId xmlns:a16="http://schemas.microsoft.com/office/drawing/2014/main" id="{4C20E7AF-C0D0-4E2D-92B4-591D4B36B3AF}"/>
              </a:ext>
            </a:extLst>
          </p:cNvPr>
          <p:cNvGraphicFramePr>
            <a:graphicFrameLocks noGrp="1" noChangeAspect="1"/>
          </p:cNvGraphicFramePr>
          <p:nvPr>
            <p:ph/>
          </p:nvPr>
        </p:nvGraphicFramePr>
        <p:xfrm>
          <a:off x="250825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3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>
            <a:extLst>
              <a:ext uri="{FF2B5EF4-FFF2-40B4-BE49-F238E27FC236}">
                <a16:creationId xmlns:a16="http://schemas.microsoft.com/office/drawing/2014/main" id="{C5DD9149-B935-40CD-A4D3-53A8EB9E19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Primární doprava</a:t>
            </a:r>
          </a:p>
        </p:txBody>
      </p:sp>
      <p:sp>
        <p:nvSpPr>
          <p:cNvPr id="242691" name="Rectangle 3">
            <a:extLst>
              <a:ext uri="{FF2B5EF4-FFF2-40B4-BE49-F238E27FC236}">
                <a16:creationId xmlns:a16="http://schemas.microsoft.com/office/drawing/2014/main" id="{CFB19A2A-ABF6-4608-BCA8-20347E4B198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412875"/>
            <a:ext cx="8229600" cy="561657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- </a:t>
            </a:r>
            <a:r>
              <a:rPr lang="cs-CZ" altLang="cs-CZ" sz="2400"/>
              <a:t>auta, vanové přepravníky, auto-domíchávače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000"/>
              <a:t>			Obr. Tatra 815 - domíchávač</a:t>
            </a:r>
          </a:p>
        </p:txBody>
      </p:sp>
      <p:pic>
        <p:nvPicPr>
          <p:cNvPr id="99332" name="Picture 4" descr="tatra-1 domichavac">
            <a:extLst>
              <a:ext uri="{FF2B5EF4-FFF2-40B4-BE49-F238E27FC236}">
                <a16:creationId xmlns:a16="http://schemas.microsoft.com/office/drawing/2014/main" id="{B1DF8DB7-62A2-4816-B0E2-38DBB183697D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2276475"/>
            <a:ext cx="4249738" cy="31877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99333" name="Object 5">
            <a:extLst>
              <a:ext uri="{FF2B5EF4-FFF2-40B4-BE49-F238E27FC236}">
                <a16:creationId xmlns:a16="http://schemas.microsoft.com/office/drawing/2014/main" id="{5AECB18C-4F35-4434-AA6D-70AE0A9776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5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42694" name="Picture 6" descr="automix">
            <a:extLst>
              <a:ext uri="{FF2B5EF4-FFF2-40B4-BE49-F238E27FC236}">
                <a16:creationId xmlns:a16="http://schemas.microsoft.com/office/drawing/2014/main" id="{40E03DB4-8438-4679-9DBD-F83272D9BC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46575" y="2924175"/>
            <a:ext cx="4797425" cy="2528888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426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314" name="Rectangle 2">
            <a:extLst>
              <a:ext uri="{FF2B5EF4-FFF2-40B4-BE49-F238E27FC236}">
                <a16:creationId xmlns:a16="http://schemas.microsoft.com/office/drawing/2014/main" id="{3DCC3058-8218-41F8-B846-A023D8AD95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24075" y="274638"/>
            <a:ext cx="65627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3200" b="1"/>
              <a:t>Autodomíchávač:</a:t>
            </a:r>
            <a:br>
              <a:rPr lang="cs-CZ" altLang="cs-CZ" sz="3200" b="1"/>
            </a:br>
            <a:endParaRPr lang="cs-CZ" altLang="cs-CZ" sz="3200" b="1"/>
          </a:p>
        </p:txBody>
      </p:sp>
      <p:sp>
        <p:nvSpPr>
          <p:cNvPr id="269315" name="Rectangle 3">
            <a:extLst>
              <a:ext uri="{FF2B5EF4-FFF2-40B4-BE49-F238E27FC236}">
                <a16:creationId xmlns:a16="http://schemas.microsoft.com/office/drawing/2014/main" id="{4747EE12-1630-451E-A5FA-EA7F8FB75E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125538"/>
            <a:ext cx="9144000" cy="28797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 b="1"/>
              <a:t>	</a:t>
            </a:r>
            <a:r>
              <a:rPr lang="cs-CZ" altLang="cs-CZ" sz="2400" b="1">
                <a:solidFill>
                  <a:srgbClr val="FFFF00"/>
                </a:solidFill>
              </a:rPr>
              <a:t>dopravní prostředek s domíchávacím zařízením a s vlastním pohonem, který během dopravy udržuje čerstvý beton v požadovaném stavu a složení</a:t>
            </a:r>
          </a:p>
          <a:p>
            <a:pPr eaLnBrk="1" hangingPunct="1">
              <a:defRPr/>
            </a:pPr>
            <a:r>
              <a:rPr lang="cs-CZ" altLang="cs-CZ" sz="1800"/>
              <a:t>Typ: TATRA 815 AM 160</a:t>
            </a:r>
          </a:p>
          <a:p>
            <a:pPr eaLnBrk="1" hangingPunct="1">
              <a:defRPr/>
            </a:pPr>
            <a:r>
              <a:rPr lang="cs-CZ" altLang="cs-CZ" sz="1800"/>
              <a:t>UŽITEČNÝ OBJEM BUBNU 6 m 3 ,VÝŠKA NÁSTAVBY 2 600 mm ± 20 </a:t>
            </a:r>
          </a:p>
          <a:p>
            <a:pPr eaLnBrk="1" hangingPunct="1">
              <a:defRPr/>
            </a:pPr>
            <a:r>
              <a:rPr lang="cs-CZ" altLang="cs-CZ" sz="1800"/>
              <a:t>ŠÍŘKA NÁSTAVBY   2 300 mm ,DÉLKA NÁSTAVBY 5 970 mm ± 30</a:t>
            </a:r>
            <a:r>
              <a:rPr lang="cs-CZ" altLang="cs-CZ" sz="2800"/>
              <a:t> </a:t>
            </a:r>
          </a:p>
        </p:txBody>
      </p:sp>
      <p:pic>
        <p:nvPicPr>
          <p:cNvPr id="100356" name="Picture 4">
            <a:extLst>
              <a:ext uri="{FF2B5EF4-FFF2-40B4-BE49-F238E27FC236}">
                <a16:creationId xmlns:a16="http://schemas.microsoft.com/office/drawing/2014/main" id="{349A3947-40D2-4017-BF7A-8FCF1883BA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19250" y="3597275"/>
            <a:ext cx="6553200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0357" name="Object 5">
            <a:extLst>
              <a:ext uri="{FF2B5EF4-FFF2-40B4-BE49-F238E27FC236}">
                <a16:creationId xmlns:a16="http://schemas.microsoft.com/office/drawing/2014/main" id="{EDCE534B-6C0D-4E83-B0A1-96C89A80CA86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>
            <a:extLst>
              <a:ext uri="{FF2B5EF4-FFF2-40B4-BE49-F238E27FC236}">
                <a16:creationId xmlns:a16="http://schemas.microsoft.com/office/drawing/2014/main" id="{47D3A3D9-CB6F-467B-B031-0FCA9939909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sp>
        <p:nvSpPr>
          <p:cNvPr id="245763" name="Rectangle 3">
            <a:extLst>
              <a:ext uri="{FF2B5EF4-FFF2-40B4-BE49-F238E27FC236}">
                <a16:creationId xmlns:a16="http://schemas.microsoft.com/office/drawing/2014/main" id="{7D4C6036-8F89-45DB-B019-A76C1C9F8D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3850" y="1557338"/>
            <a:ext cx="82296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Nástavba domíchávače betonu </a:t>
            </a:r>
            <a:br>
              <a:rPr lang="cs-CZ" altLang="cs-CZ"/>
            </a:br>
            <a:br>
              <a:rPr lang="cs-CZ" altLang="cs-CZ"/>
            </a:br>
            <a:r>
              <a:rPr lang="cs-CZ" altLang="cs-CZ"/>
              <a:t> </a:t>
            </a:r>
          </a:p>
        </p:txBody>
      </p:sp>
      <p:pic>
        <p:nvPicPr>
          <p:cNvPr id="101380" name="Picture 4" descr="rozvoz betonu - MAN 8x6">
            <a:extLst>
              <a:ext uri="{FF2B5EF4-FFF2-40B4-BE49-F238E27FC236}">
                <a16:creationId xmlns:a16="http://schemas.microsoft.com/office/drawing/2014/main" id="{9546352D-F042-411F-ACC0-5AC4ED279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0825" y="2852738"/>
            <a:ext cx="4419600" cy="301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1381" name="Object 5">
            <a:extLst>
              <a:ext uri="{FF2B5EF4-FFF2-40B4-BE49-F238E27FC236}">
                <a16:creationId xmlns:a16="http://schemas.microsoft.com/office/drawing/2014/main" id="{4935A9AC-6B9A-4E69-92AB-6987B533AF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138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1382" name="Picture 6" descr="rozvoz betonu - Tatra 815">
            <a:extLst>
              <a:ext uri="{FF2B5EF4-FFF2-40B4-BE49-F238E27FC236}">
                <a16:creationId xmlns:a16="http://schemas.microsoft.com/office/drawing/2014/main" id="{7B8D988B-B8B8-4ADD-AE51-193CA42CCF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87900" y="2851150"/>
            <a:ext cx="4356100" cy="298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>
            <a:extLst>
              <a:ext uri="{FF2B5EF4-FFF2-40B4-BE49-F238E27FC236}">
                <a16:creationId xmlns:a16="http://schemas.microsoft.com/office/drawing/2014/main" id="{CDD54722-1479-442A-BC06-5643540724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513" y="274638"/>
            <a:ext cx="6491287" cy="944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Automíchače</a:t>
            </a:r>
          </a:p>
        </p:txBody>
      </p:sp>
      <p:sp>
        <p:nvSpPr>
          <p:cNvPr id="244739" name="Rectangle 3">
            <a:extLst>
              <a:ext uri="{FF2B5EF4-FFF2-40B4-BE49-F238E27FC236}">
                <a16:creationId xmlns:a16="http://schemas.microsoft.com/office/drawing/2014/main" id="{CBF1EF3E-C6C4-4E98-B883-473D4C71B11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143000"/>
            <a:ext cx="8229600" cy="5257800"/>
          </a:xfrm>
        </p:spPr>
        <p:txBody>
          <a:bodyPr/>
          <a:lstStyle/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400"/>
              <a:t>	</a:t>
            </a:r>
            <a:r>
              <a:rPr lang="cs-CZ" altLang="cs-CZ" sz="2400">
                <a:solidFill>
                  <a:srgbClr val="FFFF00"/>
                </a:solidFill>
              </a:rPr>
              <a:t>dopravní prostředek s namontovanou míchačkou s vlastním pohonem, který umožňuje výrobu a dopravu stejnoměrně zamíchaného betonu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			</a:t>
            </a:r>
          </a:p>
          <a:p>
            <a:pPr marL="533400" indent="-533400"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r>
              <a:rPr lang="cs-CZ" altLang="cs-CZ" sz="2000"/>
              <a:t>			Obr. Tatra 815 - automíchač</a:t>
            </a:r>
          </a:p>
        </p:txBody>
      </p:sp>
      <p:pic>
        <p:nvPicPr>
          <p:cNvPr id="102404" name="Picture 4" descr="tatra-2automichac">
            <a:extLst>
              <a:ext uri="{FF2B5EF4-FFF2-40B4-BE49-F238E27FC236}">
                <a16:creationId xmlns:a16="http://schemas.microsoft.com/office/drawing/2014/main" id="{90BEB110-D166-4FAF-B66A-B5C716421DCF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19250" y="2205038"/>
            <a:ext cx="5400675" cy="34369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02405" name="Object 5">
            <a:extLst>
              <a:ext uri="{FF2B5EF4-FFF2-40B4-BE49-F238E27FC236}">
                <a16:creationId xmlns:a16="http://schemas.microsoft.com/office/drawing/2014/main" id="{40836FF7-5228-4A27-B389-832ADF52AF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06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>
            <a:extLst>
              <a:ext uri="{FF2B5EF4-FFF2-40B4-BE49-F238E27FC236}">
                <a16:creationId xmlns:a16="http://schemas.microsoft.com/office/drawing/2014/main" id="{E3264F62-9742-4975-877C-3E230BDE62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Primární doprava</a:t>
            </a:r>
          </a:p>
        </p:txBody>
      </p:sp>
      <p:sp>
        <p:nvSpPr>
          <p:cNvPr id="243715" name="Rectangle 3">
            <a:extLst>
              <a:ext uri="{FF2B5EF4-FFF2-40B4-BE49-F238E27FC236}">
                <a16:creationId xmlns:a16="http://schemas.microsoft.com/office/drawing/2014/main" id="{1DE40E34-A002-478B-B280-F60901EDABA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936625" y="5638800"/>
            <a:ext cx="7597775" cy="549275"/>
          </a:xfrm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400"/>
              <a:t>Obr. Liaz FZ – pro dopravu suché betonové směsi</a:t>
            </a:r>
          </a:p>
        </p:txBody>
      </p:sp>
      <p:pic>
        <p:nvPicPr>
          <p:cNvPr id="104452" name="Picture 4" descr="liaz">
            <a:extLst>
              <a:ext uri="{FF2B5EF4-FFF2-40B4-BE49-F238E27FC236}">
                <a16:creationId xmlns:a16="http://schemas.microsoft.com/office/drawing/2014/main" id="{AC8B6984-3990-4AB3-B36E-83C1D3475A4D}"/>
              </a:ext>
            </a:extLst>
          </p:cNvPr>
          <p:cNvPicPr>
            <a:picLocks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00200" y="1219200"/>
            <a:ext cx="5638800" cy="42306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04453" name="Object 5">
            <a:extLst>
              <a:ext uri="{FF2B5EF4-FFF2-40B4-BE49-F238E27FC236}">
                <a16:creationId xmlns:a16="http://schemas.microsoft.com/office/drawing/2014/main" id="{329E8F2C-C1B5-4EF1-A5C6-676453B40E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54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>
            <a:extLst>
              <a:ext uri="{FF2B5EF4-FFF2-40B4-BE49-F238E27FC236}">
                <a16:creationId xmlns:a16="http://schemas.microsoft.com/office/drawing/2014/main" id="{1A9C0E3D-E8D1-450E-984F-CDE65C390A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627313" y="274638"/>
            <a:ext cx="6059487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přeprava práškového a sypkého materiálu</a:t>
            </a:r>
          </a:p>
        </p:txBody>
      </p:sp>
      <p:sp>
        <p:nvSpPr>
          <p:cNvPr id="247811" name="Rectangle 3">
            <a:extLst>
              <a:ext uri="{FF2B5EF4-FFF2-40B4-BE49-F238E27FC236}">
                <a16:creationId xmlns:a16="http://schemas.microsoft.com/office/drawing/2014/main" id="{AD1963F3-A7D3-4CC5-AB2D-7684BB6291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382000" cy="4533900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br>
              <a:rPr lang="cs-CZ" altLang="cs-CZ"/>
            </a:br>
            <a:endParaRPr lang="cs-CZ" altLang="cs-CZ" sz="2400"/>
          </a:p>
        </p:txBody>
      </p:sp>
      <p:pic>
        <p:nvPicPr>
          <p:cNvPr id="105476" name="Picture 4" descr="rozvoz betonu - MAN 8x6">
            <a:extLst>
              <a:ext uri="{FF2B5EF4-FFF2-40B4-BE49-F238E27FC236}">
                <a16:creationId xmlns:a16="http://schemas.microsoft.com/office/drawing/2014/main" id="{D31DFA73-5495-4B01-99E8-CB7DE04AB8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80975" y="2205038"/>
            <a:ext cx="5030788" cy="3567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5477" name="Object 5">
            <a:extLst>
              <a:ext uri="{FF2B5EF4-FFF2-40B4-BE49-F238E27FC236}">
                <a16:creationId xmlns:a16="http://schemas.microsoft.com/office/drawing/2014/main" id="{8CD1D396-E7DE-4DB8-A7CF-0A6A83708C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479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5478" name="Picture 6" descr="rozvoz betonu - MAN 8x6">
            <a:extLst>
              <a:ext uri="{FF2B5EF4-FFF2-40B4-BE49-F238E27FC236}">
                <a16:creationId xmlns:a16="http://schemas.microsoft.com/office/drawing/2014/main" id="{D5B6B60A-F550-4C9E-963E-61D8E3C7B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16463" y="2205038"/>
            <a:ext cx="4427537" cy="3551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2">
            <a:extLst>
              <a:ext uri="{FF2B5EF4-FFF2-40B4-BE49-F238E27FC236}">
                <a16:creationId xmlns:a16="http://schemas.microsoft.com/office/drawing/2014/main" id="{A2E0E803-4634-44BB-A481-31A2FF20A8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/>
          </a:p>
        </p:txBody>
      </p:sp>
      <p:pic>
        <p:nvPicPr>
          <p:cNvPr id="107523" name="Picture 3">
            <a:extLst>
              <a:ext uri="{FF2B5EF4-FFF2-40B4-BE49-F238E27FC236}">
                <a16:creationId xmlns:a16="http://schemas.microsoft.com/office/drawing/2014/main" id="{7F571FF0-F644-4473-933C-202350197DFE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3372" t="30812" r="16743" b="34953"/>
          <a:stretch>
            <a:fillRect/>
          </a:stretch>
        </p:blipFill>
        <p:spPr>
          <a:xfrm>
            <a:off x="468313" y="260350"/>
            <a:ext cx="8280400" cy="5832475"/>
          </a:xfrm>
        </p:spPr>
      </p:pic>
      <p:graphicFrame>
        <p:nvGraphicFramePr>
          <p:cNvPr id="107524" name="Object 4">
            <a:extLst>
              <a:ext uri="{FF2B5EF4-FFF2-40B4-BE49-F238E27FC236}">
                <a16:creationId xmlns:a16="http://schemas.microsoft.com/office/drawing/2014/main" id="{7107E54D-A0CE-497B-A525-3B7E1E5D1E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" y="2286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5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286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AB27D187-67A2-45FF-8253-E267BCF945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Práce ve výškách</a:t>
            </a:r>
          </a:p>
        </p:txBody>
      </p:sp>
      <p:sp>
        <p:nvSpPr>
          <p:cNvPr id="354311" name="AutoShape 7">
            <a:extLst>
              <a:ext uri="{FF2B5EF4-FFF2-40B4-BE49-F238E27FC236}">
                <a16:creationId xmlns:a16="http://schemas.microsoft.com/office/drawing/2014/main" id="{73262DB6-FD2C-418F-BF45-02B4B2534A0F}"/>
              </a:ext>
            </a:extLst>
          </p:cNvPr>
          <p:cNvSpPr>
            <a:spLocks noChangeArrowheads="1"/>
          </p:cNvSpPr>
          <p:nvPr/>
        </p:nvSpPr>
        <p:spPr bwMode="auto">
          <a:xfrm rot="-1546918">
            <a:off x="5795963" y="36449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109572" name="Picture 9" descr="45">
            <a:extLst>
              <a:ext uri="{FF2B5EF4-FFF2-40B4-BE49-F238E27FC236}">
                <a16:creationId xmlns:a16="http://schemas.microsoft.com/office/drawing/2014/main" id="{94186A51-288B-40D7-BD4F-06EE653177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7813" y="1412875"/>
            <a:ext cx="5832475" cy="4341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4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>
            <a:extLst>
              <a:ext uri="{FF2B5EF4-FFF2-40B4-BE49-F238E27FC236}">
                <a16:creationId xmlns:a16="http://schemas.microsoft.com/office/drawing/2014/main" id="{5D1916E3-5BBE-4401-8FA3-715B24C277B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Práce ve výškách</a:t>
            </a:r>
          </a:p>
        </p:txBody>
      </p:sp>
      <p:pic>
        <p:nvPicPr>
          <p:cNvPr id="378883" name="Picture 3" descr="schalung1">
            <a:extLst>
              <a:ext uri="{FF2B5EF4-FFF2-40B4-BE49-F238E27FC236}">
                <a16:creationId xmlns:a16="http://schemas.microsoft.com/office/drawing/2014/main" id="{A6442D24-683D-4D21-885C-D7F5B4CBAA16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5288" y="1844675"/>
            <a:ext cx="2962275" cy="41703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78884" name="Picture 4" descr="p23">
            <a:extLst>
              <a:ext uri="{FF2B5EF4-FFF2-40B4-BE49-F238E27FC236}">
                <a16:creationId xmlns:a16="http://schemas.microsoft.com/office/drawing/2014/main" id="{DA2156DC-FE48-43D8-A654-C18C32E55F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4300" y="1484313"/>
            <a:ext cx="5040313" cy="3779837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8885" name="AutoShape 5">
            <a:extLst>
              <a:ext uri="{FF2B5EF4-FFF2-40B4-BE49-F238E27FC236}">
                <a16:creationId xmlns:a16="http://schemas.microsoft.com/office/drawing/2014/main" id="{E2F64165-FA6A-43B2-9D20-57D85A295AC1}"/>
              </a:ext>
            </a:extLst>
          </p:cNvPr>
          <p:cNvSpPr>
            <a:spLocks noChangeArrowheads="1"/>
          </p:cNvSpPr>
          <p:nvPr/>
        </p:nvSpPr>
        <p:spPr bwMode="auto">
          <a:xfrm rot="2526462">
            <a:off x="3779838" y="2147888"/>
            <a:ext cx="4627562" cy="4710112"/>
          </a:xfrm>
          <a:prstGeom prst="plus">
            <a:avLst>
              <a:gd name="adj" fmla="val 41991"/>
            </a:avLst>
          </a:prstGeom>
          <a:solidFill>
            <a:srgbClr val="FF0000"/>
          </a:solidFill>
          <a:ln w="9525">
            <a:solidFill>
              <a:srgbClr val="FF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78886" name="AutoShape 6">
            <a:extLst>
              <a:ext uri="{FF2B5EF4-FFF2-40B4-BE49-F238E27FC236}">
                <a16:creationId xmlns:a16="http://schemas.microsoft.com/office/drawing/2014/main" id="{7CC4A66E-807C-4020-8DFA-18112BD3ADE0}"/>
              </a:ext>
            </a:extLst>
          </p:cNvPr>
          <p:cNvSpPr>
            <a:spLocks noChangeArrowheads="1"/>
          </p:cNvSpPr>
          <p:nvPr/>
        </p:nvSpPr>
        <p:spPr bwMode="auto">
          <a:xfrm rot="-1546918">
            <a:off x="611188" y="17732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8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88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8" presetID="23" presetClass="entr" presetSubtype="27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788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3EBE6B02-D01A-4E9F-B721-1B10E3A8F2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51050" y="274638"/>
            <a:ext cx="663575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Zásady pro krytí výztuže</a:t>
            </a:r>
          </a:p>
        </p:txBody>
      </p:sp>
      <p:sp>
        <p:nvSpPr>
          <p:cNvPr id="333827" name="Rectangle 3">
            <a:extLst>
              <a:ext uri="{FF2B5EF4-FFF2-40B4-BE49-F238E27FC236}">
                <a16:creationId xmlns:a16="http://schemas.microsoft.com/office/drawing/2014/main" id="{9F21C463-6C48-4D78-A30B-554CF43B293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147050" cy="45339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Tloušťka krycí vrstvy  betonu je předepsána v projektové dokumentaci. </a:t>
            </a:r>
          </a:p>
          <a:p>
            <a:pPr eaLnBrk="1" hangingPunct="1">
              <a:defRPr/>
            </a:pPr>
            <a:r>
              <a:rPr lang="cs-CZ" altLang="cs-CZ" sz="2800"/>
              <a:t>Pro zabezpečení stanovené tloušťky krycí vrstvy betonu se navlékají distanční kroužky na pruty nebo se používají distanční podložky -   z PVC, betonové , vlákno-cementové nebo ocelové tzv. kozlíky. </a:t>
            </a:r>
          </a:p>
          <a:p>
            <a:pPr eaLnBrk="1" hangingPunct="1">
              <a:defRPr/>
            </a:pPr>
            <a:r>
              <a:rPr lang="cs-CZ" altLang="cs-CZ" sz="2800"/>
              <a:t>Stabilizace horních prutů u konzol zavěšením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graphicFrame>
        <p:nvGraphicFramePr>
          <p:cNvPr id="113668" name="Object 4">
            <a:extLst>
              <a:ext uri="{FF2B5EF4-FFF2-40B4-BE49-F238E27FC236}">
                <a16:creationId xmlns:a16="http://schemas.microsoft.com/office/drawing/2014/main" id="{D5F132A7-2FD5-432E-A811-BB4AE044418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2385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9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>
            <a:extLst>
              <a:ext uri="{FF2B5EF4-FFF2-40B4-BE49-F238E27FC236}">
                <a16:creationId xmlns:a16="http://schemas.microsoft.com/office/drawing/2014/main" id="{94BF9BCE-CC57-4A0B-98B2-59ADA43E01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Zásady pro krytí výztuže</a:t>
            </a:r>
          </a:p>
        </p:txBody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B2936E62-6DF4-4B8A-9EF2-430420AFC2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713788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Minimální tloušťky krycí vrstvy výztuže betonem podle ČSN ENV 1992-1-1</a:t>
            </a:r>
          </a:p>
        </p:txBody>
      </p:sp>
      <p:graphicFrame>
        <p:nvGraphicFramePr>
          <p:cNvPr id="115716" name="Object 4">
            <a:extLst>
              <a:ext uri="{FF2B5EF4-FFF2-40B4-BE49-F238E27FC236}">
                <a16:creationId xmlns:a16="http://schemas.microsoft.com/office/drawing/2014/main" id="{999A2BD3-1851-494D-B008-82F54202FB79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46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5877" name="Group 5">
            <a:extLst>
              <a:ext uri="{FF2B5EF4-FFF2-40B4-BE49-F238E27FC236}">
                <a16:creationId xmlns:a16="http://schemas.microsoft.com/office/drawing/2014/main" id="{D10CADDB-6CFA-40FD-ACFD-70C8A30365D8}"/>
              </a:ext>
            </a:extLst>
          </p:cNvPr>
          <p:cNvGraphicFramePr>
            <a:graphicFrameLocks noGrp="1"/>
          </p:cNvGraphicFramePr>
          <p:nvPr>
            <p:ph sz="quarter" idx="3"/>
          </p:nvPr>
        </p:nvGraphicFramePr>
        <p:xfrm>
          <a:off x="395288" y="2276475"/>
          <a:ext cx="8291512" cy="3659188"/>
        </p:xfrm>
        <a:graphic>
          <a:graphicData uri="http://schemas.openxmlformats.org/drawingml/2006/table">
            <a:tbl>
              <a:tblPr/>
              <a:tblGrid>
                <a:gridCol w="5905500">
                  <a:extLst>
                    <a:ext uri="{9D8B030D-6E8A-4147-A177-3AD203B41FA5}">
                      <a16:colId xmlns:a16="http://schemas.microsoft.com/office/drawing/2014/main" val="330533249"/>
                    </a:ext>
                  </a:extLst>
                </a:gridCol>
                <a:gridCol w="2386012">
                  <a:extLst>
                    <a:ext uri="{9D8B030D-6E8A-4147-A177-3AD203B41FA5}">
                      <a16:colId xmlns:a16="http://schemas.microsoft.com/office/drawing/2014/main" val="2766498853"/>
                    </a:ext>
                  </a:extLst>
                </a:gridCol>
              </a:tblGrid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prostředí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Tl.k.v.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33122820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suché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4188725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Vlhké bez výskytu mrazu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26274081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Vlhké s výskytem mrazu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73361533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Dtto + účinek rozmrazovacích solí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86931758"/>
                  </a:ext>
                </a:extLst>
              </a:tr>
              <a:tr h="4587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Chemicky agresivní lehce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543085"/>
                  </a:ext>
                </a:extLst>
              </a:tr>
              <a:tr h="390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Chemicky agresivní středně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3390813"/>
                  </a:ext>
                </a:extLst>
              </a:tr>
              <a:tr h="3921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Chemicky agresivní vysoce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761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02" name="Rectangle 2">
            <a:extLst>
              <a:ext uri="{FF2B5EF4-FFF2-40B4-BE49-F238E27FC236}">
                <a16:creationId xmlns:a16="http://schemas.microsoft.com/office/drawing/2014/main" id="{5F04FA03-2841-459C-97F6-463E18B40D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Zásady pro krytí výztuže</a:t>
            </a:r>
          </a:p>
        </p:txBody>
      </p:sp>
      <p:sp>
        <p:nvSpPr>
          <p:cNvPr id="409603" name="Rectangle 3">
            <a:extLst>
              <a:ext uri="{FF2B5EF4-FFF2-40B4-BE49-F238E27FC236}">
                <a16:creationId xmlns:a16="http://schemas.microsoft.com/office/drawing/2014/main" id="{08C6D62B-B96C-4624-B254-AEC3D9C7AC4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713788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Distanční tělíska</a:t>
            </a:r>
          </a:p>
        </p:txBody>
      </p:sp>
      <p:graphicFrame>
        <p:nvGraphicFramePr>
          <p:cNvPr id="116740" name="Object 4">
            <a:extLst>
              <a:ext uri="{FF2B5EF4-FFF2-40B4-BE49-F238E27FC236}">
                <a16:creationId xmlns:a16="http://schemas.microsoft.com/office/drawing/2014/main" id="{C9D41A43-368A-489A-B9A4-5B5F925A116B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46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635" name="Rectangle 35">
            <a:extLst>
              <a:ext uri="{FF2B5EF4-FFF2-40B4-BE49-F238E27FC236}">
                <a16:creationId xmlns:a16="http://schemas.microsoft.com/office/drawing/2014/main" id="{BF760755-B5D3-4658-A1D8-99B38506A179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16742" name="Picture 37" descr="01">
            <a:hlinkClick r:id="rId6"/>
            <a:extLst>
              <a:ext uri="{FF2B5EF4-FFF2-40B4-BE49-F238E27FC236}">
                <a16:creationId xmlns:a16="http://schemas.microsoft.com/office/drawing/2014/main" id="{029C000C-8434-4844-9666-F6D2F925DD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59113" y="1196975"/>
            <a:ext cx="3865562" cy="3427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3" name="Picture 39" descr="02">
            <a:extLst>
              <a:ext uri="{FF2B5EF4-FFF2-40B4-BE49-F238E27FC236}">
                <a16:creationId xmlns:a16="http://schemas.microsoft.com/office/drawing/2014/main" id="{1FF62D37-0595-4249-B7B2-80F846CE7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1500" y="4541838"/>
            <a:ext cx="3492500" cy="2316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4" name="Picture 41" descr="05">
            <a:extLst>
              <a:ext uri="{FF2B5EF4-FFF2-40B4-BE49-F238E27FC236}">
                <a16:creationId xmlns:a16="http://schemas.microsoft.com/office/drawing/2014/main" id="{9D6358D7-E3A5-4E04-BED2-1CBC3ACDC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850" y="3827463"/>
            <a:ext cx="3311525" cy="2351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6745" name="Picture 43" descr="a3f2c6ba6e9a6476">
            <a:extLst>
              <a:ext uri="{FF2B5EF4-FFF2-40B4-BE49-F238E27FC236}">
                <a16:creationId xmlns:a16="http://schemas.microsoft.com/office/drawing/2014/main" id="{FD2EF1FB-3500-49A3-B1D7-295C72AD7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19925" y="1268413"/>
            <a:ext cx="1571625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26" name="Rectangle 2">
            <a:extLst>
              <a:ext uri="{FF2B5EF4-FFF2-40B4-BE49-F238E27FC236}">
                <a16:creationId xmlns:a16="http://schemas.microsoft.com/office/drawing/2014/main" id="{0A337817-DCD9-4454-9EED-4CD07A863E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08175" y="274638"/>
            <a:ext cx="6778625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Zásady pro krytí výztuže</a:t>
            </a:r>
          </a:p>
        </p:txBody>
      </p:sp>
      <p:sp>
        <p:nvSpPr>
          <p:cNvPr id="410627" name="Rectangle 3">
            <a:extLst>
              <a:ext uri="{FF2B5EF4-FFF2-40B4-BE49-F238E27FC236}">
                <a16:creationId xmlns:a16="http://schemas.microsoft.com/office/drawing/2014/main" id="{2C8AE1E1-75E2-49BF-BDEF-F0A44A8C07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50825" y="1268413"/>
            <a:ext cx="8713788" cy="4865687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 sz="2800"/>
              <a:t>Distanční lišty</a:t>
            </a:r>
          </a:p>
        </p:txBody>
      </p:sp>
      <p:graphicFrame>
        <p:nvGraphicFramePr>
          <p:cNvPr id="118788" name="Object 4">
            <a:extLst>
              <a:ext uri="{FF2B5EF4-FFF2-40B4-BE49-F238E27FC236}">
                <a16:creationId xmlns:a16="http://schemas.microsoft.com/office/drawing/2014/main" id="{AC5F808E-9ACC-4D70-85A6-CA2A82D46A61}"/>
              </a:ext>
            </a:extLst>
          </p:cNvPr>
          <p:cNvGraphicFramePr>
            <a:graphicFrameLocks noChangeAspect="1"/>
          </p:cNvGraphicFramePr>
          <p:nvPr>
            <p:ph sz="quarter" idx="2"/>
          </p:nvPr>
        </p:nvGraphicFramePr>
        <p:xfrm>
          <a:off x="250825" y="1889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2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1889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629" name="Rectangle 5">
            <a:extLst>
              <a:ext uri="{FF2B5EF4-FFF2-40B4-BE49-F238E27FC236}">
                <a16:creationId xmlns:a16="http://schemas.microsoft.com/office/drawing/2014/main" id="{E53E7BE7-8861-4499-8636-7E8E7E5E023B}"/>
              </a:ext>
            </a:extLst>
          </p:cNvPr>
          <p:cNvSpPr>
            <a:spLocks noGrp="1" noChangeArrowheads="1"/>
          </p:cNvSpPr>
          <p:nvPr>
            <p:ph sz="quarter" idx="3"/>
          </p:nvPr>
        </p:nvSpPr>
        <p:spPr/>
        <p:txBody>
          <a:bodyPr/>
          <a:lstStyle/>
          <a:p>
            <a:pPr eaLnBrk="1" hangingPunct="1">
              <a:defRPr/>
            </a:pPr>
            <a:endParaRPr lang="cs-CZ" altLang="cs-CZ" sz="2400"/>
          </a:p>
        </p:txBody>
      </p:sp>
      <p:pic>
        <p:nvPicPr>
          <p:cNvPr id="118790" name="Picture 9" descr="03">
            <a:hlinkClick r:id="rId6"/>
            <a:extLst>
              <a:ext uri="{FF2B5EF4-FFF2-40B4-BE49-F238E27FC236}">
                <a16:creationId xmlns:a16="http://schemas.microsoft.com/office/drawing/2014/main" id="{39D15E94-EC88-4073-B5D5-7E7FCD5796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140200" y="1341438"/>
            <a:ext cx="4729163" cy="3357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8791" name="Picture 11" descr="82ba86dcff957de4">
            <a:extLst>
              <a:ext uri="{FF2B5EF4-FFF2-40B4-BE49-F238E27FC236}">
                <a16:creationId xmlns:a16="http://schemas.microsoft.com/office/drawing/2014/main" id="{35790CE2-6B8E-443C-A9F7-90C2BA6FD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188" y="2205038"/>
            <a:ext cx="3552825" cy="254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4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2">
            <a:extLst>
              <a:ext uri="{FF2B5EF4-FFF2-40B4-BE49-F238E27FC236}">
                <a16:creationId xmlns:a16="http://schemas.microsoft.com/office/drawing/2014/main" id="{8016DA58-C655-43BE-92EE-62010195B2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447800" y="304800"/>
            <a:ext cx="7010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Hutnění betonové směsi</a:t>
            </a:r>
          </a:p>
        </p:txBody>
      </p:sp>
      <p:sp>
        <p:nvSpPr>
          <p:cNvPr id="252931" name="Rectangle 3">
            <a:extLst>
              <a:ext uri="{FF2B5EF4-FFF2-40B4-BE49-F238E27FC236}">
                <a16:creationId xmlns:a16="http://schemas.microsoft.com/office/drawing/2014/main" id="{84690344-3A0C-4EF7-90A8-E1FF1651DE0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343400" cy="4533900"/>
          </a:xfrm>
        </p:spPr>
        <p:txBody>
          <a:bodyPr/>
          <a:lstStyle/>
          <a:p>
            <a:pPr eaLnBrk="1" hangingPunct="1">
              <a:buFontTx/>
              <a:buChar char="-"/>
              <a:defRPr/>
            </a:pPr>
            <a:r>
              <a:rPr lang="cs-CZ" altLang="cs-CZ" sz="2400"/>
              <a:t>vibrační desky, latě, lišty,. 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400"/>
              <a:t>ponorné vibrátory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400"/>
              <a:t>pneumatické vibrátory</a:t>
            </a:r>
          </a:p>
          <a:p>
            <a:pPr eaLnBrk="1" hangingPunct="1">
              <a:buFontTx/>
              <a:buChar char="-"/>
              <a:defRPr/>
            </a:pPr>
            <a:r>
              <a:rPr lang="cs-CZ" altLang="cs-CZ" sz="2400"/>
              <a:t>dusadla a jiné pomůcky</a:t>
            </a:r>
          </a:p>
        </p:txBody>
      </p:sp>
      <p:graphicFrame>
        <p:nvGraphicFramePr>
          <p:cNvPr id="120836" name="Object 4">
            <a:extLst>
              <a:ext uri="{FF2B5EF4-FFF2-40B4-BE49-F238E27FC236}">
                <a16:creationId xmlns:a16="http://schemas.microsoft.com/office/drawing/2014/main" id="{AFFC4B84-2E9B-4293-A28D-9A6FB89871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3850" y="333375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44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3850" y="333375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0837" name="Rectangle 5">
            <a:extLst>
              <a:ext uri="{FF2B5EF4-FFF2-40B4-BE49-F238E27FC236}">
                <a16:creationId xmlns:a16="http://schemas.microsoft.com/office/drawing/2014/main" id="{4FE1A4CF-CE5C-4C3C-B704-F6FEC3213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3563"/>
            <a:ext cx="914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>
                <a:solidFill>
                  <a:srgbClr val="000000"/>
                </a:solidFill>
              </a:rPr>
              <a:t> </a:t>
            </a:r>
            <a:endParaRPr lang="cs-CZ" altLang="cs-CZ"/>
          </a:p>
        </p:txBody>
      </p:sp>
      <p:pic>
        <p:nvPicPr>
          <p:cNvPr id="120838" name="Picture 6" descr="rvl200">
            <a:extLst>
              <a:ext uri="{FF2B5EF4-FFF2-40B4-BE49-F238E27FC236}">
                <a16:creationId xmlns:a16="http://schemas.microsoft.com/office/drawing/2014/main" id="{9589543B-47D8-4330-9D7C-D36E0B514A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3962400"/>
            <a:ext cx="1989138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39" name="Rectangle 7">
            <a:extLst>
              <a:ext uri="{FF2B5EF4-FFF2-40B4-BE49-F238E27FC236}">
                <a16:creationId xmlns:a16="http://schemas.microsoft.com/office/drawing/2014/main" id="{B3257DEF-6C35-4CE3-91BE-EEA4DD7969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120840" name="Picture 8" descr="Vibrační lišty">
            <a:extLst>
              <a:ext uri="{FF2B5EF4-FFF2-40B4-BE49-F238E27FC236}">
                <a16:creationId xmlns:a16="http://schemas.microsoft.com/office/drawing/2014/main" id="{85EB19B6-334F-4B73-AAFD-48B03C0C3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24200" y="3962400"/>
            <a:ext cx="2438400" cy="153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0841" name="Rectangle 9">
            <a:extLst>
              <a:ext uri="{FF2B5EF4-FFF2-40B4-BE49-F238E27FC236}">
                <a16:creationId xmlns:a16="http://schemas.microsoft.com/office/drawing/2014/main" id="{8771489F-A441-4A91-B351-287492B3BF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120842" name="Picture 10" descr="s_img1116517061">
            <a:hlinkClick r:id="rId9"/>
            <a:extLst>
              <a:ext uri="{FF2B5EF4-FFF2-40B4-BE49-F238E27FC236}">
                <a16:creationId xmlns:a16="http://schemas.microsoft.com/office/drawing/2014/main" id="{723386C3-36AA-4BFF-A8EF-57E23E0DF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3962400"/>
            <a:ext cx="25908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0843" name="Picture 11" descr="Vibrační lišty">
            <a:extLst>
              <a:ext uri="{FF2B5EF4-FFF2-40B4-BE49-F238E27FC236}">
                <a16:creationId xmlns:a16="http://schemas.microsoft.com/office/drawing/2014/main" id="{898801F9-342C-4CC1-92CD-A245F6978F76}"/>
              </a:ext>
            </a:extLst>
          </p:cNvPr>
          <p:cNvPicPr>
            <a:picLocks noChangeAspect="1" noChangeArrowheads="1"/>
          </p:cNvPicPr>
          <p:nvPr>
            <p:ph type="clipArt" sz="half" idx="2"/>
          </p:nvPr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95800" y="1524000"/>
            <a:ext cx="3276600" cy="21955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>
            <a:extLst>
              <a:ext uri="{FF2B5EF4-FFF2-40B4-BE49-F238E27FC236}">
                <a16:creationId xmlns:a16="http://schemas.microsoft.com/office/drawing/2014/main" id="{098B285F-EEC3-40AC-B26B-A7085A5D64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Hutnění betonové směsi</a:t>
            </a:r>
          </a:p>
        </p:txBody>
      </p:sp>
      <p:sp>
        <p:nvSpPr>
          <p:cNvPr id="274435" name="Rectangle 3">
            <a:extLst>
              <a:ext uri="{FF2B5EF4-FFF2-40B4-BE49-F238E27FC236}">
                <a16:creationId xmlns:a16="http://schemas.microsoft.com/office/drawing/2014/main" id="{E8F4D09C-EAE6-461E-A492-A6E4657C5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 b="1"/>
              <a:t>PONORNÝ VIBRÁTOR</a:t>
            </a:r>
            <a:endParaRPr lang="cs-CZ" altLang="cs-CZ" sz="1400"/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POHONNÁ JEDNOTKA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TYP:  MAVE  ER 38			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PŘÍKON MOTORU: 2Kw/230v, 50Hz, 10A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VÝKON: 19000 ot/min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HMOTNOST:6,8kg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VIBRAČNÍ HLAVICE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TYP:  ER - 38			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PRŮMĚR HLAVICE: 38 mm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DÉLKA: 360 mm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HMOTNOST:2,5 kg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KMITOČET: 12500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TYP HADICE 2V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AMPLITUDA: 1,1 mm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 b="1"/>
              <a:t>VIBRAČNÍ LIŠTA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TYP:  LVJ 125				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VÝKON MOTORU: 0,12Kw/380v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ZHUTNĚNÁ VRTVA: 200mm                                               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HMOTNOST:42kg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cs-CZ" altLang="cs-CZ" sz="1400"/>
              <a:t>ROZMĚRY: 2000(3000-4000)x450x1250mm </a:t>
            </a:r>
          </a:p>
        </p:txBody>
      </p:sp>
      <p:pic>
        <p:nvPicPr>
          <p:cNvPr id="122884" name="Picture 4" descr="http://www.vorlicky-berto.cz/ponor/images/pohonna.jpg">
            <a:extLst>
              <a:ext uri="{FF2B5EF4-FFF2-40B4-BE49-F238E27FC236}">
                <a16:creationId xmlns:a16="http://schemas.microsoft.com/office/drawing/2014/main" id="{2BA1DCD5-28C3-4C22-BAC6-88A4A4DB9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r:link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1177925"/>
            <a:ext cx="2700337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5" name="Picture 5" descr="http://www.vorlicky-berto.cz/ponor/images/hlavice.jpg">
            <a:extLst>
              <a:ext uri="{FF2B5EF4-FFF2-40B4-BE49-F238E27FC236}">
                <a16:creationId xmlns:a16="http://schemas.microsoft.com/office/drawing/2014/main" id="{4F8E9AA0-4AB9-4E70-A860-559F812313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r:link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9475" y="2636838"/>
            <a:ext cx="280193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886" name="Picture 6" descr="lišta">
            <a:extLst>
              <a:ext uri="{FF2B5EF4-FFF2-40B4-BE49-F238E27FC236}">
                <a16:creationId xmlns:a16="http://schemas.microsoft.com/office/drawing/2014/main" id="{C7197433-1368-481A-BC50-1E6DF82D23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3663" y="4143375"/>
            <a:ext cx="2700337" cy="167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link="rId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>
            <a:extLst>
              <a:ext uri="{FF2B5EF4-FFF2-40B4-BE49-F238E27FC236}">
                <a16:creationId xmlns:a16="http://schemas.microsoft.com/office/drawing/2014/main" id="{7032E2D4-335F-4189-B4B2-DD2C6D7F17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274638"/>
            <a:ext cx="9144000" cy="10668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Práce s pomůckami pro zhutňování:</a:t>
            </a:r>
            <a:br>
              <a:rPr lang="cs-CZ" altLang="cs-CZ" sz="4000"/>
            </a:br>
            <a:r>
              <a:rPr lang="cs-CZ" altLang="cs-CZ" sz="2400"/>
              <a:t>ponorný vibrátor, ručně tažená vibrační lať, vibrační lať strojní</a:t>
            </a:r>
          </a:p>
        </p:txBody>
      </p:sp>
      <p:pic>
        <p:nvPicPr>
          <p:cNvPr id="356365" name="Picture 13" descr="vibrator3">
            <a:extLst>
              <a:ext uri="{FF2B5EF4-FFF2-40B4-BE49-F238E27FC236}">
                <a16:creationId xmlns:a16="http://schemas.microsoft.com/office/drawing/2014/main" id="{6BDB8FB7-76A2-4212-AECD-4AB80A54AF37}"/>
              </a:ext>
            </a:extLst>
          </p:cNvPr>
          <p:cNvPicPr>
            <a:picLocks noChangeAspect="1" noChangeArrowheads="1"/>
          </p:cNvPicPr>
          <p:nvPr>
            <p:ph type="body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1700213"/>
            <a:ext cx="2755900" cy="41338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aphicFrame>
        <p:nvGraphicFramePr>
          <p:cNvPr id="124932" name="Object 4">
            <a:extLst>
              <a:ext uri="{FF2B5EF4-FFF2-40B4-BE49-F238E27FC236}">
                <a16:creationId xmlns:a16="http://schemas.microsoft.com/office/drawing/2014/main" id="{67C218A5-19E5-4F30-A4A2-0D7D3A61E7F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762375" y="4624388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8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75" y="4624388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4933" name="Rectangle 5">
            <a:extLst>
              <a:ext uri="{FF2B5EF4-FFF2-40B4-BE49-F238E27FC236}">
                <a16:creationId xmlns:a16="http://schemas.microsoft.com/office/drawing/2014/main" id="{FDD95FBE-3BAD-4EAF-97CC-2A6254E60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103563"/>
            <a:ext cx="914400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cs-CZ" altLang="cs-CZ">
                <a:solidFill>
                  <a:srgbClr val="000000"/>
                </a:solidFill>
              </a:rPr>
              <a:t> </a:t>
            </a:r>
            <a:endParaRPr lang="cs-CZ" altLang="cs-CZ"/>
          </a:p>
        </p:txBody>
      </p:sp>
      <p:sp>
        <p:nvSpPr>
          <p:cNvPr id="124934" name="Rectangle 7">
            <a:extLst>
              <a:ext uri="{FF2B5EF4-FFF2-40B4-BE49-F238E27FC236}">
                <a16:creationId xmlns:a16="http://schemas.microsoft.com/office/drawing/2014/main" id="{2545EBA2-D3CA-4830-B23D-9B9C66BD2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124935" name="Rectangle 9">
            <a:extLst>
              <a:ext uri="{FF2B5EF4-FFF2-40B4-BE49-F238E27FC236}">
                <a16:creationId xmlns:a16="http://schemas.microsoft.com/office/drawing/2014/main" id="{339F87B4-A2BD-4C88-BC37-DA1C56A755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94063" y="2628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pic>
        <p:nvPicPr>
          <p:cNvPr id="356366" name="Picture 14" descr="vibrator_hand_screed">
            <a:extLst>
              <a:ext uri="{FF2B5EF4-FFF2-40B4-BE49-F238E27FC236}">
                <a16:creationId xmlns:a16="http://schemas.microsoft.com/office/drawing/2014/main" id="{19BD4C8B-0B49-4A14-9D56-6B63A927D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6238" y="1700213"/>
            <a:ext cx="2784475" cy="4103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6367" name="Picture 15" descr="vib_screed">
            <a:extLst>
              <a:ext uri="{FF2B5EF4-FFF2-40B4-BE49-F238E27FC236}">
                <a16:creationId xmlns:a16="http://schemas.microsoft.com/office/drawing/2014/main" id="{7AE317B6-A20F-47BE-9749-F5C4D5EE2E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16600" y="1700213"/>
            <a:ext cx="3192463" cy="413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6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6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6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6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63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63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6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56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6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63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6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6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56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30" name="Rectangle 6">
            <a:extLst>
              <a:ext uri="{FF2B5EF4-FFF2-40B4-BE49-F238E27FC236}">
                <a16:creationId xmlns:a16="http://schemas.microsoft.com/office/drawing/2014/main" id="{51EFEC11-A62C-45DF-86C2-33AEB1BB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Postup při zhutňování</a:t>
            </a:r>
          </a:p>
        </p:txBody>
      </p:sp>
      <p:sp>
        <p:nvSpPr>
          <p:cNvPr id="359433" name="Rectangle 9">
            <a:extLst>
              <a:ext uri="{FF2B5EF4-FFF2-40B4-BE49-F238E27FC236}">
                <a16:creationId xmlns:a16="http://schemas.microsoft.com/office/drawing/2014/main" id="{0F75B991-834A-45AA-A21B-220DC9877DC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2386013" cy="45339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/>
              <a:t>Správné zhutňování</a:t>
            </a:r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 sz="2800"/>
              <a:t>Nesprávné zhutňování</a:t>
            </a:r>
          </a:p>
        </p:txBody>
      </p:sp>
      <p:pic>
        <p:nvPicPr>
          <p:cNvPr id="359434" name="Picture 10" descr="hutněníbar">
            <a:extLst>
              <a:ext uri="{FF2B5EF4-FFF2-40B4-BE49-F238E27FC236}">
                <a16:creationId xmlns:a16="http://schemas.microsoft.com/office/drawing/2014/main" id="{828BD903-7C07-47F7-991B-66E7DD900112}"/>
              </a:ext>
            </a:extLst>
          </p:cNvPr>
          <p:cNvPicPr>
            <a:picLocks noChangeAspect="1" noChangeArrowheads="1"/>
          </p:cNvPicPr>
          <p:nvPr>
            <p:ph sz="quarter" idx="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348038" y="1544638"/>
            <a:ext cx="5111750" cy="21161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59435" name="Picture 11" descr="hutbar3">
            <a:extLst>
              <a:ext uri="{FF2B5EF4-FFF2-40B4-BE49-F238E27FC236}">
                <a16:creationId xmlns:a16="http://schemas.microsoft.com/office/drawing/2014/main" id="{75CFBEFE-D4BB-476E-9375-FD1BB3C966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8038" y="4076700"/>
            <a:ext cx="5111750" cy="213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9436" name="AutoShape 12">
            <a:extLst>
              <a:ext uri="{FF2B5EF4-FFF2-40B4-BE49-F238E27FC236}">
                <a16:creationId xmlns:a16="http://schemas.microsoft.com/office/drawing/2014/main" id="{987EF016-FA5C-4321-AB08-9407967FEA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4652963"/>
            <a:ext cx="1057275" cy="914400"/>
          </a:xfrm>
          <a:prstGeom prst="triangle">
            <a:avLst>
              <a:gd name="adj" fmla="val 50000"/>
            </a:avLst>
          </a:prstGeom>
          <a:noFill/>
          <a:ln w="38100" cap="rnd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359437" name="AutoShape 13">
            <a:extLst>
              <a:ext uri="{FF2B5EF4-FFF2-40B4-BE49-F238E27FC236}">
                <a16:creationId xmlns:a16="http://schemas.microsoft.com/office/drawing/2014/main" id="{05107AAF-CE03-4873-80F5-68B1F6B7B0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088" y="5157788"/>
            <a:ext cx="647700" cy="503237"/>
          </a:xfrm>
          <a:prstGeom prst="triangle">
            <a:avLst>
              <a:gd name="adj" fmla="val 0"/>
            </a:avLst>
          </a:prstGeom>
          <a:noFill/>
          <a:ln w="38100" cap="rnd">
            <a:solidFill>
              <a:srgbClr val="FF0000"/>
            </a:solidFill>
            <a:prstDash val="sysDot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9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9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9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94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>
            <a:extLst>
              <a:ext uri="{FF2B5EF4-FFF2-40B4-BE49-F238E27FC236}">
                <a16:creationId xmlns:a16="http://schemas.microsoft.com/office/drawing/2014/main" id="{E2249EF4-0CCB-4B8A-B70C-F4BCF333CF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 b="1"/>
              <a:t>Odbedňování a uvolňování konstrukcí</a:t>
            </a:r>
            <a:br>
              <a:rPr lang="cs-CZ" altLang="cs-CZ" sz="4000"/>
            </a:br>
            <a:endParaRPr lang="cs-CZ" altLang="cs-CZ" sz="4000"/>
          </a:p>
        </p:txBody>
      </p:sp>
      <p:sp>
        <p:nvSpPr>
          <p:cNvPr id="288771" name="Rectangle 3">
            <a:extLst>
              <a:ext uri="{FF2B5EF4-FFF2-40B4-BE49-F238E27FC236}">
                <a16:creationId xmlns:a16="http://schemas.microsoft.com/office/drawing/2014/main" id="{68B67053-9BBB-4D3E-A9B0-85909AD37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Odbedňovací práce nosných prvků jen na příkaz odpovědného pracovníka</a:t>
            </a:r>
          </a:p>
          <a:p>
            <a:pPr eaLnBrk="1" hangingPunct="1">
              <a:defRPr/>
            </a:pPr>
            <a:r>
              <a:rPr lang="cs-CZ" altLang="cs-CZ"/>
              <a:t>Prostor být zajištěn proti vstupu nepovolaných osob</a:t>
            </a:r>
          </a:p>
          <a:p>
            <a:pPr eaLnBrk="1" hangingPunct="1">
              <a:defRPr/>
            </a:pPr>
            <a:r>
              <a:rPr lang="cs-CZ" altLang="cs-CZ"/>
              <a:t>Bezprostředně odbedněný materiál odstraňovat a ukládat na určená místa</a:t>
            </a:r>
          </a:p>
          <a:p>
            <a:pPr eaLnBrk="1" hangingPunct="1">
              <a:defRPr/>
            </a:pPr>
            <a:endParaRPr lang="cs-CZ" altLang="cs-CZ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>
            <a:extLst>
              <a:ext uri="{FF2B5EF4-FFF2-40B4-BE49-F238E27FC236}">
                <a16:creationId xmlns:a16="http://schemas.microsoft.com/office/drawing/2014/main" id="{E9F190B6-5471-48F9-BC98-9900808882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171450"/>
            <a:ext cx="8939213" cy="1589088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/>
              <a:t>Konečné úpravy povrchu  betonu</a:t>
            </a:r>
          </a:p>
        </p:txBody>
      </p:sp>
      <p:sp>
        <p:nvSpPr>
          <p:cNvPr id="362499" name="Rectangle 3">
            <a:extLst>
              <a:ext uri="{FF2B5EF4-FFF2-40B4-BE49-F238E27FC236}">
                <a16:creationId xmlns:a16="http://schemas.microsoft.com/office/drawing/2014/main" id="{09F11340-C7A8-4135-9B7B-88805F870A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96975"/>
            <a:ext cx="4038600" cy="4937125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2800"/>
              <a:t>Hlazení hladítkem ocelovým nebo dřevěným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Rovnání a hlazení velkým stíradlem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Zdrsňování</a:t>
            </a:r>
          </a:p>
          <a:p>
            <a:pPr eaLnBrk="1" hangingPunct="1">
              <a:defRPr/>
            </a:pPr>
            <a:endParaRPr lang="cs-CZ" altLang="cs-CZ" sz="2800"/>
          </a:p>
        </p:txBody>
      </p:sp>
      <p:pic>
        <p:nvPicPr>
          <p:cNvPr id="362500" name="Picture 4" descr="hand_trowel">
            <a:extLst>
              <a:ext uri="{FF2B5EF4-FFF2-40B4-BE49-F238E27FC236}">
                <a16:creationId xmlns:a16="http://schemas.microsoft.com/office/drawing/2014/main" id="{BBB73330-E04E-4495-A4C9-DF9DF1737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838" y="1125538"/>
            <a:ext cx="3259137" cy="1763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62502" name="Object 6">
            <a:extLst>
              <a:ext uri="{FF2B5EF4-FFF2-40B4-BE49-F238E27FC236}">
                <a16:creationId xmlns:a16="http://schemas.microsoft.com/office/drawing/2014/main" id="{27A2E2E2-F1AC-4D61-9525-AD7DFFFD3902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7239000" y="1557338"/>
          <a:ext cx="19050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0056" name="Photo Editor Photo" r:id="rId4" imgW="1905266" imgH="1142857" progId="MSPhotoEd.3">
                  <p:embed/>
                </p:oleObj>
              </mc:Choice>
              <mc:Fallback>
                <p:oleObj name="Photo Editor Photo" r:id="rId4" imgW="1905266" imgH="1142857" progId="MSPhotoEd.3">
                  <p:embed/>
                  <p:pic>
                    <p:nvPicPr>
                      <p:cNvPr id="0" name="Object 6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1557338"/>
                        <a:ext cx="19050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62503" name="Picture 7" descr="Bull_float">
            <a:extLst>
              <a:ext uri="{FF2B5EF4-FFF2-40B4-BE49-F238E27FC236}">
                <a16:creationId xmlns:a16="http://schemas.microsoft.com/office/drawing/2014/main" id="{D8679F02-CC14-4A28-8303-5542BD0F96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79838" y="2924175"/>
            <a:ext cx="3276600" cy="318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2504" name="Picture 8" descr="broom_finish">
            <a:extLst>
              <a:ext uri="{FF2B5EF4-FFF2-40B4-BE49-F238E27FC236}">
                <a16:creationId xmlns:a16="http://schemas.microsoft.com/office/drawing/2014/main" id="{61A33321-026A-408D-A2BB-D7C8758A1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388" y="5043488"/>
            <a:ext cx="2808287" cy="181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2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2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62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36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>
            <a:extLst>
              <a:ext uri="{FF2B5EF4-FFF2-40B4-BE49-F238E27FC236}">
                <a16:creationId xmlns:a16="http://schemas.microsoft.com/office/drawing/2014/main" id="{9C5DD5F6-0374-44FC-9CEF-578FC88E80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Strojní hlazení povrchů betonů</a:t>
            </a:r>
          </a:p>
        </p:txBody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id="{B221F527-AF56-4B34-800A-A98ADE6FADA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Ručně vedená hladička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pic>
        <p:nvPicPr>
          <p:cNvPr id="364548" name="Picture 4" descr="power_trowel3">
            <a:extLst>
              <a:ext uri="{FF2B5EF4-FFF2-40B4-BE49-F238E27FC236}">
                <a16:creationId xmlns:a16="http://schemas.microsoft.com/office/drawing/2014/main" id="{A174BFB0-DBC0-4EC1-B2DD-1ADED67A90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6825" y="1125538"/>
            <a:ext cx="3822700" cy="5732462"/>
          </a:xfrm>
          <a:prstGeom prst="rect">
            <a:avLst/>
          </a:prstGeom>
          <a:noFill/>
          <a:ln w="9525"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64549" name="Object 5">
            <a:extLst>
              <a:ext uri="{FF2B5EF4-FFF2-40B4-BE49-F238E27FC236}">
                <a16:creationId xmlns:a16="http://schemas.microsoft.com/office/drawing/2014/main" id="{03F1C556-3E3A-400F-A6BE-04B2CE89897C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611188" y="2422525"/>
          <a:ext cx="4176712" cy="343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8" name="Photo Editor Photo" r:id="rId5" imgW="3476190" imgH="2857899" progId="MSPhotoEd.3">
                  <p:embed/>
                </p:oleObj>
              </mc:Choice>
              <mc:Fallback>
                <p:oleObj name="Photo Editor Photo" r:id="rId5" imgW="3476190" imgH="2857899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2422525"/>
                        <a:ext cx="4176712" cy="3432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45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64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>
            <a:extLst>
              <a:ext uri="{FF2B5EF4-FFF2-40B4-BE49-F238E27FC236}">
                <a16:creationId xmlns:a16="http://schemas.microsoft.com/office/drawing/2014/main" id="{586AA3A5-995C-4CD0-9C83-225D65FDBC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Strojní hlazení povrchů betonů</a:t>
            </a:r>
          </a:p>
        </p:txBody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01652E95-5968-43B6-85B6-FD6917A203E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Strojní hladička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365573" name="Object 5">
            <a:extLst>
              <a:ext uri="{FF2B5EF4-FFF2-40B4-BE49-F238E27FC236}">
                <a16:creationId xmlns:a16="http://schemas.microsoft.com/office/drawing/2014/main" id="{EE85B09C-3955-4252-8F10-EA3E4B2D9E85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3419475" y="1381125"/>
          <a:ext cx="5724525" cy="5354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5" name="Photo Editor Photo" r:id="rId3" imgW="3990476" imgH="3734321" progId="MSPhotoEd.3">
                  <p:embed/>
                </p:oleObj>
              </mc:Choice>
              <mc:Fallback>
                <p:oleObj name="Photo Editor Photo" r:id="rId3" imgW="3990476" imgH="3734321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6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475" y="1381125"/>
                        <a:ext cx="5724525" cy="53546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CC0000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65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>
            <a:extLst>
              <a:ext uri="{FF2B5EF4-FFF2-40B4-BE49-F238E27FC236}">
                <a16:creationId xmlns:a16="http://schemas.microsoft.com/office/drawing/2014/main" id="{DC470EBB-F8F2-4009-8872-1DDB9CD8347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Strojní hlazení povrchů betonů</a:t>
            </a:r>
          </a:p>
        </p:txBody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467A0A4F-D5F7-45D1-8921-E05B64C1D34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  <a:p>
            <a:pPr eaLnBrk="1" hangingPunct="1">
              <a:defRPr/>
            </a:pPr>
            <a:r>
              <a:rPr lang="cs-CZ" altLang="cs-CZ" sz="2800"/>
              <a:t>Řízená strojní hladička</a:t>
            </a:r>
          </a:p>
        </p:txBody>
      </p:sp>
      <p:pic>
        <p:nvPicPr>
          <p:cNvPr id="367622" name="Picture 6" descr="power_trowel_ride">
            <a:extLst>
              <a:ext uri="{FF2B5EF4-FFF2-40B4-BE49-F238E27FC236}">
                <a16:creationId xmlns:a16="http://schemas.microsoft.com/office/drawing/2014/main" id="{857AA5A1-07BC-465F-84D6-B92D29A2D6DB}"/>
              </a:ext>
            </a:extLst>
          </p:cNvPr>
          <p:cNvPicPr>
            <a:picLocks noChangeAspect="1" noChangeArrowheads="1"/>
          </p:cNvPicPr>
          <p:nvPr>
            <p:ph sz="half" idx="2"/>
          </p:nvPr>
        </p:nvPicPr>
        <p:blipFill>
          <a:blip r:embed="rId2">
            <a:lum bright="1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92500" y="1196975"/>
            <a:ext cx="3795713" cy="5661025"/>
          </a:xfrm>
          <a:noFill/>
          <a:ln>
            <a:solidFill>
              <a:srgbClr val="CC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7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22" name="Rectangle 2">
            <a:extLst>
              <a:ext uri="{FF2B5EF4-FFF2-40B4-BE49-F238E27FC236}">
                <a16:creationId xmlns:a16="http://schemas.microsoft.com/office/drawing/2014/main" id="{2F658B2D-FA45-421C-9512-4F30522C96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64182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>
                <a:hlinkClick r:id="rId4" action="ppaction://hlinkpres?slideindex=1&amp;slidetitle="/>
              </a:rPr>
              <a:t>Ošetřování</a:t>
            </a:r>
            <a:r>
              <a:rPr lang="cs-CZ" altLang="cs-CZ" sz="4000"/>
              <a:t> zhotovené konstrukce</a:t>
            </a:r>
          </a:p>
        </p:txBody>
      </p:sp>
      <p:sp>
        <p:nvSpPr>
          <p:cNvPr id="286723" name="Rectangle 3">
            <a:extLst>
              <a:ext uri="{FF2B5EF4-FFF2-40B4-BE49-F238E27FC236}">
                <a16:creationId xmlns:a16="http://schemas.microsoft.com/office/drawing/2014/main" id="{379D922E-5B12-4098-B079-F32471AA14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cs-CZ" sz="2800"/>
              <a:t>zakrytí mokrou tkaninou</a:t>
            </a:r>
          </a:p>
          <a:p>
            <a:pPr eaLnBrk="1" hangingPunct="1">
              <a:defRPr/>
            </a:pPr>
            <a:r>
              <a:rPr lang="en-US" altLang="cs-CZ" sz="2800"/>
              <a:t>postřik chemickou látkou (membrána)</a:t>
            </a:r>
          </a:p>
          <a:p>
            <a:pPr eaLnBrk="1" hangingPunct="1">
              <a:defRPr/>
            </a:pPr>
            <a:r>
              <a:rPr lang="en-US" altLang="cs-CZ" sz="2800"/>
              <a:t>zaplavení </a:t>
            </a:r>
          </a:p>
          <a:p>
            <a:pPr eaLnBrk="1" hangingPunct="1">
              <a:defRPr/>
            </a:pPr>
            <a:r>
              <a:rPr lang="en-US" altLang="cs-CZ" sz="2800"/>
              <a:t>postřik a mlžení</a:t>
            </a:r>
          </a:p>
          <a:p>
            <a:pPr eaLnBrk="1" hangingPunct="1">
              <a:defRPr/>
            </a:pPr>
            <a:r>
              <a:rPr lang="en-US" altLang="cs-CZ" sz="2800"/>
              <a:t>zakrytí fólií</a:t>
            </a:r>
          </a:p>
          <a:p>
            <a:pPr eaLnBrk="1" hangingPunct="1">
              <a:defRPr/>
            </a:pPr>
            <a:r>
              <a:rPr lang="en-US" altLang="cs-CZ" sz="2800"/>
              <a:t>zakrytí izolací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35172" name="Object 4">
            <a:extLst>
              <a:ext uri="{FF2B5EF4-FFF2-40B4-BE49-F238E27FC236}">
                <a16:creationId xmlns:a16="http://schemas.microsoft.com/office/drawing/2014/main" id="{62FF25CD-1BBD-4AA6-ABF8-4691AAEB672A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76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726" name="Group 6">
            <a:extLst>
              <a:ext uri="{FF2B5EF4-FFF2-40B4-BE49-F238E27FC236}">
                <a16:creationId xmlns:a16="http://schemas.microsoft.com/office/drawing/2014/main" id="{FD168D64-099C-498A-9445-799260E15004}"/>
              </a:ext>
            </a:extLst>
          </p:cNvPr>
          <p:cNvGrpSpPr>
            <a:grpSpLocks/>
          </p:cNvGrpSpPr>
          <p:nvPr/>
        </p:nvGrpSpPr>
        <p:grpSpPr bwMode="auto">
          <a:xfrm>
            <a:off x="3924300" y="1412875"/>
            <a:ext cx="5507038" cy="4537075"/>
            <a:chOff x="241" y="809"/>
            <a:chExt cx="3109" cy="2766"/>
          </a:xfrm>
        </p:grpSpPr>
        <p:sp>
          <p:nvSpPr>
            <p:cNvPr id="135174" name="Rectangle 7">
              <a:extLst>
                <a:ext uri="{FF2B5EF4-FFF2-40B4-BE49-F238E27FC236}">
                  <a16:creationId xmlns:a16="http://schemas.microsoft.com/office/drawing/2014/main" id="{FF56065A-3BE3-4FCB-AAFA-BCB36060FE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8" y="809"/>
              <a:ext cx="3002" cy="2384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cs-CZ" altLang="cs-CZ"/>
            </a:p>
          </p:txBody>
        </p:sp>
        <p:graphicFrame>
          <p:nvGraphicFramePr>
            <p:cNvPr id="135175" name="Object 8" descr="Granite">
              <a:extLst>
                <a:ext uri="{FF2B5EF4-FFF2-40B4-BE49-F238E27FC236}">
                  <a16:creationId xmlns:a16="http://schemas.microsoft.com/office/drawing/2014/main" id="{1E85D617-620E-4BDF-BC87-C9DC6257F228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241" y="1184"/>
            <a:ext cx="2974" cy="23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5177" name="list" r:id="rId7" imgW="4429579" imgH="3696158" progId="Excel.Sheet.8">
                    <p:embed/>
                  </p:oleObj>
                </mc:Choice>
                <mc:Fallback>
                  <p:oleObj name="list" r:id="rId7" imgW="4429579" imgH="3696158" progId="Excel.Sheet.8">
                    <p:embed/>
                    <p:pic>
                      <p:nvPicPr>
                        <p:cNvPr id="0" name="Object 8" descr="Granite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1" y="1184"/>
                          <a:ext cx="2974" cy="2391"/>
                        </a:xfrm>
                        <a:prstGeom prst="rect">
                          <a:avLst/>
                        </a:prstGeom>
                        <a:noFill/>
                        <a:ln w="38100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blipFill dpi="0" rotWithShape="0">
                                <a:blip r:embed="rId9"/>
                                <a:srcRect/>
                                <a:tile tx="0" ty="0" sx="100000" sy="100000" flip="none" algn="tl"/>
                              </a:blipFill>
                            </a14:hiddenFill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>
            <a:extLst>
              <a:ext uri="{FF2B5EF4-FFF2-40B4-BE49-F238E27FC236}">
                <a16:creationId xmlns:a16="http://schemas.microsoft.com/office/drawing/2014/main" id="{CEFA81EC-DFA1-4CA5-A027-510AC7409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68538" y="274638"/>
            <a:ext cx="6418262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>
                <a:hlinkClick r:id="rId4" action="ppaction://hlinkpres?slideindex=1&amp;slidetitle="/>
              </a:rPr>
              <a:t>Ošetřování</a:t>
            </a:r>
            <a:r>
              <a:rPr lang="cs-CZ" altLang="cs-CZ" sz="4000"/>
              <a:t> zhotovené konstrukce</a:t>
            </a:r>
          </a:p>
        </p:txBody>
      </p:sp>
      <p:sp>
        <p:nvSpPr>
          <p:cNvPr id="370691" name="Rectangle 3">
            <a:extLst>
              <a:ext uri="{FF2B5EF4-FFF2-40B4-BE49-F238E27FC236}">
                <a16:creationId xmlns:a16="http://schemas.microsoft.com/office/drawing/2014/main" id="{A72CE9A1-95D4-4B4B-B957-1FA26B4D524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37220" name="Object 4">
            <a:extLst>
              <a:ext uri="{FF2B5EF4-FFF2-40B4-BE49-F238E27FC236}">
                <a16:creationId xmlns:a16="http://schemas.microsoft.com/office/drawing/2014/main" id="{066767F6-17D2-4369-B2A6-CB8BF4B673F1}"/>
              </a:ext>
            </a:extLst>
          </p:cNvPr>
          <p:cNvGraphicFramePr>
            <a:graphicFrameLocks noChangeAspect="1"/>
          </p:cNvGraphicFramePr>
          <p:nvPr>
            <p:ph sz="half" idx="2"/>
          </p:nvPr>
        </p:nvGraphicFramePr>
        <p:xfrm>
          <a:off x="179388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23" name="Obrázek" r:id="rId5" imgW="1619187" imgH="827821" progId="Word.Picture.8">
                  <p:embed/>
                </p:oleObj>
              </mc:Choice>
              <mc:Fallback>
                <p:oleObj name="Obrázek" r:id="rId5" imgW="1619187" imgH="827821" progId="Word.Pictur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7221" name="Picture 5" descr="nov_020">
            <a:extLst>
              <a:ext uri="{FF2B5EF4-FFF2-40B4-BE49-F238E27FC236}">
                <a16:creationId xmlns:a16="http://schemas.microsoft.com/office/drawing/2014/main" id="{35838790-26A3-4709-B3D4-9D692ABD1B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428750"/>
            <a:ext cx="72390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222" name="Picture 6">
            <a:extLst>
              <a:ext uri="{FF2B5EF4-FFF2-40B4-BE49-F238E27FC236}">
                <a16:creationId xmlns:a16="http://schemas.microsoft.com/office/drawing/2014/main" id="{F59EAE33-46FC-4AD2-A41C-95F35A492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9524" t="47049" r="4231" b="31293"/>
          <a:stretch>
            <a:fillRect/>
          </a:stretch>
        </p:blipFill>
        <p:spPr bwMode="auto">
          <a:xfrm>
            <a:off x="6011863" y="3475038"/>
            <a:ext cx="3382962" cy="338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>
            <a:extLst>
              <a:ext uri="{FF2B5EF4-FFF2-40B4-BE49-F238E27FC236}">
                <a16:creationId xmlns:a16="http://schemas.microsoft.com/office/drawing/2014/main" id="{D918A50B-36FF-45A7-A2F1-8F3F5EDE1F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676400" y="274638"/>
            <a:ext cx="7010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 sz="4000"/>
              <a:t>Teplovzdušné agregáty</a:t>
            </a:r>
          </a:p>
        </p:txBody>
      </p:sp>
      <p:sp>
        <p:nvSpPr>
          <p:cNvPr id="251907" name="Rectangle 3">
            <a:extLst>
              <a:ext uri="{FF2B5EF4-FFF2-40B4-BE49-F238E27FC236}">
                <a16:creationId xmlns:a16="http://schemas.microsoft.com/office/drawing/2014/main" id="{AF857B33-1D30-4240-8EF2-C19EED3E6B2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altLang="cs-CZ" sz="2400"/>
              <a:t>Teplovzušné agregáty na lehký topný olej a elektrické</a:t>
            </a:r>
          </a:p>
        </p:txBody>
      </p:sp>
      <p:sp>
        <p:nvSpPr>
          <p:cNvPr id="251908" name="Rectangle 4">
            <a:extLst>
              <a:ext uri="{FF2B5EF4-FFF2-40B4-BE49-F238E27FC236}">
                <a16:creationId xmlns:a16="http://schemas.microsoft.com/office/drawing/2014/main" id="{CEA1248E-953E-4158-BBBC-269D7661BA4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buFontTx/>
              <a:buChar char="•"/>
              <a:defRPr/>
            </a:pPr>
            <a:r>
              <a:rPr lang="cs-CZ" altLang="cs-CZ" sz="2400"/>
              <a:t>Teplovzdušné agregáty a topidla na propan butan</a:t>
            </a:r>
          </a:p>
          <a:p>
            <a:pPr eaLnBrk="1" hangingPunct="1">
              <a:defRPr/>
            </a:pPr>
            <a:endParaRPr lang="cs-CZ" altLang="cs-CZ" sz="2400"/>
          </a:p>
        </p:txBody>
      </p:sp>
      <p:graphicFrame>
        <p:nvGraphicFramePr>
          <p:cNvPr id="139269" name="Object 5">
            <a:extLst>
              <a:ext uri="{FF2B5EF4-FFF2-40B4-BE49-F238E27FC236}">
                <a16:creationId xmlns:a16="http://schemas.microsoft.com/office/drawing/2014/main" id="{8B549F16-D001-4640-9DEC-14422F247555}"/>
              </a:ext>
            </a:extLst>
          </p:cNvPr>
          <p:cNvGraphicFramePr>
            <a:graphicFrameLocks noChangeAspect="1"/>
          </p:cNvGraphicFramePr>
          <p:nvPr>
            <p:ph sz="half" idx="4294967295"/>
          </p:nvPr>
        </p:nvGraphicFramePr>
        <p:xfrm>
          <a:off x="381000" y="3048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73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3048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9270" name="Picture 6" descr="new142">
            <a:extLst>
              <a:ext uri="{FF2B5EF4-FFF2-40B4-BE49-F238E27FC236}">
                <a16:creationId xmlns:a16="http://schemas.microsoft.com/office/drawing/2014/main" id="{CFE9E7B2-46F1-44FC-A665-C083B8C94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4800" y="2971800"/>
            <a:ext cx="2633663" cy="237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1" name="Picture 7" descr="new143">
            <a:extLst>
              <a:ext uri="{FF2B5EF4-FFF2-40B4-BE49-F238E27FC236}">
                <a16:creationId xmlns:a16="http://schemas.microsoft.com/office/drawing/2014/main" id="{8225403C-1700-406E-8904-85063B7F0F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62600" y="2971800"/>
            <a:ext cx="2732088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9272" name="Picture 8" descr="new144">
            <a:extLst>
              <a:ext uri="{FF2B5EF4-FFF2-40B4-BE49-F238E27FC236}">
                <a16:creationId xmlns:a16="http://schemas.microsoft.com/office/drawing/2014/main" id="{5EAEE878-4CEC-4459-BBA7-09B9230DF3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3200" y="3352800"/>
            <a:ext cx="2305050" cy="2657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Rectangle 2">
            <a:extLst>
              <a:ext uri="{FF2B5EF4-FFF2-40B4-BE49-F238E27FC236}">
                <a16:creationId xmlns:a16="http://schemas.microsoft.com/office/drawing/2014/main" id="{5A7085F8-4BDA-467A-BE35-173E296ACD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www. odkazy</a:t>
            </a:r>
          </a:p>
        </p:txBody>
      </p:sp>
      <p:sp>
        <p:nvSpPr>
          <p:cNvPr id="253955" name="Rectangle 3">
            <a:extLst>
              <a:ext uri="{FF2B5EF4-FFF2-40B4-BE49-F238E27FC236}">
                <a16:creationId xmlns:a16="http://schemas.microsoft.com/office/drawing/2014/main" id="{F96007AE-FC7F-4EE9-BA34-D7DFC0D9D6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-	</a:t>
            </a:r>
            <a:r>
              <a:rPr lang="cs-CZ" altLang="cs-CZ" sz="2400"/>
              <a:t>Práce s internetem: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4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	Stránky </a:t>
            </a:r>
            <a:r>
              <a:rPr lang="cs-CZ" altLang="cs-CZ">
                <a:hlinkClick r:id="rId3"/>
              </a:rPr>
              <a:t>www.betonserver.cz</a:t>
            </a:r>
            <a:r>
              <a:rPr lang="cs-CZ" altLang="cs-CZ"/>
              <a:t> </a:t>
            </a:r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  <a:p>
            <a:pPr eaLnBrk="1" hangingPunct="1">
              <a:buFont typeface="Wingdings" panose="05000000000000000000" pitchFamily="2" charset="2"/>
              <a:buNone/>
              <a:defRPr/>
            </a:pPr>
            <a:r>
              <a:rPr lang="cs-CZ" altLang="cs-CZ"/>
              <a:t>	</a:t>
            </a:r>
            <a:r>
              <a:rPr lang="cs-CZ" altLang="cs-CZ" sz="2400"/>
              <a:t>Beton server je oborový portál pro vyhledávání firem a jejich provozoven podle vzdálenosti od místa stavby</a:t>
            </a:r>
            <a:r>
              <a:rPr lang="cs-CZ" altLang="cs-CZ"/>
              <a:t> </a:t>
            </a:r>
          </a:p>
        </p:txBody>
      </p:sp>
      <p:graphicFrame>
        <p:nvGraphicFramePr>
          <p:cNvPr id="141316" name="Object 4">
            <a:extLst>
              <a:ext uri="{FF2B5EF4-FFF2-40B4-BE49-F238E27FC236}">
                <a16:creationId xmlns:a16="http://schemas.microsoft.com/office/drawing/2014/main" id="{542E870D-443F-43A4-B9EB-A913126183C0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304800" y="38100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8" name="Obrázek" r:id="rId4" imgW="1619187" imgH="827821" progId="Word.Picture.8">
                  <p:embed/>
                </p:oleObj>
              </mc:Choice>
              <mc:Fallback>
                <p:oleObj name="Obrázek" r:id="rId4" imgW="1619187" imgH="827821" progId="Word.Picture.8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" y="38100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53957" name="Picture 5" descr="mankorb">
            <a:extLst>
              <a:ext uri="{FF2B5EF4-FFF2-40B4-BE49-F238E27FC236}">
                <a16:creationId xmlns:a16="http://schemas.microsoft.com/office/drawing/2014/main" id="{93DD8C3F-7611-44D5-A939-97968F3FC4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56325" y="404813"/>
            <a:ext cx="2409825" cy="321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66CCFF"/>
                    </a:gs>
                    <a:gs pos="100000">
                      <a:srgbClr val="99CC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539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554" name="Rectangle 2">
            <a:extLst>
              <a:ext uri="{FF2B5EF4-FFF2-40B4-BE49-F238E27FC236}">
                <a16:creationId xmlns:a16="http://schemas.microsoft.com/office/drawing/2014/main" id="{D8A4D622-4478-4377-A551-DDFDC4ABFB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www.odkazy</a:t>
            </a:r>
          </a:p>
        </p:txBody>
      </p:sp>
      <p:sp>
        <p:nvSpPr>
          <p:cNvPr id="279555" name="Rectangle 3">
            <a:extLst>
              <a:ext uri="{FF2B5EF4-FFF2-40B4-BE49-F238E27FC236}">
                <a16:creationId xmlns:a16="http://schemas.microsoft.com/office/drawing/2014/main" id="{9E5B8C09-1423-4B20-9CFD-586E2D962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>
                <a:hlinkClick r:id="rId2"/>
              </a:rPr>
              <a:t>http://www.heidelbergcement.cz/RMC/data/upload/413c69938d9b5.pdf</a:t>
            </a:r>
            <a:br>
              <a:rPr lang="cs-CZ" altLang="cs-CZ"/>
            </a:br>
            <a:endParaRPr lang="cs-CZ" altLang="cs-CZ"/>
          </a:p>
        </p:txBody>
      </p:sp>
      <p:pic>
        <p:nvPicPr>
          <p:cNvPr id="142340" name="Picture 6">
            <a:extLst>
              <a:ext uri="{FF2B5EF4-FFF2-40B4-BE49-F238E27FC236}">
                <a16:creationId xmlns:a16="http://schemas.microsoft.com/office/drawing/2014/main" id="{4C1E17BB-58A3-4EB0-85EC-989C0FFF0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421" t="19487" r="5696" b="15538"/>
          <a:stretch>
            <a:fillRect/>
          </a:stretch>
        </p:blipFill>
        <p:spPr bwMode="auto">
          <a:xfrm>
            <a:off x="1331913" y="2205038"/>
            <a:ext cx="6769100" cy="4652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722" name="Rectangle 2">
            <a:extLst>
              <a:ext uri="{FF2B5EF4-FFF2-40B4-BE49-F238E27FC236}">
                <a16:creationId xmlns:a16="http://schemas.microsoft.com/office/drawing/2014/main" id="{D8BFCE14-BDB1-4A77-900E-E470B6DD39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www.odkazy</a:t>
            </a:r>
          </a:p>
        </p:txBody>
      </p:sp>
      <p:sp>
        <p:nvSpPr>
          <p:cNvPr id="414723" name="Rectangle 3">
            <a:extLst>
              <a:ext uri="{FF2B5EF4-FFF2-40B4-BE49-F238E27FC236}">
                <a16:creationId xmlns:a16="http://schemas.microsoft.com/office/drawing/2014/main" id="{20615B98-D109-434B-A14D-6A9B640B18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125538"/>
            <a:ext cx="8229600" cy="5008562"/>
          </a:xfrm>
        </p:spPr>
        <p:txBody>
          <a:bodyPr/>
          <a:lstStyle/>
          <a:p>
            <a:pPr eaLnBrk="1" hangingPunct="1">
              <a:defRPr/>
            </a:pPr>
            <a:r>
              <a:rPr lang="cs-CZ" altLang="cs-CZ">
                <a:hlinkClick r:id="rId2"/>
              </a:rPr>
              <a:t>http://www.heidelbergcement.cz/RMC/data/upload/43006dbb35ba7.3..pdf</a:t>
            </a:r>
            <a:br>
              <a:rPr lang="cs-CZ" altLang="cs-CZ"/>
            </a:br>
            <a:endParaRPr lang="cs-CZ" altLang="cs-CZ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/>
          </a:p>
        </p:txBody>
      </p:sp>
      <p:pic>
        <p:nvPicPr>
          <p:cNvPr id="143364" name="Picture 4">
            <a:extLst>
              <a:ext uri="{FF2B5EF4-FFF2-40B4-BE49-F238E27FC236}">
                <a16:creationId xmlns:a16="http://schemas.microsoft.com/office/drawing/2014/main" id="{414A6D38-C8FB-44EC-A7BA-F35740EC1B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332" t="15999" r="3343" b="14809"/>
          <a:stretch>
            <a:fillRect/>
          </a:stretch>
        </p:blipFill>
        <p:spPr bwMode="auto">
          <a:xfrm>
            <a:off x="1476375" y="2246313"/>
            <a:ext cx="6264275" cy="4611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DF7E07D5-EBE1-423E-BB58-AF70316435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3"/>
              </a:rPr>
              <a:t>www.betonserver.cz</a:t>
            </a:r>
            <a:r>
              <a:rPr lang="cs-CZ" altLang="cs-CZ"/>
              <a:t>      </a:t>
            </a:r>
            <a:r>
              <a:rPr lang="cs-CZ" altLang="cs-CZ">
                <a:hlinkClick r:id="rId4"/>
              </a:rPr>
              <a:t>www.psbrno.cz</a:t>
            </a:r>
            <a:r>
              <a:rPr lang="cs-CZ" altLang="cs-CZ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5"/>
              </a:rPr>
              <a:t>www.stavebnictvi-eu.cz</a:t>
            </a:r>
            <a:r>
              <a:rPr lang="cs-CZ" altLang="cs-CZ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6"/>
              </a:rPr>
              <a:t>www.betonarska-vyztuz.cz</a:t>
            </a:r>
            <a:endParaRPr lang="cs-CZ" altLang="cs-CZ"/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7"/>
              </a:rPr>
              <a:t>www.bostas.cz</a:t>
            </a:r>
            <a:r>
              <a:rPr lang="cs-CZ" altLang="cs-CZ"/>
              <a:t>            </a:t>
            </a:r>
            <a:r>
              <a:rPr lang="cs-CZ" altLang="cs-CZ">
                <a:hlinkClick r:id="rId8"/>
              </a:rPr>
              <a:t>www.signum.cz</a:t>
            </a:r>
            <a:r>
              <a:rPr lang="cs-CZ" altLang="cs-CZ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9"/>
              </a:rPr>
              <a:t>www.armovna.cz</a:t>
            </a:r>
            <a:r>
              <a:rPr lang="cs-CZ" altLang="cs-CZ"/>
              <a:t>         </a:t>
            </a:r>
            <a:r>
              <a:rPr lang="cs-CZ" altLang="cs-CZ">
                <a:hlinkClick r:id="rId10"/>
              </a:rPr>
              <a:t>www.basf-cc.cz</a:t>
            </a:r>
            <a:r>
              <a:rPr lang="cs-CZ" altLang="cs-CZ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11"/>
              </a:rPr>
              <a:t>www.kondor.cz</a:t>
            </a:r>
            <a:r>
              <a:rPr lang="cs-CZ" altLang="cs-CZ"/>
              <a:t>            </a:t>
            </a:r>
            <a:r>
              <a:rPr lang="cs-CZ" altLang="cs-CZ">
                <a:hlinkClick r:id="rId12"/>
              </a:rPr>
              <a:t>www.osbet.cz</a:t>
            </a:r>
            <a:r>
              <a:rPr lang="cs-CZ" altLang="cs-CZ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13"/>
              </a:rPr>
              <a:t>www.ipsystem.cz</a:t>
            </a:r>
            <a:r>
              <a:rPr lang="cs-CZ" altLang="cs-CZ"/>
              <a:t>         </a:t>
            </a:r>
            <a:r>
              <a:rPr lang="cs-CZ" altLang="cs-CZ">
                <a:hlinkClick r:id="rId4"/>
              </a:rPr>
              <a:t>www.psbrno.cz</a:t>
            </a:r>
            <a:r>
              <a:rPr lang="cs-CZ" altLang="cs-CZ"/>
              <a:t> 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cs-CZ" altLang="cs-CZ">
                <a:hlinkClick r:id="rId14"/>
              </a:rPr>
              <a:t>www.cebet.cz</a:t>
            </a:r>
            <a:r>
              <a:rPr lang="cs-CZ" altLang="cs-CZ"/>
              <a:t>              </a:t>
            </a:r>
            <a:r>
              <a:rPr lang="cs-CZ" altLang="cs-CZ">
                <a:hlinkClick r:id="rId15"/>
              </a:rPr>
              <a:t>www.merko.cz</a:t>
            </a:r>
            <a:r>
              <a:rPr lang="cs-CZ" altLang="cs-CZ"/>
              <a:t> </a:t>
            </a:r>
          </a:p>
        </p:txBody>
      </p:sp>
      <p:graphicFrame>
        <p:nvGraphicFramePr>
          <p:cNvPr id="144387" name="Object 3">
            <a:extLst>
              <a:ext uri="{FF2B5EF4-FFF2-40B4-BE49-F238E27FC236}">
                <a16:creationId xmlns:a16="http://schemas.microsoft.com/office/drawing/2014/main" id="{400BDE80-046E-4BB0-9D85-B901E86E1BD6}"/>
              </a:ext>
            </a:extLst>
          </p:cNvPr>
          <p:cNvGraphicFramePr>
            <a:graphicFrameLocks noChangeAspect="1"/>
          </p:cNvGraphicFramePr>
          <p:nvPr>
            <p:ph type="title"/>
          </p:nvPr>
        </p:nvGraphicFramePr>
        <p:xfrm>
          <a:off x="539750" y="404813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388" name="Obrázek" r:id="rId16" imgW="1619187" imgH="827821" progId="Word.Picture.8">
                  <p:embed/>
                </p:oleObj>
              </mc:Choice>
              <mc:Fallback>
                <p:oleObj name="Obrázek" r:id="rId16" imgW="1619187" imgH="827821" progId="Word.Picture.8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404813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58" name="Rectangle 2">
            <a:extLst>
              <a:ext uri="{FF2B5EF4-FFF2-40B4-BE49-F238E27FC236}">
                <a16:creationId xmlns:a16="http://schemas.microsoft.com/office/drawing/2014/main" id="{69208511-5CB8-44E6-9F14-EDBD5A732C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Reálná stavba </a:t>
            </a:r>
            <a:br>
              <a:rPr lang="cs-CZ" altLang="cs-CZ" sz="4000"/>
            </a:br>
            <a:r>
              <a:rPr lang="cs-CZ" altLang="cs-CZ" sz="4000"/>
              <a:t>rezidence Semiramis ve výstavbě</a:t>
            </a:r>
          </a:p>
        </p:txBody>
      </p:sp>
      <p:pic>
        <p:nvPicPr>
          <p:cNvPr id="275459" name="Picture 3" descr="picture10">
            <a:extLst>
              <a:ext uri="{FF2B5EF4-FFF2-40B4-BE49-F238E27FC236}">
                <a16:creationId xmlns:a16="http://schemas.microsoft.com/office/drawing/2014/main" id="{81C0EF7E-1FAA-4651-A6C8-3F21B0FFDB0A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400" y="1600200"/>
            <a:ext cx="6045200" cy="4533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54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2" name="Rectangle 2">
            <a:extLst>
              <a:ext uri="{FF2B5EF4-FFF2-40B4-BE49-F238E27FC236}">
                <a16:creationId xmlns:a16="http://schemas.microsoft.com/office/drawing/2014/main" id="{93537749-CF07-46C3-BE8A-57956AAB874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4000"/>
              <a:t>Reálná stavba </a:t>
            </a:r>
            <a:br>
              <a:rPr lang="cs-CZ" altLang="cs-CZ" sz="4000"/>
            </a:br>
            <a:r>
              <a:rPr lang="cs-CZ" altLang="cs-CZ" sz="4000"/>
              <a:t>rezidence Semiramis ve výstavbě</a:t>
            </a:r>
          </a:p>
        </p:txBody>
      </p:sp>
      <p:pic>
        <p:nvPicPr>
          <p:cNvPr id="276483" name="Picture 3" descr="picture8">
            <a:extLst>
              <a:ext uri="{FF2B5EF4-FFF2-40B4-BE49-F238E27FC236}">
                <a16:creationId xmlns:a16="http://schemas.microsoft.com/office/drawing/2014/main" id="{CE21A1E6-EFD9-4EBA-8497-6F81615DE1AF}"/>
              </a:ext>
            </a:extLst>
          </p:cNvPr>
          <p:cNvPicPr>
            <a:picLocks noChangeAspect="1" noChangeArrowheads="1"/>
          </p:cNvPicPr>
          <p:nvPr>
            <p:ph type="body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49400" y="1600200"/>
            <a:ext cx="6045200" cy="45339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A1F199E8-BB5C-4F93-9128-844D36EF9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/>
              <a:t>závěr</a:t>
            </a:r>
          </a:p>
        </p:txBody>
      </p:sp>
      <p:sp>
        <p:nvSpPr>
          <p:cNvPr id="327687" name="Rectangle 7">
            <a:extLst>
              <a:ext uri="{FF2B5EF4-FFF2-40B4-BE49-F238E27FC236}">
                <a16:creationId xmlns:a16="http://schemas.microsoft.com/office/drawing/2014/main" id="{31DDE2D8-BD2A-4101-9675-D8B2A7F93D8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cs-CZ" altLang="cs-CZ" sz="2800"/>
              <a:t>Orientační náklady na žb konstrukce</a:t>
            </a:r>
          </a:p>
          <a:p>
            <a:pPr eaLnBrk="1" hangingPunct="1">
              <a:defRPr/>
            </a:pPr>
            <a:endParaRPr lang="cs-CZ" altLang="cs-CZ" sz="2800"/>
          </a:p>
          <a:p>
            <a:pPr eaLnBrk="1" hangingPunct="1">
              <a:buFont typeface="Wingdings" panose="05000000000000000000" pitchFamily="2" charset="2"/>
              <a:buNone/>
              <a:defRPr/>
            </a:pPr>
            <a:endParaRPr lang="cs-CZ" altLang="cs-CZ" sz="2800"/>
          </a:p>
        </p:txBody>
      </p:sp>
      <p:graphicFrame>
        <p:nvGraphicFramePr>
          <p:cNvPr id="147460" name="Object 5">
            <a:extLst>
              <a:ext uri="{FF2B5EF4-FFF2-40B4-BE49-F238E27FC236}">
                <a16:creationId xmlns:a16="http://schemas.microsoft.com/office/drawing/2014/main" id="{813F20A4-6D11-4F28-B72D-99D383BFC46C}"/>
              </a:ext>
            </a:extLst>
          </p:cNvPr>
          <p:cNvGraphicFramePr>
            <a:graphicFrameLocks noChangeAspect="1"/>
          </p:cNvGraphicFramePr>
          <p:nvPr>
            <p:ph idx="4294967295"/>
          </p:nvPr>
        </p:nvGraphicFramePr>
        <p:xfrm>
          <a:off x="0" y="260350"/>
          <a:ext cx="1619250" cy="828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81" name="Obrázek" r:id="rId3" imgW="1619187" imgH="827821" progId="Word.Picture.8">
                  <p:embed/>
                </p:oleObj>
              </mc:Choice>
              <mc:Fallback>
                <p:oleObj name="Obrázek" r:id="rId3" imgW="1619187" imgH="827821" progId="Word.Pictur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260350"/>
                        <a:ext cx="1619250" cy="828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56" name="Group 76">
            <a:extLst>
              <a:ext uri="{FF2B5EF4-FFF2-40B4-BE49-F238E27FC236}">
                <a16:creationId xmlns:a16="http://schemas.microsoft.com/office/drawing/2014/main" id="{54BABD75-B5A1-419F-8299-3846E5CDB873}"/>
              </a:ext>
            </a:extLst>
          </p:cNvPr>
          <p:cNvGraphicFramePr>
            <a:graphicFrameLocks noGrp="1"/>
          </p:cNvGraphicFramePr>
          <p:nvPr>
            <p:ph sz="half" idx="2"/>
          </p:nvPr>
        </p:nvGraphicFramePr>
        <p:xfrm>
          <a:off x="539750" y="2997200"/>
          <a:ext cx="8147050" cy="2736850"/>
        </p:xfrm>
        <a:graphic>
          <a:graphicData uri="http://schemas.openxmlformats.org/drawingml/2006/table">
            <a:tbl>
              <a:tblPr/>
              <a:tblGrid>
                <a:gridCol w="4073525">
                  <a:extLst>
                    <a:ext uri="{9D8B030D-6E8A-4147-A177-3AD203B41FA5}">
                      <a16:colId xmlns:a16="http://schemas.microsoft.com/office/drawing/2014/main" val="298522607"/>
                    </a:ext>
                  </a:extLst>
                </a:gridCol>
                <a:gridCol w="4073525">
                  <a:extLst>
                    <a:ext uri="{9D8B030D-6E8A-4147-A177-3AD203B41FA5}">
                      <a16:colId xmlns:a16="http://schemas.microsoft.com/office/drawing/2014/main" val="1819469528"/>
                    </a:ext>
                  </a:extLst>
                </a:gridCol>
              </a:tblGrid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procesy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Náklady 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9657355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bednící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40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9374377"/>
                  </a:ext>
                </a:extLst>
              </a:tr>
              <a:tr h="5461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armovací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32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820292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betonářské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58791232"/>
                  </a:ext>
                </a:extLst>
              </a:tr>
              <a:tr h="5476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celkem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cs-CZ" altLang="cs-CZ" sz="2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031818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Body">
  <a:themeElements>
    <a:clrScheme name="Body 2">
      <a:dk1>
        <a:srgbClr val="5B5B89"/>
      </a:dk1>
      <a:lt1>
        <a:srgbClr val="FFFFFF"/>
      </a:lt1>
      <a:dk2>
        <a:srgbClr val="666699"/>
      </a:dk2>
      <a:lt2>
        <a:srgbClr val="DFDEF6"/>
      </a:lt2>
      <a:accent1>
        <a:srgbClr val="6666FF"/>
      </a:accent1>
      <a:accent2>
        <a:srgbClr val="52527C"/>
      </a:accent2>
      <a:accent3>
        <a:srgbClr val="B8B8CA"/>
      </a:accent3>
      <a:accent4>
        <a:srgbClr val="DADADA"/>
      </a:accent4>
      <a:accent5>
        <a:srgbClr val="B8B8FF"/>
      </a:accent5>
      <a:accent6>
        <a:srgbClr val="494970"/>
      </a:accent6>
      <a:hlink>
        <a:srgbClr val="9999FF"/>
      </a:hlink>
      <a:folHlink>
        <a:srgbClr val="CCCCFF"/>
      </a:folHlink>
    </a:clrScheme>
    <a:fontScheme name="Bod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Body 1">
        <a:dk1>
          <a:srgbClr val="00008A"/>
        </a:dk1>
        <a:lt1>
          <a:srgbClr val="FFFFFF"/>
        </a:lt1>
        <a:dk2>
          <a:srgbClr val="000099"/>
        </a:dk2>
        <a:lt2>
          <a:srgbClr val="FFFFFF"/>
        </a:lt2>
        <a:accent1>
          <a:srgbClr val="0099FF"/>
        </a:accent1>
        <a:accent2>
          <a:srgbClr val="00007A"/>
        </a:accent2>
        <a:accent3>
          <a:srgbClr val="AAAACA"/>
        </a:accent3>
        <a:accent4>
          <a:srgbClr val="DADADA"/>
        </a:accent4>
        <a:accent5>
          <a:srgbClr val="AACAFF"/>
        </a:accent5>
        <a:accent6>
          <a:srgbClr val="00006E"/>
        </a:accent6>
        <a:hlink>
          <a:srgbClr val="EAEAEA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2">
        <a:dk1>
          <a:srgbClr val="5B5B89"/>
        </a:dk1>
        <a:lt1>
          <a:srgbClr val="FFFFFF"/>
        </a:lt1>
        <a:dk2>
          <a:srgbClr val="666699"/>
        </a:dk2>
        <a:lt2>
          <a:srgbClr val="DFDEF6"/>
        </a:lt2>
        <a:accent1>
          <a:srgbClr val="6666FF"/>
        </a:accent1>
        <a:accent2>
          <a:srgbClr val="52527C"/>
        </a:accent2>
        <a:accent3>
          <a:srgbClr val="B8B8CA"/>
        </a:accent3>
        <a:accent4>
          <a:srgbClr val="DADADA"/>
        </a:accent4>
        <a:accent5>
          <a:srgbClr val="B8B8FF"/>
        </a:accent5>
        <a:accent6>
          <a:srgbClr val="494970"/>
        </a:accent6>
        <a:hlink>
          <a:srgbClr val="9999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3">
        <a:dk1>
          <a:srgbClr val="700000"/>
        </a:dk1>
        <a:lt1>
          <a:srgbClr val="FFFFFF"/>
        </a:lt1>
        <a:dk2>
          <a:srgbClr val="800000"/>
        </a:dk2>
        <a:lt2>
          <a:srgbClr val="FFFFCC"/>
        </a:lt2>
        <a:accent1>
          <a:srgbClr val="BE7960"/>
        </a:accent1>
        <a:accent2>
          <a:srgbClr val="600000"/>
        </a:accent2>
        <a:accent3>
          <a:srgbClr val="C0AAAA"/>
        </a:accent3>
        <a:accent4>
          <a:srgbClr val="DADADA"/>
        </a:accent4>
        <a:accent5>
          <a:srgbClr val="DBBEB6"/>
        </a:accent5>
        <a:accent6>
          <a:srgbClr val="560000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4">
        <a:dk1>
          <a:srgbClr val="000000"/>
        </a:dk1>
        <a:lt1>
          <a:srgbClr val="FDEB9D"/>
        </a:lt1>
        <a:dk2>
          <a:srgbClr val="000000"/>
        </a:dk2>
        <a:lt2>
          <a:srgbClr val="E0CE82"/>
        </a:lt2>
        <a:accent1>
          <a:srgbClr val="EAEAEA"/>
        </a:accent1>
        <a:accent2>
          <a:srgbClr val="C2B476"/>
        </a:accent2>
        <a:accent3>
          <a:srgbClr val="FEF3CC"/>
        </a:accent3>
        <a:accent4>
          <a:srgbClr val="000000"/>
        </a:accent4>
        <a:accent5>
          <a:srgbClr val="F3F3F3"/>
        </a:accent5>
        <a:accent6>
          <a:srgbClr val="B0A36A"/>
        </a:accent6>
        <a:hlink>
          <a:srgbClr val="A47900"/>
        </a:hlink>
        <a:folHlink>
          <a:srgbClr val="8C8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5">
        <a:dk1>
          <a:srgbClr val="5B5E52"/>
        </a:dk1>
        <a:lt1>
          <a:srgbClr val="FFFFFF"/>
        </a:lt1>
        <a:dk2>
          <a:srgbClr val="686B5D"/>
        </a:dk2>
        <a:lt2>
          <a:srgbClr val="CCD5C7"/>
        </a:lt2>
        <a:accent1>
          <a:srgbClr val="809EA8"/>
        </a:accent1>
        <a:accent2>
          <a:srgbClr val="4F5147"/>
        </a:accent2>
        <a:accent3>
          <a:srgbClr val="B9BAB6"/>
        </a:accent3>
        <a:accent4>
          <a:srgbClr val="DADADA"/>
        </a:accent4>
        <a:accent5>
          <a:srgbClr val="C0CCD1"/>
        </a:accent5>
        <a:accent6>
          <a:srgbClr val="47493F"/>
        </a:accent6>
        <a:hlink>
          <a:srgbClr val="AAA854"/>
        </a:hlink>
        <a:folHlink>
          <a:srgbClr val="E1D09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6">
        <a:dk1>
          <a:srgbClr val="46532B"/>
        </a:dk1>
        <a:lt1>
          <a:srgbClr val="FFFFFF"/>
        </a:lt1>
        <a:dk2>
          <a:srgbClr val="4E5D31"/>
        </a:dk2>
        <a:lt2>
          <a:srgbClr val="FFFFCC"/>
        </a:lt2>
        <a:accent1>
          <a:srgbClr val="8F8C00"/>
        </a:accent1>
        <a:accent2>
          <a:srgbClr val="424F29"/>
        </a:accent2>
        <a:accent3>
          <a:srgbClr val="B2B6AD"/>
        </a:accent3>
        <a:accent4>
          <a:srgbClr val="DADADA"/>
        </a:accent4>
        <a:accent5>
          <a:srgbClr val="C6C5AA"/>
        </a:accent5>
        <a:accent6>
          <a:srgbClr val="3B4724"/>
        </a:accent6>
        <a:hlink>
          <a:srgbClr val="33CC33"/>
        </a:hlink>
        <a:folHlink>
          <a:srgbClr val="00A1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7">
        <a:dk1>
          <a:srgbClr val="007673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6462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5A58"/>
        </a:accent6>
        <a:hlink>
          <a:srgbClr val="FFCC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ody 8">
        <a:dk1>
          <a:srgbClr val="000000"/>
        </a:dk1>
        <a:lt1>
          <a:srgbClr val="E6F8F4"/>
        </a:lt1>
        <a:dk2>
          <a:srgbClr val="000000"/>
        </a:dk2>
        <a:lt2>
          <a:srgbClr val="C5DBD6"/>
        </a:lt2>
        <a:accent1>
          <a:srgbClr val="CCFF99"/>
        </a:accent1>
        <a:accent2>
          <a:srgbClr val="ACBAB7"/>
        </a:accent2>
        <a:accent3>
          <a:srgbClr val="F0FBF8"/>
        </a:accent3>
        <a:accent4>
          <a:srgbClr val="000000"/>
        </a:accent4>
        <a:accent5>
          <a:srgbClr val="E2FFCA"/>
        </a:accent5>
        <a:accent6>
          <a:srgbClr val="9BA8A6"/>
        </a:accent6>
        <a:hlink>
          <a:srgbClr val="008080"/>
        </a:hlink>
        <a:folHlink>
          <a:srgbClr val="00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ody 9">
        <a:dk1>
          <a:srgbClr val="000000"/>
        </a:dk1>
        <a:lt1>
          <a:srgbClr val="EAEAEA"/>
        </a:lt1>
        <a:dk2>
          <a:srgbClr val="000000"/>
        </a:dk2>
        <a:lt2>
          <a:srgbClr val="D1D1D1"/>
        </a:lt2>
        <a:accent1>
          <a:srgbClr val="CCECFF"/>
        </a:accent1>
        <a:accent2>
          <a:srgbClr val="B2B2B2"/>
        </a:accent2>
        <a:accent3>
          <a:srgbClr val="F3F3F3"/>
        </a:accent3>
        <a:accent4>
          <a:srgbClr val="000000"/>
        </a:accent4>
        <a:accent5>
          <a:srgbClr val="E2F4FF"/>
        </a:accent5>
        <a:accent6>
          <a:srgbClr val="A1A1A1"/>
        </a:accent6>
        <a:hlink>
          <a:srgbClr val="7200E4"/>
        </a:hlink>
        <a:folHlink>
          <a:srgbClr val="0033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Digital Dots</Template>
  <TotalTime>2583</TotalTime>
  <Words>4426</Words>
  <Application>Microsoft Office PowerPoint</Application>
  <PresentationFormat>Předvádění na obrazovce (4:3)</PresentationFormat>
  <Paragraphs>643</Paragraphs>
  <Slides>89</Slides>
  <Notes>52</Notes>
  <HiddenSlides>0</HiddenSlides>
  <MMClips>0</MMClips>
  <ScaleCrop>false</ScaleCrop>
  <HeadingPairs>
    <vt:vector size="8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Vložené servery OLE</vt:lpstr>
      </vt:variant>
      <vt:variant>
        <vt:i4>3</vt:i4>
      </vt:variant>
      <vt:variant>
        <vt:lpstr>Nadpisy snímků</vt:lpstr>
      </vt:variant>
      <vt:variant>
        <vt:i4>89</vt:i4>
      </vt:variant>
    </vt:vector>
  </HeadingPairs>
  <TitlesOfParts>
    <vt:vector size="95" baseType="lpstr">
      <vt:lpstr>Arial</vt:lpstr>
      <vt:lpstr>Wingdings</vt:lpstr>
      <vt:lpstr>Body</vt:lpstr>
      <vt:lpstr>Obrázek aplikace Microsoft Word</vt:lpstr>
      <vt:lpstr>Microsoft Photo Editor 3.0 Photo</vt:lpstr>
      <vt:lpstr>list aplikace Microsoft Excel</vt:lpstr>
      <vt:lpstr>Technologická etapa:  Realizace monolitické železobetonové konstrukce</vt:lpstr>
      <vt:lpstr>Osnova</vt:lpstr>
      <vt:lpstr>Betonářské procesy - normy</vt:lpstr>
      <vt:lpstr>Názvosloví</vt:lpstr>
      <vt:lpstr>Názvosloví</vt:lpstr>
      <vt:lpstr>Názvosloví</vt:lpstr>
      <vt:lpstr>Složky betonu</vt:lpstr>
      <vt:lpstr>cement</vt:lpstr>
      <vt:lpstr>frakce kameniva</vt:lpstr>
      <vt:lpstr>voda</vt:lpstr>
      <vt:lpstr>přísady</vt:lpstr>
      <vt:lpstr>příměsi</vt:lpstr>
      <vt:lpstr>vzduch</vt:lpstr>
      <vt:lpstr>Stupeň vlivu prostředí  </vt:lpstr>
      <vt:lpstr>Požadavky na betonové kce</vt:lpstr>
      <vt:lpstr>Prezentace aplikace PowerPoint</vt:lpstr>
      <vt:lpstr>Rozdělení</vt:lpstr>
      <vt:lpstr>Rozdělení</vt:lpstr>
      <vt:lpstr>Prezentace aplikace PowerPoint</vt:lpstr>
      <vt:lpstr>Betony dle způsobu zpracování</vt:lpstr>
      <vt:lpstr>Prezentace aplikace PowerPoint</vt:lpstr>
      <vt:lpstr>Prezentace aplikace PowerPoint</vt:lpstr>
      <vt:lpstr>Řešení tepelných mostů v železobetonových konstrukcích</vt:lpstr>
      <vt:lpstr>Řešení tepelných mostů v železobetonových konstrukcích</vt:lpstr>
      <vt:lpstr>Řešení tepelných mostů v železobetonových konstrukcích</vt:lpstr>
      <vt:lpstr>Řešení tepelných mostů v železobetonových konstrukcích</vt:lpstr>
      <vt:lpstr>Řešení tepelných mostů v železobetonových konstrukcích</vt:lpstr>
      <vt:lpstr>Řešení tepelných mostů v železobetonových konstrukcích</vt:lpstr>
      <vt:lpstr>Při betonáži je nutné dodržet tyto pracovní postupy:</vt:lpstr>
      <vt:lpstr>Personální složení</vt:lpstr>
      <vt:lpstr> Mechanizace </vt:lpstr>
      <vt:lpstr>Dělení</vt:lpstr>
      <vt:lpstr>doprava betonu po staveništi:  </vt:lpstr>
      <vt:lpstr>doprava betonu po staveništi bez překládání:  </vt:lpstr>
      <vt:lpstr>Předávací zásobníky:  </vt:lpstr>
      <vt:lpstr>Staveništní výroba</vt:lpstr>
      <vt:lpstr>Staveništní výroba</vt:lpstr>
      <vt:lpstr>Sekundární doprava při staveništní výrobě</vt:lpstr>
      <vt:lpstr>Sekundární doprava betonových směsí</vt:lpstr>
      <vt:lpstr>Sekundární doprava  </vt:lpstr>
      <vt:lpstr>Čerpadla </vt:lpstr>
      <vt:lpstr>Ukládání betonové směsi</vt:lpstr>
      <vt:lpstr>Prezentace aplikace PowerPoint</vt:lpstr>
      <vt:lpstr>Prezentace aplikace PowerPoint</vt:lpstr>
      <vt:lpstr>Pístové čerpadlo</vt:lpstr>
      <vt:lpstr>Stanoviště čerpadla</vt:lpstr>
      <vt:lpstr>Ukládání betonové směsi</vt:lpstr>
      <vt:lpstr>Putzmeister M 36 autobetonová pumpa  </vt:lpstr>
      <vt:lpstr>Betonovací koš </vt:lpstr>
      <vt:lpstr>Betonovací koše - plnění betonem</vt:lpstr>
      <vt:lpstr>Prezentace aplikace PowerPoint</vt:lpstr>
      <vt:lpstr>Prezentace aplikace PowerPoint</vt:lpstr>
      <vt:lpstr>Prezentace aplikace PowerPoint</vt:lpstr>
      <vt:lpstr>Dovážený beton  transport beton </vt:lpstr>
      <vt:lpstr>Dodací list pro transport beton  (beton dodávaný v čerstvém stavu na místo stavby)</vt:lpstr>
      <vt:lpstr>Dovážený beton  transport beton</vt:lpstr>
      <vt:lpstr>Prezentace aplikace PowerPoint</vt:lpstr>
      <vt:lpstr>Primární doprava</vt:lpstr>
      <vt:lpstr>Autodomíchávač: </vt:lpstr>
      <vt:lpstr>Prezentace aplikace PowerPoint</vt:lpstr>
      <vt:lpstr>Automíchače</vt:lpstr>
      <vt:lpstr>Primární doprava</vt:lpstr>
      <vt:lpstr>přeprava práškového a sypkého materiálu</vt:lpstr>
      <vt:lpstr>Prezentace aplikace PowerPoint</vt:lpstr>
      <vt:lpstr>Práce ve výškách</vt:lpstr>
      <vt:lpstr>Práce ve výškách</vt:lpstr>
      <vt:lpstr>Zásady pro krytí výztuže</vt:lpstr>
      <vt:lpstr>Zásady pro krytí výztuže</vt:lpstr>
      <vt:lpstr>Zásady pro krytí výztuže</vt:lpstr>
      <vt:lpstr>Zásady pro krytí výztuže</vt:lpstr>
      <vt:lpstr>Hutnění betonové směsi</vt:lpstr>
      <vt:lpstr>Hutnění betonové směsi</vt:lpstr>
      <vt:lpstr>Práce s pomůckami pro zhutňování: ponorný vibrátor, ručně tažená vibrační lať, vibrační lať strojní</vt:lpstr>
      <vt:lpstr>Postup při zhutňování</vt:lpstr>
      <vt:lpstr>Odbedňování a uvolňování konstrukcí </vt:lpstr>
      <vt:lpstr>Konečné úpravy povrchu  betonu</vt:lpstr>
      <vt:lpstr>Strojní hlazení povrchů betonů</vt:lpstr>
      <vt:lpstr>Strojní hlazení povrchů betonů</vt:lpstr>
      <vt:lpstr>Strojní hlazení povrchů betonů</vt:lpstr>
      <vt:lpstr>Ošetřování zhotovené konstrukce</vt:lpstr>
      <vt:lpstr>Ošetřování zhotovené konstrukce</vt:lpstr>
      <vt:lpstr>Teplovzdušné agregáty</vt:lpstr>
      <vt:lpstr>www. odkazy</vt:lpstr>
      <vt:lpstr>www.odkazy</vt:lpstr>
      <vt:lpstr>www.odkazy</vt:lpstr>
      <vt:lpstr>Prezentace aplikace PowerPoint</vt:lpstr>
      <vt:lpstr>Reálná stavba  rezidence Semiramis ve výstavbě</vt:lpstr>
      <vt:lpstr>Reálná stavba  rezidence Semiramis ve výstavbě</vt:lpstr>
      <vt:lpstr>závěr</vt:lpstr>
    </vt:vector>
  </TitlesOfParts>
  <Company>TST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Technologická etapa:  Realizace monolitické železobetonové konstrukce</dc:title>
  <dc:creator>Ing. Radka Kantová</dc:creator>
  <cp:lastModifiedBy>Barbora Nečasová</cp:lastModifiedBy>
  <cp:revision>21</cp:revision>
  <dcterms:created xsi:type="dcterms:W3CDTF">2007-10-13T22:36:47Z</dcterms:created>
  <dcterms:modified xsi:type="dcterms:W3CDTF">2020-03-23T13:59:41Z</dcterms:modified>
</cp:coreProperties>
</file>