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7" r:id="rId2"/>
    <p:sldId id="256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326" r:id="rId13"/>
    <p:sldId id="259" r:id="rId14"/>
    <p:sldId id="293" r:id="rId15"/>
    <p:sldId id="294" r:id="rId16"/>
    <p:sldId id="295" r:id="rId17"/>
    <p:sldId id="296" r:id="rId18"/>
    <p:sldId id="297" r:id="rId19"/>
    <p:sldId id="299" r:id="rId20"/>
    <p:sldId id="327" r:id="rId21"/>
    <p:sldId id="325" r:id="rId2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87805" autoAdjust="0"/>
  </p:normalViewPr>
  <p:slideViewPr>
    <p:cSldViewPr>
      <p:cViewPr varScale="1">
        <p:scale>
          <a:sx n="97" d="100"/>
          <a:sy n="97" d="100"/>
        </p:scale>
        <p:origin x="196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DC7761-B98F-45CE-BC64-B49FAB017D28}" type="datetimeFigureOut">
              <a:rPr lang="cs-CZ" smtClean="0"/>
              <a:t>31.03.2020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15AECA-C16F-4D6E-B512-BE38A7B9D9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89881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dirty="0"/>
              <a:t>krokve, uložené ve sklonu střechy (od hřebene k okapu) jsou podporovány vodorovnými vaznicemi. Ty jsou neseny tzv. stolicemi, jejichž vzpěry a sloupky svádějí tíhu do hlavního – vazního trámu ve spodní části konstrukce. Ten nakonec přenáší tíhu celé soustavy svislými tlaky do nosných zdí. 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5AECA-C16F-4D6E-B512-BE38A7B9D959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1337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dirty="0"/>
              <a:t>Ležatá stolice se zhotovuje tehdy, když není možné, aby střední nosná stěna budovy podporovala uprostřed vazní trám jako u stojaté stolice, a pak tehdy, když je třeba využívat podstřešní prostor</a:t>
            </a:r>
            <a:r>
              <a:rPr lang="cs-CZ" sz="1600" dirty="0"/>
              <a:t>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5AECA-C16F-4D6E-B512-BE38A7B9D959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65798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dirty="0"/>
              <a:t>úsporná vaznicová konstrukce bez vazného trámu – ten je nahrazen tzv. bačkorou, umístěnou nad středovou zdí, a do bačkory jsou začepovány šikmé sloupky 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5AECA-C16F-4D6E-B512-BE38A7B9D959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9167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dirty="0"/>
              <a:t>Typickým příkladem úsporného krovu může být hambalková konstrukce. U ní je každá dvojice protilehlých krokví spojena trámkem (hambalkem). Krokve jsou „osedlány” na pozednice, k nimž se ovšem přichytávají páskovou ocelí. Pozednice je zas zachycena ocelovými kotvami do stropu domu. Výhodou hambalkového krovu je volný půdní prostor. Proto se tato konstrukce používá v případě, počítá-li se s obytným podkrovím. Pro tyto odlehčené krovy lze použít místo masivního řeziva dřevěné profily lepené či sbíjené.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15AECA-C16F-4D6E-B512-BE38A7B9D959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9479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5FFFAAC-2EF1-4A87-BBCB-27A7F4E91313}" type="datetimeFigureOut">
              <a:rPr lang="cs-CZ" smtClean="0"/>
              <a:t>31.03.2020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654CA3C-B3DC-4A50-B077-2A55CE4F6A25}" type="slidenum">
              <a:rPr lang="cs-CZ" smtClean="0"/>
              <a:t>‹#›</a:t>
            </a:fld>
            <a:endParaRPr lang="cs-CZ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FFAAC-2EF1-4A87-BBCB-27A7F4E91313}" type="datetimeFigureOut">
              <a:rPr lang="cs-CZ" smtClean="0"/>
              <a:t>31.03.2020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4CA3C-B3DC-4A50-B077-2A55CE4F6A25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FFAAC-2EF1-4A87-BBCB-27A7F4E91313}" type="datetimeFigureOut">
              <a:rPr lang="cs-CZ" smtClean="0"/>
              <a:t>31.03.2020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4CA3C-B3DC-4A50-B077-2A55CE4F6A25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FFAAC-2EF1-4A87-BBCB-27A7F4E91313}" type="datetimeFigureOut">
              <a:rPr lang="cs-CZ" smtClean="0"/>
              <a:t>31.03.2020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4CA3C-B3DC-4A50-B077-2A55CE4F6A25}" type="slidenum">
              <a:rPr lang="cs-CZ" smtClean="0"/>
              <a:t>‹#›</a:t>
            </a:fld>
            <a:endParaRPr lang="cs-CZ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FFAAC-2EF1-4A87-BBCB-27A7F4E91313}" type="datetimeFigureOut">
              <a:rPr lang="cs-CZ" smtClean="0"/>
              <a:t>31.03.2020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4CA3C-B3DC-4A50-B077-2A55CE4F6A25}" type="slidenum">
              <a:rPr lang="cs-CZ" smtClean="0"/>
              <a:t>‹#›</a:t>
            </a:fld>
            <a:endParaRPr lang="cs-CZ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FFAAC-2EF1-4A87-BBCB-27A7F4E91313}" type="datetimeFigureOut">
              <a:rPr lang="cs-CZ" smtClean="0"/>
              <a:t>31.03.2020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4CA3C-B3DC-4A50-B077-2A55CE4F6A25}" type="slidenum">
              <a:rPr lang="cs-CZ" smtClean="0"/>
              <a:t>‹#›</a:t>
            </a:fld>
            <a:endParaRPr lang="cs-CZ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FFAAC-2EF1-4A87-BBCB-27A7F4E91313}" type="datetimeFigureOut">
              <a:rPr lang="cs-CZ" smtClean="0"/>
              <a:t>31.03.2020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4CA3C-B3DC-4A50-B077-2A55CE4F6A2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FFAAC-2EF1-4A87-BBCB-27A7F4E91313}" type="datetimeFigureOut">
              <a:rPr lang="cs-CZ" smtClean="0"/>
              <a:t>31.03.2020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4CA3C-B3DC-4A50-B077-2A55CE4F6A2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FFAAC-2EF1-4A87-BBCB-27A7F4E91313}" type="datetimeFigureOut">
              <a:rPr lang="cs-CZ" smtClean="0"/>
              <a:t>31.03.2020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4CA3C-B3DC-4A50-B077-2A55CE4F6A25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FFAAC-2EF1-4A87-BBCB-27A7F4E91313}" type="datetimeFigureOut">
              <a:rPr lang="cs-CZ" smtClean="0"/>
              <a:t>31.03.2020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4CA3C-B3DC-4A50-B077-2A55CE4F6A25}" type="slidenum">
              <a:rPr lang="cs-CZ" smtClean="0"/>
              <a:t>‹#›</a:t>
            </a:fld>
            <a:endParaRPr lang="cs-CZ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FFAAC-2EF1-4A87-BBCB-27A7F4E91313}" type="datetimeFigureOut">
              <a:rPr lang="cs-CZ" smtClean="0"/>
              <a:t>31.03.2020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4CA3C-B3DC-4A50-B077-2A55CE4F6A25}" type="slidenum">
              <a:rPr lang="cs-CZ" smtClean="0"/>
              <a:t>‹#›</a:t>
            </a:fld>
            <a:endParaRPr lang="cs-CZ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Nadpis a text nad obsah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Ing. Radka Kantová 2006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88A194D-E288-4204-BE47-BDC259D87CC6}" type="slidenum">
              <a:rPr lang="cs-CZ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7197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65FFFAAC-2EF1-4A87-BBCB-27A7F4E91313}" type="datetimeFigureOut">
              <a:rPr lang="cs-CZ" smtClean="0"/>
              <a:t>31.03.2020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5654CA3C-B3DC-4A50-B077-2A55CE4F6A25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83341" y="980728"/>
            <a:ext cx="6777318" cy="1731982"/>
          </a:xfrm>
        </p:spPr>
        <p:txBody>
          <a:bodyPr/>
          <a:lstStyle/>
          <a:p>
            <a:r>
              <a:rPr lang="cs-CZ" dirty="0"/>
              <a:t>Dřevěné konstrukce 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4293096"/>
            <a:ext cx="6400800" cy="957282"/>
          </a:xfrm>
        </p:spPr>
        <p:txBody>
          <a:bodyPr/>
          <a:lstStyle/>
          <a:p>
            <a:r>
              <a:rPr lang="cs-CZ" dirty="0"/>
              <a:t>Tesařské spoje, provádění krovů klasických a novodobých, </a:t>
            </a:r>
            <a:r>
              <a:rPr lang="cs-CZ" dirty="0" err="1"/>
              <a:t>vaznicvé</a:t>
            </a:r>
            <a:r>
              <a:rPr lang="cs-CZ" dirty="0"/>
              <a:t> krovy</a:t>
            </a:r>
          </a:p>
        </p:txBody>
      </p:sp>
      <p:pic>
        <p:nvPicPr>
          <p:cNvPr id="5" name="Picture 2" descr="http://roubenkyasruby.cz/sites/default/files/img020.jpe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185" b="95062" l="0" r="99600">
                        <a14:foregroundMark x1="16600" y1="41358" x2="16600" y2="41358"/>
                        <a14:foregroundMark x1="12000" y1="49074" x2="12000" y2="49074"/>
                        <a14:foregroundMark x1="7800" y1="59568" x2="5000" y2="62963"/>
                        <a14:foregroundMark x1="5000" y1="62963" x2="5000" y2="62963"/>
                        <a14:foregroundMark x1="5000" y1="62963" x2="5000" y2="62963"/>
                        <a14:foregroundMark x1="4800" y1="63272" x2="5000" y2="56481"/>
                        <a14:foregroundMark x1="86000" y1="72531" x2="82800" y2="83642"/>
                        <a14:foregroundMark x1="81800" y1="84568" x2="64000" y2="83642"/>
                        <a14:foregroundMark x1="63600" y1="83025" x2="63600" y2="83025"/>
                        <a14:foregroundMark x1="69800" y1="66975" x2="69800" y2="66975"/>
                        <a14:foregroundMark x1="82800" y1="66358" x2="82800" y2="66358"/>
                        <a14:foregroundMark x1="64600" y1="35802" x2="64600" y2="35802"/>
                        <a14:foregroundMark x1="63400" y1="27778" x2="63400" y2="27778"/>
                        <a14:foregroundMark x1="52200" y1="4321" x2="52200" y2="4321"/>
                        <a14:foregroundMark x1="66600" y1="18210" x2="66600" y2="18210"/>
                        <a14:foregroundMark x1="59600" y1="15741" x2="59600" y2="15741"/>
                        <a14:foregroundMark x1="60200" y1="25000" x2="60200" y2="25000"/>
                        <a14:foregroundMark x1="51600" y1="17284" x2="51600" y2="17284"/>
                        <a14:foregroundMark x1="43400" y1="11111" x2="43400" y2="11111"/>
                        <a14:foregroundMark x1="74000" y1="32407" x2="74000" y2="32407"/>
                        <a14:foregroundMark x1="71200" y1="35494" x2="71200" y2="35494"/>
                        <a14:foregroundMark x1="73400" y1="37654" x2="73400" y2="37654"/>
                        <a14:backgroundMark x1="3600" y1="33642" x2="3600" y2="33642"/>
                        <a14:backgroundMark x1="14000" y1="36111" x2="14000" y2="36111"/>
                        <a14:backgroundMark x1="20800" y1="30864" x2="6400" y2="48457"/>
                        <a14:backgroundMark x1="5800" y1="49691" x2="2000" y2="67284"/>
                        <a14:backgroundMark x1="2000" y1="67284" x2="3800" y2="851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5267"/>
            <a:ext cx="3370411" cy="2184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2217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87624" y="980728"/>
            <a:ext cx="6777318" cy="1731982"/>
          </a:xfrm>
        </p:spPr>
        <p:txBody>
          <a:bodyPr/>
          <a:lstStyle/>
          <a:p>
            <a:r>
              <a:rPr lang="cs-CZ" dirty="0"/>
              <a:t>Tesařské spoje</a:t>
            </a:r>
          </a:p>
        </p:txBody>
      </p:sp>
      <p:sp>
        <p:nvSpPr>
          <p:cNvPr id="9" name="AutoShape 8" descr="data:image/jpeg;base64,/9j/4AAQSkZJRgABAQAAAQABAAD/2wCEAAkGBhQSEBUUEBQUFRUVFhUXEBQVGBcVFxUYGRoXFxgUFRcYHSYeGRkjGRcVHzAgIycpLCwsFR8xNTAqNSYsLCkBCQoKDQoMGQwNGSkYEhgpKSkpKSkpKSkpKSkpKSkpKSkpKSkpKSkpKSkpKSkpKSkpKSkpKSkpKSkpKSkpKSkpKf/AABEIAQoAvgMBIgACEQEDEQH/xAAbAAEBAAMBAQEAAAAAAAAAAAAABQEDBAIGB//EAEYQAAIBAgQEAgYGBwYEBwAAAAECAwARBAUSIRMxQVEiYQYUMkJxgSMzUmJycyQ0kaGxsrNDdILB0eFTksPwFRYlg6Kjwv/EABQBAQAAAAAAAAAAAAAAAAAAAAD/xAAUEQEAAAAAAAAAAAAAAAAAAAAA/9oADAMBAAIRAxEAPwD9xpSlApSsGgaqjTekQZtGFX1h7kMVNoo7czJLyG/ui7eVSMonbHSSDFFkVGbhwodMcsV2QO7Dd/ErAi4A2719XhsKqKFjUKq7KqgAAeQFB81i4sZE6TtJxdGtp4EAVCm1liU7sw3bUxudNtr19Nh51dQyEMrAFSORB5EVw4lT63DzsI5rnpuY7fwriwpGDmEWww8zfo/P6OU3ZouwRgLr5kjtQfQUrANZoFKUoFKUoFKUoFKUoFKUoFKUoFKUoFKUoFKUoPk8DlrNhIpoQOPC0xiubBw0ra4mPZwOvI6T0r6HLMwWaJZE5G9weakEhkbswYEEdxXH6Lb4RPjJ/UetGIX1Wfib8GdgJh0jkOyy7clbk3npPegoTTMMTGgPhMcjMPMGMKf3mtmY4BZYmja9mHMc1PMMvYggEeYrW2n1hL318N9I6adS3v53t++u6glZHjnZWim+uisshtYOD7Myj7LAH4EMOlVaj53gHus8ABmiBGkkgSxk+OM26+8t+TAdzVDA41Jo1kjOpWAKn/UdD5dKDopSlApSlApSlApSlApSlApSlApSlApSlApShoI3ogf0OLz1/wA71UxOGWRWRwGVgQynkQdiDUn0LN8BAe6X/aSat0HzWUh0xfClP1cTiBi2ppYy6WY7c1sFN+6nrX0tQc5y1pJg8ZCyxRloGa9gxbdWt7rKLH4g9BVHKcyE8QcBlO4dGFmRgbMjDuDQdhFQ9BwuIuPqJ23AFhFMeR/DIf8A5W+1V2tGNwSSxtHINSsLMP8Afoet/Kg3XrNRskxbKTh5yDJGAY2vvLFyWTffVtZvP8QqzQKUpQKUpQKUpQKUpQKUpQKUpQKUpQKw3Ks15fkaCJ6Cj/07DX2PCW47Vdr5/wBCpgmV4UuQAMPFqLG1vCNyTXcMc0uoQgryCyup0k330qSGIA62se5oOkS/S6emgH53IqVmQOGm9YUExPYYsX2WwsuJt5Cyt92x93fbiMIYW44eRyABMD4tSb+wo2UqTq2G9iOtxVdQwIIBBG4O4IPS3UUHpDtXqoOUyerynCOfDYtgzY2MY5xEnmyHf8LL2NXqCVneWs4WSGwniOqJiPaHvRN91wLHsbHpXVlmYrNHrS/MhgQQysNmRgeTA7V1GoeNX1afjf2MukYnewRhZEmsdgtvC3+E9DQXaVgGs0ClKUClKUClKUClKUClKUClKUCvEq3UjuCP+717rBoPm/RLCcFWw0hcvAFRdfstFvw3QDbcCx6hlN+lfRhal51gGJWaEXmhDcNb6RIp9qFuliBsejBTXZl2PSaJZEPhb9oI2Kt2YEEEdwaDoZanxYgpMUc+GS5hY9/ei+QGodwSPdqlWrEwBxZgDYgjyINwfiDQcub5bx49IYowIaKRfaRxyYfwI6gkdaxk2ZmaO7rokU6Jo730OOYB6qbgg9QRW3AYvWCCLMjFXXfY9LXG4IsQf96m5vFwJfW05BQuLFibxAkiQAc3S5Pmtx0FBdrXPArqVcBlYEMpFwQeYIPOkEwdQykEMAVI3BBFwQfhWygh5RiTDKcLK1yBrwx3u8QsNJPLUh2+BU96uVOznLzKn0Z0yIdcLdnAIsfukEqfJjXrJsy40QYqUYErJGSC0bj2ka3b94IPWg76UpQKUrRjMakSF5XVEUXZmIAHxJoN9KkYH0rwsraUnTUSQFa6EkGxsHAJ37VWvQZpS9KBSlKBSlKBSlKDBFQpVGExGrcQTsA4A2imNrPtyV+R+9pPWrtasXhFkRkcXV1KsO4OxoNoNCKjZLinRzhpiS8YvE7G5mi5B/xKfC3nY+8KtUHBi4Qjmbx+FCGVd9QuCDp6ld7fiNdayBlBBBBAIPQg8j5ivZFT8LGsH0dwFdyIF5WuCxQdDuGIG223Sg4ctPqs3q7ajFJdsKx5IebYe/QAeJb9CR7tXga4s2yxZ4ijXHIow2ZHU3R1P2g1j8q1ZLmbSKySgLNG2mZAbi/uuvXS48Q+NulBTqDmkfq0vrS2EZsMaN/ZF9M4A95dge6/hFXq8uNt/wB9BiNwRcbg7gjzr0Wtzr5aPNGwbHDLG8wJPqYUrblqOHZifBwxvc+4R2rrORviCTjWDIbacMlxEPzDs0p+Nl+7Qe8Rn7SakwSCZl2MjErAvxkt4z5JfztXvDej4L8TEtxn20gi0Udv+FHuB+I3bzqtHCFACgADYAbADsBXo0EnBYOCaNgYlZBLMCsgD+ISMHIvfYtc1rl9GFBBw8s0BHIRteM+Rje626bWrqyeIIjAMHvLMxK9C0jEr8Rex+Fc8/pCGYphV47htL6TaOM9eJJYgH7ou3lQaMXicXB4j6vNGPbYscO487m6HfzFdWRekKYoPoDqUI1BwB7V7FSCQy7HcGxtWmL0eMhDYx+OwbUsdtMKHppj94j7TX77VtwSWxuI/Kw3/XoK9KUoFKUoFKUoFKUoJed5c0ih4dImiOqBjyv1Rre6wuD8QeldGVZks8SyJcX5q2zIw2KMOjA3B+FdhqBj0OGm9YW5ik0jFILWU7AYgD4WVh2selBfrnxuFEiFSSORDDmpG4ZfMEVuQ7Vkmg5sA7FBxBZhcNysbG2oWPI8wPOp+eRGJhiYgxaMWmjQXMsXUAdXW5ZfmOtes4cRD1i4BQWdS2kOh3077agbEfMe9W7itPGrQtoVxfWw8QU7hlU7XI5X5XvY8qD3LnMaorhtWsAxqu7ODy0rz7dgOtYljaVBqZogb61UgNboNY9n5ftqbgoPVJxHuYZSeE7MCY5Tu0O++l7Fh9646gVrzpZMURFEF4YYay6rIj2v7aageGCCLbFmXspuFHMMkSSHQgCEEPE45pIN1kvzJuN99wSDzr1kuZGVLOAssZ0YhAbhXHb7rDxA9Qa68BhuHEiXvpVVv3sLXqPnrcCRcSm5tonjFtUse5BW/N47swHUFh1FBfNTcyztIiEAaSQmyxR+Jz5kclW3U2FcUb4nFBSpOFiJuCCrzSJ0tzWMEW38R+FU8vyqOEERrYsbyMbszt9p2O7H40EDJcnllR/WWZEM8zCBCV1AyOTxXG7qb8hYEW53r6fD4VI1CxqqqOSqAAPgBXFkOIZ4izkseLOAT2WWRVHyAA+VUqBUrCj9Nn/Kw/8AGeqtTMOf0yb8rD/zYigp0pSgUpSgUpSgUpSgV4miDKVYAgggg7gg7EGvRNR8T6QXZo8MhnkWwYDaNCekkp2HwF28qDTlE/q0hwsjCygvhGN94RYFGY83j/lK9jXfiMU7WEAG4B4psUAJPIA3ZrDlsOW9SMX6MSTAvNiH42xh4fhihPZY99YO6sW3IYiwrbhPSpXHDKhMUB9Jh3bRpa4UgORYrvcEXuKCuMCgYOwBcKBrI5AXOw93cnl/lXHh8yJmKxqZIrL4kChY23uNVxrBFj4dRB58xW6LAs4b1gq4YAGID6Mdeu7nzNhtyFZzTGcJAEALsdMKG4BboDbkLf6daCNnGbRYpfVonAdwSdYKmPT4gbNYq9wLbbaSegro9GpgiyRy6RPEf0ghdAcHdZVB/syNh2IYdDfRluFEiSBimImICytIAY1uQTDqsbgHewvuBy2rRPkTwzCWFpJJUUsIg2mN0uFaBUYkKtjcbnxAb7kUF/D48yn6NTw7kF28N7A7opHiF7bmw+Ne8LlSoxfdnbdnfxN8B9kDsLD9tbcDi1ljWRDdWAI6H4EdCORHQi1dFBAy5fVJuARaGQs2GJPsuTd4N+m+pR21DpV29ceb5ek0TJJsDuGGxRhusinoymxB8qnZZm8sg4YCtIh0zyco+hWRFvdg6m4sbXuL7UHb6P4niQBiFF3l2UWG0ji9u5tc+ZNUqh4HLZsNEEhaOUAsQJAYz4mLHxpccyfd+dd8mYFLa435AsUUyAHqLL4j8l60HbUzD/rk35WH/mxFdWCx6SoHjYMp2B8+1juD5GuXD/rk35WH/mxFBTpSlApSlApSuLMc3jgXVI1uiqPE7HoqKN2J8qDsvUzMs/jibQt5ZrAiGOzSEHYEjkq+bECuV48TiQRc4WI2sVIbENzvv7MXT7R36VSy/KYoAREgXUbufec/adubHzNBNbKpsTf1pgkRt+jxEgkc9MsvNt+i2Hxqzh8MqDSihVHIKAAPkK22rBNBmufEYRH+sRWH3gD/ABFaMzzuKBbyHc+wigvI57Ii3LVwPBiMT7ZOGiuDpVrzOOzONowfu3PmKCRnJw+D1nDyYgSKLtBh31qLnmySakjBPw8q2+j+WyTzTtjmEjxFYljH1agokurTb6zx2LbbC3Ku/LclRnDKmiFGLRx2H0sl/wBYkPNm28N9/e7W6smFsRjPzo/6ENBUjjAFgAAOQHIfCucyfTadvYJ8/aA59q3yThQSxsALk9h3qF/5jQzx2RiJAURuRuSCCUO6oRvqa3TvQZJ9UxG9hh5252P0U7dzyCSbfBvxV3z5kdWiJDI1zqPsolvtuevkATWnMMn9ZDLO54RDDhp4QwOwLtzJ62FgCOteMixbAth5iTLCB4ztxozskottfYhh0IPcUHZJlodg0l2sNkPsA/a09Tz3NcWdYMxsuJhQs8SlXjU24sRN2QDkWU+JfMEe8at15eg14XFLIivGwZWAKsNwQetZnxCqpZ2VVHtFiAB8SeVfLNjjhZTHhVjkjmcCMatKQzMCxViAQEYAsAPeuPeFU4vR/iNqxj8Y7aY7aYU67R3Oo395rnbpQc8+YNiwyYaJWjI/WJ1PCPnGmxl67+EeZrtyLIFwykBndmtqZjyteyovJEFzZR3qoq2r1QKUpQK1YnErGpeRgqjdmYgAfEmttQfS3BLKMPHIAyNiU1KeRASQ2P7KDD5lPiQRhBwk2tiZVuGHUxRGxb8TWHxrty7Io4nMm7ysLNNIdTkfZB5Iv3VAHlXLB6NmI3w+InQdI2YTIPgJLsB8GrMUuNja0iQzJ0aNjE/zR7qfkwoLQFZqIvpXEr6JxJh25DjIVVvwyC6H/mrzLn5lLJglErDYytcQKfx/2hH2V/aKCti8YkSF5WVFHNmIAHTcmpLY+fEXGHXhR3A48qm7DqYojv8A4nsPI1uwvo+OJxZ2M8m1i+yJ+VHyT47nzqsKDgy3JI4SzgFpHtxJXOp2t0J6D7osPKu/TWb1rlnVQSxAA5k7D99B7tXzeCzDTjcVGFJLSIxbw2AEEW1r6mY6Tso6b2qtHijMl4rpvszp7S/aUEjY9Cf2Go+Pyv1Vhi49bsgIxWrxySxdbdmTmAu1ri24oN+XYCZ3SWYkFdRs9tRv9lFOiMWNt9TW2uN6pNlEfCaMLZWvq3Ookm+osTqLX31E3vXTBOrKrKQQwBUjkQdwRWy9Bx4TFDU0ZPjS17kamUjaTboTcX7g1y55l7Npmgtx4iTHfYOp9uFvJwLX6Gx6VtzMIGSQuEZTtyJdTsY7Hc3NrdiAe4OmOR8QNSPw4mA0lfrG7k6h9HbcWtqvflQeo/SKN41eLVIWFxGg1PsdJBGwWzXB1EWIre2GM0emdQAeaKxsR9lmFr+fQ8t6mSoMFKHuRBKVWQWuI5TZVlJ7PsGJ6gHqa+hU0HJjMtSSIxEWQi1l8NtwQVtyIIBB8q5MixznVDP9dFYMdvpVI8M6gdGsb9mVhVeo2e4B/DPAoM0N9IvbiIba4ifMbjswB70Fmlc2X41ZY1kQ3VgCD/kexB2t5V00ClKUCo/pCfHhP70v9OWrFRvSH6zCf3pf6U1BZFYtWRSg8FKm+jMOnBwCwH0a7DzF6qGuDIP1WD8qP+UUFCsFq5DmKl9C3Zt76QSFsOTsBZe1jvWiLLmcq073K7hEJWMG9wbc3I+9ttyFBtxGKcvoiQn7Ttsi/Dq7eQsO5FehlwJRpLO6A2a1gCebBb2B6X5iuoLXqg8qtqyRWJHAFyQAOZPICos2ePLdcCokP/Ge4gW/ZhvIR2X9ooNeGvhJhESeBKWMDE7RSbsYPwkXZe1mH2a748ZJI30aaY7A8SS4LeSR7Hl1a1uxrhf0UWQM2IkklkIsrk24R5gwqPChBsQdztuTXTkeYs4aOa3HisJgAQGv7MqA+6w38iCOlB2QZeiuzgXdubndrdFB6KOw2rnWFo5jpBMcly24tG494X3s3UDkVv1NUq1ywhgQRcEWPmKDzicOsiMjjUrAqwPUEWIqXk+KMbthZDdkGrDsxu0kOwBJ+0p8B/wn3q6sskYao5CSyW0ta2tDfSe2q2x8xfrXjPMuaRVaIhZozqhY8r9UbrpYeEj59KCkDQ1x5Vmazxh1BHNXVhZkYbMjA9Qa7aCC98JiARfgTt4+WmGVjs3cLIxAPQNb7Rq6K0Y3BpLG0cgurgqw7g+fSpuR4xkJw0x+kjH0bE3M0XJZPNh7Lee/IigtUpSgVG9IPrMH/eh/SmqzUfP/AK3B/wB5/wCjPQWKxeufFY9IwNbWv7I3LNbeyqN2PkBWieKV2ADBI7bkX4jHtuLIP2n4UG3GZgiMqm5drlUUamIHM26DzNhXB6PRs+DiEoABijsqs17aR7TbbkW2A25XNU8PhBGoVb2GwuSx533Ym53rnyAfosH5Uf8AKKDpw2GWNQqKFUcgBYCt1YvU/Ms7jh2JLORdIk8Uj9tKDv3Nh50FC9Scdn4V2igXjTgAmJTYJfrK9iIx8bnsK0DBT4m/HYwREbQRtaQ/mSryPTSn/MarYTApEumNVUdlFvme58zQS/8AwFpiWxrcRTa2HXaBbb3YHeU36tt90VaRLCwFgNgB08q9UoFRc9wbAriIQzSwg+BbDjRn2oTfa/vD7yjuatVgig04LFLJGrobqwBU+R79j5VvqAD6piLGww87eHpwpzuQTyCSdPvbe8KvCg5MxhcpeMkOviUXsrEe433SNuW3Mcq94HFCRA1iPtKeasNip8wbiug1wYqbgsGsojYninkQxsFYnla+xP3hQcOZA4ecYgE8J9K4oX8KdFxHysEa3Qg+7V29a5YQ6lWAZSLMCLgg8wR2qNk0pgk9Vla+xbCMb3aIbcMk+08fLzUqe9BeqVnmALhZIgOND4ojYeIe/Ffs6jT8bHoKq1g0HLlmYJPEskd9LX2OxBBsVI6EEEfKuuvncVL6pilffg4pwkguLRzEeGQA9Htpa3UA9TX0INBmpme5c8ojMTKrxScRNQLKTodLGxBHt3vvy5GqdKD5vCYmSEFp8LIzgWaWNhiCw/YrgfdC2rvy70kw8/1cq6hzRvA47go1jt8KqWrmxeWxygiWNHB5hgG/jQbpZLKT2BP7KlYHM44cFC8rBV4UfPck6VsABuSew3rUPRNIwww0s0IYEaVfWgvttHLqA+Vq25R6LxQFW8UkiqqCSQ6mCgWAQckG3ugUGp5sTiLiMerREC0rAGZr/ZjO0fxa539mqGXZPFDcovib6x2JaR/xu1yfhew6V2is0GAKzSlApSlApSlBz47CLLGyOLqwse/xB6EHcHoRU/I8c92w85JlhC3cgDjIbhZhba5III6MPMVYqRnuXO2maC3HhJMd72dTbXE1ujAbHoQpoK9eJogylWAIIIYHkQdiDXPluYLNGskZuGHzBGzKR0YEEEdCDXUaDhwTcO0LuXYKSrEW1KGsASNiwuoPxBrznWWGaPwNokUhoZALlGH/AOSLqfJjW3MsIXUFLCRDqiJuBfcWa3ukEg/GtuGlLKCQVJAup5qeoNByZZm6yQ63+jK3WZXIHDddmVv4g9QQa5Vz559sGmpb2M8l1iHmg9qX5WH3q48RkUUmZlnQH6BHIJOlpFcoHZb2ZgtgCQa+mVbUHymdej6rh+JO7TzK8RWSTkhMsf1SDwx7bbC/cmvrBUv0l/Vj+OH+rHVQUGaUpQKUpQKUpQKUpQKUpQKUpQKUpQKWpSgg4lhhJzLuIZ2USgDaOU2Cy7clfZWPfSe9XQa1YjDh1ZXAKsCGB5EHYg/KpWS4gxOcLIfEg1YcsbtJDyF+upD4D/hJ9qgt1Mx0hhcS3+jsFmHOwudMnlYmx8jf3apivLrtQTLfpoPfDn90i/61VqFHOwx4R9OkwuYSCPEA6al087rtv1DCrgoJfpJ+rn8cP9WOqgqZ6RC+HP5kP9WOqYoM0pSgUpSgUpSgUpSgUpSgUpSgUpSgUpSgVMzvLmkVWiKrNGdULEbX6o3XQwupt3v0qnWCKDiyjNVxEQdQym5V0YaWRlNmRh0IP+Xeu6oWZKcNMMQCeE9lxQuAq9FxG/b2W7gg+7VtWvQSsdhFfFxkjdY3ZCOYIePkfMXB8jXdgsasim1wVYq6nmpB5H9xHcEGuaU/pafky/zxV6xEGmXihtK6SJltcMB7LX5gruPgd+QoPOe/U/8AuQf1Y6oipWfyfQr5z4cf/clVaDNKUoFKUoFKUoFKUoFKUoFKUoFKUoFKUoFKUoPEsQYEMLgggg7gg8wR1FQ8mkOHl9Vc3Fi2DNj9ULAxE9XT96lexq/U/N8s40dlYo6kNDINyji9jvzBBKkdQTQasQ/6bCO8M/7mhqmVvzr5vB5nxcVAWGmRYsSsyEglHVoNQ259weoIrrxnpDdmjwiceVTZrHTFGevEl5AgXOkXY0HFmiCGNIrgIcTh/VhcltPFjZkN+xvbc+H4V9OKixZAXdZMW5lZWV4kA0RRMPeRebNufE5J7Wq0KDNKUoFKUoFKUoFKUoFKUoFKUoFKUoFKUoFKUoFYNZpQRMz9EYJ5hLIHDadLhHKCRdjpk02LDYdd+XKquHwqooVFCqNgqgAD5Ct1KBSlKD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717032"/>
            <a:ext cx="1809750" cy="25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974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" t="50704" r="-543" b="-50704"/>
          <a:stretch/>
        </p:blipFill>
        <p:spPr>
          <a:xfrm>
            <a:off x="4572000" y="2492896"/>
            <a:ext cx="4495014" cy="6231934"/>
          </a:xfrm>
        </p:spPr>
      </p:pic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Typy tesařských spojů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8592" b="48592"/>
          <a:stretch/>
        </p:blipFill>
        <p:spPr>
          <a:xfrm>
            <a:off x="0" y="-531440"/>
            <a:ext cx="4440936" cy="615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270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Přiložení podélnou nebo příčnou plochou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 sraz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140968"/>
            <a:ext cx="5366126" cy="2522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248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Prvky se stýkají částí čel i </a:t>
            </a:r>
          </a:p>
          <a:p>
            <a:pPr marL="0" indent="0">
              <a:buNone/>
            </a:pPr>
            <a:r>
              <a:rPr lang="cs-CZ" dirty="0"/>
              <a:t>podélných ploch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645840" y="620688"/>
            <a:ext cx="7756263" cy="1054250"/>
          </a:xfrm>
        </p:spPr>
        <p:txBody>
          <a:bodyPr/>
          <a:lstStyle/>
          <a:p>
            <a:r>
              <a:rPr lang="cs-CZ" dirty="0"/>
              <a:t>Plátování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0949" b="40949"/>
          <a:stretch/>
        </p:blipFill>
        <p:spPr>
          <a:xfrm>
            <a:off x="5281237" y="-99392"/>
            <a:ext cx="3095232" cy="6482228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338" b="-57338"/>
          <a:stretch/>
        </p:blipFill>
        <p:spPr>
          <a:xfrm>
            <a:off x="1475656" y="3501008"/>
            <a:ext cx="3242191" cy="679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870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Prvek přiložíme čele k podélné ploše druhého prvku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Lípnutí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356992"/>
            <a:ext cx="3599444" cy="212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032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Čelo jednoho prvku se zapustí do zářezu druhého prvků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Zapuštění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852936"/>
            <a:ext cx="2563988" cy="3542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840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 jednom prvku se vytvoří na konci čep a na druhém prvku dlab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Čepování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3501008"/>
            <a:ext cx="4721836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487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Oba prvky jsou po celé délce spoje vyříznuty. Hloubka přeplátování se rovná součtu hloubek zářezů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Přeplátování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909" y="3573016"/>
            <a:ext cx="4846320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726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Vybrání v jednom prvku odpovídá výstupku v druhém prvků a hloubka kampování se rovná hloubce jednoho vybrání.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Kampování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4511" b="54511"/>
          <a:stretch/>
        </p:blipFill>
        <p:spPr>
          <a:xfrm>
            <a:off x="952856" y="878686"/>
            <a:ext cx="3403120" cy="5299144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55" b="-48455"/>
          <a:stretch/>
        </p:blipFill>
        <p:spPr>
          <a:xfrm>
            <a:off x="5076056" y="3768203"/>
            <a:ext cx="3061669" cy="476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526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Prvky v různých rovinách. Jeden je opatřen zářezem (sedlem) druhý zpravidla není oslaben.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Osedlání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356992"/>
            <a:ext cx="2743200" cy="255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825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Spojení krokví a kvalitní spoj dvou prvků pod libovolným úhlem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Ostřih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3212976"/>
            <a:ext cx="3402148" cy="284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186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87624" y="908720"/>
            <a:ext cx="6777318" cy="1731982"/>
          </a:xfrm>
        </p:spPr>
        <p:txBody>
          <a:bodyPr/>
          <a:lstStyle/>
          <a:p>
            <a:r>
              <a:rPr lang="cs-CZ" dirty="0"/>
              <a:t>Vaznicová soustava krovů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420888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444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/>
              <a:t>Vaznicová konstrukce se stojatou stolicí a věšadlem</a:t>
            </a:r>
          </a:p>
        </p:txBody>
      </p:sp>
      <p:sp>
        <p:nvSpPr>
          <p:cNvPr id="84996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r>
              <a:rPr lang="cs-CZ" sz="2400" dirty="0"/>
              <a:t>Vaznice podporována stolicemi</a:t>
            </a:r>
          </a:p>
        </p:txBody>
      </p:sp>
      <p:sp>
        <p:nvSpPr>
          <p:cNvPr id="84997" name="Rectangle 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endParaRPr lang="cs-CZ" sz="2800"/>
          </a:p>
        </p:txBody>
      </p:sp>
      <p:pic>
        <p:nvPicPr>
          <p:cNvPr id="84999" name="Picture 7" descr="Vaznicová konstrukce se stojatou stolicí s věšadle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356992"/>
            <a:ext cx="8207375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823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/>
              <a:t>Krov vaznicové soustavy se stojatou stolicí</a:t>
            </a:r>
          </a:p>
        </p:txBody>
      </p:sp>
      <p:sp>
        <p:nvSpPr>
          <p:cNvPr id="89093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89095" name="Picture 7" descr="125_a(3)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773238"/>
            <a:ext cx="8280400" cy="4319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46131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81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/>
              <a:t>Vaznicová konstrukce s ležatou stolicí</a:t>
            </a:r>
          </a:p>
        </p:txBody>
      </p:sp>
      <p:sp>
        <p:nvSpPr>
          <p:cNvPr id="7987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1323975"/>
          </a:xfrm>
        </p:spPr>
        <p:txBody>
          <a:bodyPr>
            <a:normAutofit/>
          </a:bodyPr>
          <a:lstStyle/>
          <a:p>
            <a:r>
              <a:rPr lang="cs-CZ" sz="2000" dirty="0"/>
              <a:t>Ležatá stolice podpírá vaznice</a:t>
            </a:r>
            <a:endParaRPr lang="cs-CZ" sz="2800" dirty="0"/>
          </a:p>
        </p:txBody>
      </p:sp>
      <p:sp>
        <p:nvSpPr>
          <p:cNvPr id="79882" name="Rectangle 10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endParaRPr lang="cs-CZ" sz="2800"/>
          </a:p>
        </p:txBody>
      </p:sp>
      <p:pic>
        <p:nvPicPr>
          <p:cNvPr id="79880" name="Picture 8" descr="127_a(2)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47" y="2564904"/>
            <a:ext cx="8569325" cy="3744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0627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Kozový systém</a:t>
            </a:r>
          </a:p>
        </p:txBody>
      </p:sp>
      <p:sp>
        <p:nvSpPr>
          <p:cNvPr id="8294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úsporná vaznicová konstrukce bez vazného trámu – ten je nahrazen tzv. bačkorou</a:t>
            </a:r>
          </a:p>
        </p:txBody>
      </p:sp>
      <p:sp>
        <p:nvSpPr>
          <p:cNvPr id="82950" name="Rectangle 6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endParaRPr lang="cs-CZ" sz="2800"/>
          </a:p>
        </p:txBody>
      </p:sp>
      <p:pic>
        <p:nvPicPr>
          <p:cNvPr id="82952" name="Picture 8" descr="Vaznicová konstrukce bez vazného rám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212976"/>
            <a:ext cx="8280400" cy="273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28656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sz="4000" dirty="0"/>
              <a:t>Vaznicové krovy pultových střech</a:t>
            </a:r>
          </a:p>
        </p:txBody>
      </p:sp>
      <p:pic>
        <p:nvPicPr>
          <p:cNvPr id="87047" name="Picture 7" descr="Vaznicové krovy pultových stře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559" y="2204864"/>
            <a:ext cx="6120358" cy="3429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44046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Úsporné krovy</a:t>
            </a:r>
          </a:p>
        </p:txBody>
      </p:sp>
      <p:sp>
        <p:nvSpPr>
          <p:cNvPr id="9113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cs-CZ" sz="1800" b="1" dirty="0"/>
              <a:t>Hambalkové krovy</a:t>
            </a:r>
          </a:p>
        </p:txBody>
      </p:sp>
      <p:sp>
        <p:nvSpPr>
          <p:cNvPr id="91143" name="Rectangle 7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endParaRPr lang="cs-CZ" sz="2800" dirty="0"/>
          </a:p>
        </p:txBody>
      </p:sp>
      <p:pic>
        <p:nvPicPr>
          <p:cNvPr id="91142" name="Picture 6" descr="Zjednodušená konstrukce hambalkového krovu bez spodního vaznicového trámu a bez kolmého táhla mezi hřebenem a kolmým hambalke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04864"/>
            <a:ext cx="7920037" cy="287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25912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možnosti zastřešení dřevěnými prvky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67544" y="1844824"/>
            <a:ext cx="8229600" cy="2189163"/>
          </a:xfrm>
        </p:spPr>
        <p:txBody>
          <a:bodyPr/>
          <a:lstStyle/>
          <a:p>
            <a:r>
              <a:rPr lang="cs-CZ" dirty="0"/>
              <a:t>Vazníkové zastřešení</a:t>
            </a:r>
          </a:p>
          <a:p>
            <a:endParaRPr lang="cs-CZ" dirty="0"/>
          </a:p>
          <a:p>
            <a:pPr marL="411480" lvl="1" indent="0">
              <a:buNone/>
            </a:pPr>
            <a:endParaRPr lang="cs-CZ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528688"/>
            <a:ext cx="6111850" cy="4068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76037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Děkuji za pozornost</a:t>
            </a:r>
          </a:p>
        </p:txBody>
      </p:sp>
      <p:pic>
        <p:nvPicPr>
          <p:cNvPr id="1026" name="Picture 2" descr="C:\Program Files (x86)\Microsoft Office\MEDIA\CAGCAT10\j0332364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143" y="3717032"/>
            <a:ext cx="1829714" cy="1474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46396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vrdý obal">
  <a:themeElements>
    <a:clrScheme name="Tvrdý obal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Tvrdý obal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Tvrdý obal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225</TotalTime>
  <Words>394</Words>
  <Application>Microsoft Office PowerPoint</Application>
  <PresentationFormat>Předvádění na obrazovce (4:3)</PresentationFormat>
  <Paragraphs>45</Paragraphs>
  <Slides>21</Slides>
  <Notes>4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5" baseType="lpstr">
      <vt:lpstr>Book Antiqua</vt:lpstr>
      <vt:lpstr>Calibri</vt:lpstr>
      <vt:lpstr>Wingdings</vt:lpstr>
      <vt:lpstr>Tvrdý obal</vt:lpstr>
      <vt:lpstr>Dřevěné konstrukce </vt:lpstr>
      <vt:lpstr>Tesařské spoje</vt:lpstr>
      <vt:lpstr>Typy tesařských spojů</vt:lpstr>
      <vt:lpstr>Na sraz</vt:lpstr>
      <vt:lpstr>Plátování</vt:lpstr>
      <vt:lpstr>Lípnutí</vt:lpstr>
      <vt:lpstr>Zapuštění</vt:lpstr>
      <vt:lpstr>Čepování</vt:lpstr>
      <vt:lpstr>Přeplátování</vt:lpstr>
      <vt:lpstr>Kampování</vt:lpstr>
      <vt:lpstr>Osedlání</vt:lpstr>
      <vt:lpstr>Ostřih</vt:lpstr>
      <vt:lpstr>Vaznicová soustava krovů</vt:lpstr>
      <vt:lpstr>Vaznicová konstrukce se stojatou stolicí a věšadlem</vt:lpstr>
      <vt:lpstr>Krov vaznicové soustavy se stojatou stolicí</vt:lpstr>
      <vt:lpstr>Vaznicová konstrukce s ležatou stolicí</vt:lpstr>
      <vt:lpstr>Kozový systém</vt:lpstr>
      <vt:lpstr>Vaznicové krovy pultových střech</vt:lpstr>
      <vt:lpstr>Úsporné krovy</vt:lpstr>
      <vt:lpstr>Další možnosti zastřešení dřevěnými prvky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Dřevěné konstrukce II</dc:title>
  <dc:creator>Skipy</dc:creator>
  <cp:lastModifiedBy>Barbora Nečasová</cp:lastModifiedBy>
  <cp:revision>17</cp:revision>
  <dcterms:created xsi:type="dcterms:W3CDTF">2013-11-01T07:58:04Z</dcterms:created>
  <dcterms:modified xsi:type="dcterms:W3CDTF">2020-03-31T09:39:34Z</dcterms:modified>
</cp:coreProperties>
</file>