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59" r:id="rId6"/>
    <p:sldId id="260" r:id="rId7"/>
    <p:sldId id="264" r:id="rId8"/>
    <p:sldId id="261" r:id="rId9"/>
    <p:sldId id="262" r:id="rId10"/>
    <p:sldId id="266" r:id="rId11"/>
    <p:sldId id="265" r:id="rId12"/>
    <p:sldId id="267" r:id="rId13"/>
    <p:sldId id="268" r:id="rId14"/>
    <p:sldId id="279" r:id="rId15"/>
    <p:sldId id="274" r:id="rId16"/>
    <p:sldId id="269" r:id="rId17"/>
    <p:sldId id="271" r:id="rId18"/>
    <p:sldId id="272" r:id="rId19"/>
    <p:sldId id="273" r:id="rId20"/>
    <p:sldId id="275" r:id="rId21"/>
    <p:sldId id="276" r:id="rId22"/>
    <p:sldId id="277" r:id="rId23"/>
    <p:sldId id="278" r:id="rId24"/>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002B"/>
    <a:srgbClr val="658D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1560" y="-1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A110BDCD-8D21-41C3-ABAA-BF390D493437}" type="datetimeFigureOut">
              <a:rPr lang="cs-CZ" smtClean="0"/>
              <a:t>7.3.2018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8485B5A-516B-4434-A562-B0F4F98338DC}" type="slidenum">
              <a:rPr lang="cs-CZ" smtClean="0"/>
              <a:t>‹#›</a:t>
            </a:fld>
            <a:endParaRPr lang="cs-CZ"/>
          </a:p>
        </p:txBody>
      </p:sp>
    </p:spTree>
    <p:extLst>
      <p:ext uri="{BB962C8B-B14F-4D97-AF65-F5344CB8AC3E}">
        <p14:creationId xmlns:p14="http://schemas.microsoft.com/office/powerpoint/2010/main" val="2920564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110BDCD-8D21-41C3-ABAA-BF390D493437}" type="datetimeFigureOut">
              <a:rPr lang="cs-CZ" smtClean="0"/>
              <a:t>7.3.2018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8485B5A-516B-4434-A562-B0F4F98338DC}" type="slidenum">
              <a:rPr lang="cs-CZ" smtClean="0"/>
              <a:t>‹#›</a:t>
            </a:fld>
            <a:endParaRPr lang="cs-CZ"/>
          </a:p>
        </p:txBody>
      </p:sp>
    </p:spTree>
    <p:extLst>
      <p:ext uri="{BB962C8B-B14F-4D97-AF65-F5344CB8AC3E}">
        <p14:creationId xmlns:p14="http://schemas.microsoft.com/office/powerpoint/2010/main" val="593128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A110BDCD-8D21-41C3-ABAA-BF390D493437}" type="datetimeFigureOut">
              <a:rPr lang="cs-CZ" smtClean="0"/>
              <a:t>7.3.2018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8485B5A-516B-4434-A562-B0F4F98338DC}" type="slidenum">
              <a:rPr lang="cs-CZ" smtClean="0"/>
              <a:t>‹#›</a:t>
            </a:fld>
            <a:endParaRPr lang="cs-CZ"/>
          </a:p>
        </p:txBody>
      </p:sp>
    </p:spTree>
    <p:extLst>
      <p:ext uri="{BB962C8B-B14F-4D97-AF65-F5344CB8AC3E}">
        <p14:creationId xmlns:p14="http://schemas.microsoft.com/office/powerpoint/2010/main" val="4111263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A110BDCD-8D21-41C3-ABAA-BF390D493437}" type="datetimeFigureOut">
              <a:rPr lang="cs-CZ" smtClean="0"/>
              <a:t>7.3.2018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8485B5A-516B-4434-A562-B0F4F98338DC}" type="slidenum">
              <a:rPr lang="cs-CZ" smtClean="0"/>
              <a:t>‹#›</a:t>
            </a:fld>
            <a:endParaRPr lang="cs-CZ"/>
          </a:p>
        </p:txBody>
      </p:sp>
    </p:spTree>
    <p:extLst>
      <p:ext uri="{BB962C8B-B14F-4D97-AF65-F5344CB8AC3E}">
        <p14:creationId xmlns:p14="http://schemas.microsoft.com/office/powerpoint/2010/main" val="2395375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A110BDCD-8D21-41C3-ABAA-BF390D493437}" type="datetimeFigureOut">
              <a:rPr lang="cs-CZ" smtClean="0"/>
              <a:t>7.3.2018</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18485B5A-516B-4434-A562-B0F4F98338DC}" type="slidenum">
              <a:rPr lang="cs-CZ" smtClean="0"/>
              <a:t>‹#›</a:t>
            </a:fld>
            <a:endParaRPr lang="cs-CZ"/>
          </a:p>
        </p:txBody>
      </p:sp>
    </p:spTree>
    <p:extLst>
      <p:ext uri="{BB962C8B-B14F-4D97-AF65-F5344CB8AC3E}">
        <p14:creationId xmlns:p14="http://schemas.microsoft.com/office/powerpoint/2010/main" val="2199215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A110BDCD-8D21-41C3-ABAA-BF390D493437}" type="datetimeFigureOut">
              <a:rPr lang="cs-CZ" smtClean="0"/>
              <a:t>7.3.2018</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18485B5A-516B-4434-A562-B0F4F98338DC}" type="slidenum">
              <a:rPr lang="cs-CZ" smtClean="0"/>
              <a:t>‹#›</a:t>
            </a:fld>
            <a:endParaRPr lang="cs-CZ"/>
          </a:p>
        </p:txBody>
      </p:sp>
    </p:spTree>
    <p:extLst>
      <p:ext uri="{BB962C8B-B14F-4D97-AF65-F5344CB8AC3E}">
        <p14:creationId xmlns:p14="http://schemas.microsoft.com/office/powerpoint/2010/main" val="3582353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A110BDCD-8D21-41C3-ABAA-BF390D493437}" type="datetimeFigureOut">
              <a:rPr lang="cs-CZ" smtClean="0"/>
              <a:t>7.3.2018</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18485B5A-516B-4434-A562-B0F4F98338DC}" type="slidenum">
              <a:rPr lang="cs-CZ" smtClean="0"/>
              <a:t>‹#›</a:t>
            </a:fld>
            <a:endParaRPr lang="cs-CZ"/>
          </a:p>
        </p:txBody>
      </p:sp>
    </p:spTree>
    <p:extLst>
      <p:ext uri="{BB962C8B-B14F-4D97-AF65-F5344CB8AC3E}">
        <p14:creationId xmlns:p14="http://schemas.microsoft.com/office/powerpoint/2010/main" val="1549221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A110BDCD-8D21-41C3-ABAA-BF390D493437}" type="datetimeFigureOut">
              <a:rPr lang="cs-CZ" smtClean="0"/>
              <a:t>7.3.2018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8485B5A-516B-4434-A562-B0F4F98338DC}" type="slidenum">
              <a:rPr lang="cs-CZ" smtClean="0"/>
              <a:t>‹#›</a:t>
            </a:fld>
            <a:endParaRPr lang="cs-CZ"/>
          </a:p>
        </p:txBody>
      </p:sp>
    </p:spTree>
    <p:extLst>
      <p:ext uri="{BB962C8B-B14F-4D97-AF65-F5344CB8AC3E}">
        <p14:creationId xmlns:p14="http://schemas.microsoft.com/office/powerpoint/2010/main" val="3076836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A110BDCD-8D21-41C3-ABAA-BF390D493437}" type="datetimeFigureOut">
              <a:rPr lang="cs-CZ" smtClean="0"/>
              <a:t>7.3.2018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8485B5A-516B-4434-A562-B0F4F98338DC}" type="slidenum">
              <a:rPr lang="cs-CZ" smtClean="0"/>
              <a:t>‹#›</a:t>
            </a:fld>
            <a:endParaRPr lang="cs-CZ"/>
          </a:p>
        </p:txBody>
      </p:sp>
    </p:spTree>
    <p:extLst>
      <p:ext uri="{BB962C8B-B14F-4D97-AF65-F5344CB8AC3E}">
        <p14:creationId xmlns:p14="http://schemas.microsoft.com/office/powerpoint/2010/main" val="4173065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110BDCD-8D21-41C3-ABAA-BF390D493437}" type="datetimeFigureOut">
              <a:rPr lang="cs-CZ" smtClean="0"/>
              <a:t>7.3.2018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8485B5A-516B-4434-A562-B0F4F98338DC}" type="slidenum">
              <a:rPr lang="cs-CZ" smtClean="0"/>
              <a:t>‹#›</a:t>
            </a:fld>
            <a:endParaRPr lang="cs-CZ"/>
          </a:p>
        </p:txBody>
      </p:sp>
    </p:spTree>
    <p:extLst>
      <p:ext uri="{BB962C8B-B14F-4D97-AF65-F5344CB8AC3E}">
        <p14:creationId xmlns:p14="http://schemas.microsoft.com/office/powerpoint/2010/main" val="9979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110BDCD-8D21-41C3-ABAA-BF390D493437}" type="datetimeFigureOut">
              <a:rPr lang="cs-CZ" smtClean="0"/>
              <a:t>7.3.2018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8485B5A-516B-4434-A562-B0F4F98338DC}" type="slidenum">
              <a:rPr lang="cs-CZ" smtClean="0"/>
              <a:t>‹#›</a:t>
            </a:fld>
            <a:endParaRPr lang="cs-CZ"/>
          </a:p>
        </p:txBody>
      </p:sp>
    </p:spTree>
    <p:extLst>
      <p:ext uri="{BB962C8B-B14F-4D97-AF65-F5344CB8AC3E}">
        <p14:creationId xmlns:p14="http://schemas.microsoft.com/office/powerpoint/2010/main" val="830233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10BDCD-8D21-41C3-ABAA-BF390D493437}" type="datetimeFigureOut">
              <a:rPr lang="cs-CZ" smtClean="0"/>
              <a:t>7.3.2018</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485B5A-516B-4434-A562-B0F4F98338DC}" type="slidenum">
              <a:rPr lang="cs-CZ" smtClean="0"/>
              <a:t>‹#›</a:t>
            </a:fld>
            <a:endParaRPr lang="cs-CZ"/>
          </a:p>
        </p:txBody>
      </p:sp>
    </p:spTree>
    <p:extLst>
      <p:ext uri="{BB962C8B-B14F-4D97-AF65-F5344CB8AC3E}">
        <p14:creationId xmlns:p14="http://schemas.microsoft.com/office/powerpoint/2010/main" val="3528313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3568" y="2132856"/>
            <a:ext cx="7772400" cy="2046089"/>
          </a:xfrm>
        </p:spPr>
        <p:txBody>
          <a:bodyPr>
            <a:normAutofit fontScale="90000"/>
          </a:bodyPr>
          <a:lstStyle/>
          <a:p>
            <a:r>
              <a:rPr lang="cs-CZ" b="1" dirty="0" smtClean="0">
                <a:solidFill>
                  <a:srgbClr val="E4002B"/>
                </a:solidFill>
              </a:rPr>
              <a:t>TECHNOLOGICKÝ PŘEDPIS PRO PROVEDENÍ ZÁKLADOVÉ KONSTRUKCE</a:t>
            </a:r>
            <a:endParaRPr lang="cs-CZ" b="1" dirty="0">
              <a:solidFill>
                <a:srgbClr val="E4002B"/>
              </a:solidFill>
            </a:endParaRPr>
          </a:p>
        </p:txBody>
      </p:sp>
    </p:spTree>
    <p:extLst>
      <p:ext uri="{BB962C8B-B14F-4D97-AF65-F5344CB8AC3E}">
        <p14:creationId xmlns:p14="http://schemas.microsoft.com/office/powerpoint/2010/main" val="3610273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1. OBECNÉ INFORMACE</a:t>
            </a:r>
            <a:r>
              <a:rPr lang="cs-CZ" sz="2000" b="1" dirty="0"/>
              <a:t/>
            </a:r>
            <a:br>
              <a:rPr lang="cs-CZ" sz="2000" b="1" dirty="0"/>
            </a:br>
            <a:r>
              <a:rPr lang="cs-CZ" sz="2000" b="1" dirty="0"/>
              <a:t>1.1. Obecné informace o stavbě</a:t>
            </a:r>
            <a:br>
              <a:rPr lang="cs-CZ" sz="2000" b="1" dirty="0"/>
            </a:br>
            <a:r>
              <a:rPr lang="cs-CZ" sz="2000" dirty="0"/>
              <a:t>Technologický předpis je vypracován pro samostatně stojící, částečně podsklepený objekt, který bude sloužit jako rodinný dům s jednou bytovou jednotkou. Stavební práce budou prováděny na stavební parcele X/Y v katastrálním území Y X. Objekt je založen na železobetonových základových pasech, nosný systém je stěnový příčný z cihelných tvárnic Porotherm. Strop je navržen jako </a:t>
            </a:r>
            <a:r>
              <a:rPr lang="cs-CZ" sz="2000" dirty="0" err="1"/>
              <a:t>keramo</a:t>
            </a:r>
            <a:r>
              <a:rPr lang="cs-CZ" sz="2000" dirty="0"/>
              <a:t>-betonový ve stejném systému jako nosné zdivo. Střecha je navržena sedlová s vikýřem. Konstrukce krovu je dřevěná, vaznicového typu. Přístup k objektu je pouze ze severní strany, kde se nachází plně zasíťovaná místní komunikace</a:t>
            </a:r>
            <a:r>
              <a:rPr lang="cs-CZ" sz="2000" dirty="0" smtClean="0"/>
              <a:t>.</a:t>
            </a:r>
            <a:br>
              <a:rPr lang="cs-CZ" sz="2000" dirty="0" smtClean="0"/>
            </a:br>
            <a:r>
              <a:rPr lang="cs-CZ" sz="2000" dirty="0"/>
              <a:t/>
            </a:r>
            <a:br>
              <a:rPr lang="cs-CZ" sz="2000" dirty="0"/>
            </a:br>
            <a:r>
              <a:rPr lang="cs-CZ" sz="2000" b="1" dirty="0"/>
              <a:t>1.2. Obecná charakteristika procesu</a:t>
            </a:r>
            <a:br>
              <a:rPr lang="cs-CZ" sz="2000" b="1" dirty="0"/>
            </a:br>
            <a:r>
              <a:rPr lang="cs-CZ" sz="2000" dirty="0"/>
              <a:t>V této části se budeme zabývat technologickým předpisem pro základové konstrukce. Bude se jednat o zřízení konstrukce základových pasů z železobetonu. Betonáž bude probíhat do připraveného tradičního bednění z prken a hranolů. Armovací výztuž bude dovezena z podniku X/Y. Doprava betonové směsi bude z betonárny X/Y.</a:t>
            </a:r>
            <a:br>
              <a:rPr lang="cs-CZ" sz="2000" dirty="0"/>
            </a:br>
            <a:endParaRPr lang="cs-CZ" sz="2000" dirty="0"/>
          </a:p>
        </p:txBody>
      </p:sp>
    </p:spTree>
    <p:extLst>
      <p:ext uri="{BB962C8B-B14F-4D97-AF65-F5344CB8AC3E}">
        <p14:creationId xmlns:p14="http://schemas.microsoft.com/office/powerpoint/2010/main" val="16748035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a:solidFill>
                  <a:srgbClr val="E4002B"/>
                </a:solidFill>
              </a:rPr>
              <a:t>2. </a:t>
            </a:r>
            <a:r>
              <a:rPr lang="cs-CZ" sz="2400" b="1" dirty="0" smtClean="0">
                <a:solidFill>
                  <a:srgbClr val="E4002B"/>
                </a:solidFill>
              </a:rPr>
              <a:t>MATERIÁL, DOPRAVA A SKLADOVÁNÍ</a:t>
            </a:r>
            <a:r>
              <a:rPr lang="cs-CZ" sz="2000" b="1" dirty="0"/>
              <a:t/>
            </a:r>
            <a:br>
              <a:rPr lang="cs-CZ" sz="2000" b="1" dirty="0"/>
            </a:br>
            <a:r>
              <a:rPr lang="cs-CZ" sz="2000" b="1" dirty="0">
                <a:solidFill>
                  <a:srgbClr val="658D1B"/>
                </a:solidFill>
              </a:rPr>
              <a:t>2.1. </a:t>
            </a:r>
            <a:r>
              <a:rPr lang="cs-CZ" sz="2000" b="1" dirty="0" smtClean="0">
                <a:solidFill>
                  <a:srgbClr val="658D1B"/>
                </a:solidFill>
              </a:rPr>
              <a:t>Materiál</a:t>
            </a:r>
            <a:r>
              <a:rPr lang="cs-CZ" sz="2000" b="1" dirty="0"/>
              <a:t/>
            </a:r>
            <a:br>
              <a:rPr lang="cs-CZ" sz="2000" b="1" dirty="0"/>
            </a:br>
            <a:r>
              <a:rPr lang="cs-CZ" sz="2000" dirty="0" smtClean="0"/>
              <a:t>- Výpis materiálu základního + doplňkového s odkazem na ČSN a další předpisy (nejlépe do tabulky, měrné jednotky, průměrné spotřeby na MJ, celková spotřeba, ztratné a prořezy, balné),</a:t>
            </a:r>
            <a:br>
              <a:rPr lang="cs-CZ" sz="2000" dirty="0" smtClean="0"/>
            </a:br>
            <a:r>
              <a:rPr lang="cs-CZ" sz="2000" dirty="0" smtClean="0"/>
              <a:t>- Spočítejte kubatury betonu a oceli (ocel uvažujte 80 - 120 kg/m</a:t>
            </a:r>
            <a:r>
              <a:rPr lang="cs-CZ" sz="2000" baseline="30000" dirty="0" smtClean="0"/>
              <a:t>3</a:t>
            </a:r>
            <a:r>
              <a:rPr lang="cs-CZ" sz="2000" dirty="0" smtClean="0"/>
              <a:t> betonu), dále plochu bednění. </a:t>
            </a:r>
            <a:br>
              <a:rPr lang="cs-CZ" sz="2000" dirty="0" smtClean="0"/>
            </a:br>
            <a:r>
              <a:rPr lang="cs-CZ" sz="2000" dirty="0"/>
              <a:t/>
            </a:r>
            <a:br>
              <a:rPr lang="cs-CZ" sz="2000" dirty="0"/>
            </a:br>
            <a:r>
              <a:rPr lang="cs-CZ" sz="2000" dirty="0"/>
              <a:t/>
            </a:r>
            <a:br>
              <a:rPr lang="cs-CZ" sz="2000" dirty="0"/>
            </a:br>
            <a:endParaRPr lang="cs-CZ" sz="2000" dirty="0"/>
          </a:p>
        </p:txBody>
      </p:sp>
    </p:spTree>
    <p:extLst>
      <p:ext uri="{BB962C8B-B14F-4D97-AF65-F5344CB8AC3E}">
        <p14:creationId xmlns:p14="http://schemas.microsoft.com/office/powerpoint/2010/main" val="20621824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a:solidFill>
                  <a:srgbClr val="E4002B"/>
                </a:solidFill>
              </a:rPr>
              <a:t>2. </a:t>
            </a:r>
            <a:r>
              <a:rPr lang="cs-CZ" sz="2400" b="1" dirty="0" smtClean="0">
                <a:solidFill>
                  <a:srgbClr val="E4002B"/>
                </a:solidFill>
              </a:rPr>
              <a:t>MATERIÁL, DOPRAVA A SKLADOVÁNÍ</a:t>
            </a:r>
            <a:r>
              <a:rPr lang="cs-CZ" sz="2000" b="1" dirty="0"/>
              <a:t/>
            </a:r>
            <a:br>
              <a:rPr lang="cs-CZ" sz="2000" b="1" dirty="0"/>
            </a:br>
            <a:r>
              <a:rPr lang="cs-CZ" sz="2000" b="1" dirty="0" smtClean="0">
                <a:solidFill>
                  <a:srgbClr val="658D1B"/>
                </a:solidFill>
              </a:rPr>
              <a:t>2.1. Materiál</a:t>
            </a:r>
            <a:r>
              <a:rPr lang="cs-CZ" sz="2000" b="1" dirty="0" smtClean="0"/>
              <a:t/>
            </a:r>
            <a:br>
              <a:rPr lang="cs-CZ" sz="2000" b="1" dirty="0" smtClean="0"/>
            </a:br>
            <a:r>
              <a:rPr lang="cs-CZ" sz="2000" b="1" dirty="0" smtClean="0"/>
              <a:t>2.1.1. </a:t>
            </a:r>
            <a:r>
              <a:rPr lang="cs-CZ" sz="2000" b="1" dirty="0"/>
              <a:t>Materiál pro </a:t>
            </a:r>
            <a:r>
              <a:rPr lang="cs-CZ" sz="2000" b="1" dirty="0" smtClean="0"/>
              <a:t>bednění </a:t>
            </a:r>
            <a:r>
              <a:rPr lang="cs-CZ" sz="2000" i="1" dirty="0" smtClean="0"/>
              <a:t>– viz schéma zákl. </a:t>
            </a:r>
            <a:r>
              <a:rPr lang="cs-CZ" sz="2000" i="1" dirty="0" err="1" smtClean="0"/>
              <a:t>kce</a:t>
            </a:r>
            <a:r>
              <a:rPr lang="cs-CZ" sz="2000" b="1" dirty="0"/>
              <a:t/>
            </a:r>
            <a:br>
              <a:rPr lang="cs-CZ" sz="2000" b="1" dirty="0"/>
            </a:br>
            <a:r>
              <a:rPr lang="cs-CZ" sz="2000" dirty="0" smtClean="0"/>
              <a:t>- dřevěné </a:t>
            </a:r>
            <a:r>
              <a:rPr lang="cs-CZ" sz="2000" dirty="0"/>
              <a:t>deskové řezivo pro bednění (3000×20×100 mm),</a:t>
            </a:r>
            <a:br>
              <a:rPr lang="cs-CZ" sz="2000" dirty="0"/>
            </a:br>
            <a:r>
              <a:rPr lang="cs-CZ" sz="2000" dirty="0" smtClean="0"/>
              <a:t>- dřevěné </a:t>
            </a:r>
            <a:r>
              <a:rPr lang="cs-CZ" sz="2000" dirty="0"/>
              <a:t>trámky (3000×100×100 mm),</a:t>
            </a:r>
            <a:br>
              <a:rPr lang="cs-CZ" sz="2000" dirty="0"/>
            </a:br>
            <a:r>
              <a:rPr lang="cs-CZ" sz="2000" dirty="0" smtClean="0"/>
              <a:t>- dřevěné </a:t>
            </a:r>
            <a:r>
              <a:rPr lang="cs-CZ" sz="2000" dirty="0"/>
              <a:t>vzpěry (1100×60×60 mm),</a:t>
            </a:r>
            <a:br>
              <a:rPr lang="cs-CZ" sz="2000" dirty="0"/>
            </a:br>
            <a:r>
              <a:rPr lang="cs-CZ" sz="2000" dirty="0" smtClean="0"/>
              <a:t>- dřevěné rozpěrky</a:t>
            </a:r>
            <a:br>
              <a:rPr lang="cs-CZ" sz="2000" dirty="0" smtClean="0"/>
            </a:br>
            <a:r>
              <a:rPr lang="cs-CZ" sz="2000" dirty="0"/>
              <a:t/>
            </a:r>
            <a:br>
              <a:rPr lang="cs-CZ" sz="2000" dirty="0"/>
            </a:br>
            <a:r>
              <a:rPr lang="cs-CZ" sz="2000" b="1" dirty="0" smtClean="0"/>
              <a:t>2.1.2</a:t>
            </a:r>
            <a:r>
              <a:rPr lang="cs-CZ" sz="2000" b="1" dirty="0"/>
              <a:t>. Materiál pro betonáž</a:t>
            </a:r>
            <a:br>
              <a:rPr lang="cs-CZ" sz="2000" b="1" dirty="0"/>
            </a:br>
            <a:r>
              <a:rPr lang="cs-CZ" sz="2000" dirty="0" smtClean="0"/>
              <a:t>-</a:t>
            </a:r>
            <a:r>
              <a:rPr lang="cs-CZ" sz="2000" b="1" dirty="0" smtClean="0"/>
              <a:t> </a:t>
            </a:r>
            <a:r>
              <a:rPr lang="cs-CZ" sz="2000" dirty="0" smtClean="0"/>
              <a:t>beton </a:t>
            </a:r>
            <a:r>
              <a:rPr lang="cs-CZ" sz="2000" dirty="0"/>
              <a:t>C20/25, XC1, S3, </a:t>
            </a:r>
            <a:r>
              <a:rPr lang="cs-CZ" sz="2000" dirty="0" err="1"/>
              <a:t>D</a:t>
            </a:r>
            <a:r>
              <a:rPr lang="cs-CZ" sz="2000" baseline="-25000" dirty="0" err="1"/>
              <a:t>max</a:t>
            </a:r>
            <a:r>
              <a:rPr lang="cs-CZ" sz="2000" dirty="0"/>
              <a:t> = 16 mm o objemu X m</a:t>
            </a:r>
            <a:r>
              <a:rPr lang="cs-CZ" sz="2000" baseline="30000" dirty="0"/>
              <a:t>3</a:t>
            </a:r>
            <a:r>
              <a:rPr lang="cs-CZ" sz="2000" dirty="0"/>
              <a:t> pro základové pasy,</a:t>
            </a:r>
            <a:br>
              <a:rPr lang="cs-CZ" sz="2000" dirty="0"/>
            </a:br>
            <a:r>
              <a:rPr lang="cs-CZ" sz="2000" dirty="0" smtClean="0"/>
              <a:t>- beton </a:t>
            </a:r>
            <a:r>
              <a:rPr lang="cs-CZ" sz="2000" dirty="0"/>
              <a:t>C12/15, XC1, S3, </a:t>
            </a:r>
            <a:r>
              <a:rPr lang="cs-CZ" sz="2000" dirty="0" err="1"/>
              <a:t>D</a:t>
            </a:r>
            <a:r>
              <a:rPr lang="cs-CZ" sz="2000" baseline="-25000" dirty="0" err="1"/>
              <a:t>max</a:t>
            </a:r>
            <a:r>
              <a:rPr lang="cs-CZ" sz="2000" dirty="0"/>
              <a:t> = 16 mm o objemu X m</a:t>
            </a:r>
            <a:r>
              <a:rPr lang="cs-CZ" sz="2000" baseline="30000" dirty="0"/>
              <a:t>3</a:t>
            </a:r>
            <a:r>
              <a:rPr lang="cs-CZ" sz="2000" dirty="0"/>
              <a:t> pro podkladní beton,</a:t>
            </a:r>
            <a:br>
              <a:rPr lang="cs-CZ" sz="2000" dirty="0"/>
            </a:br>
            <a:r>
              <a:rPr lang="cs-CZ" sz="2000" dirty="0" smtClean="0"/>
              <a:t>- betonářská </a:t>
            </a:r>
            <a:r>
              <a:rPr lang="cs-CZ" sz="2000" dirty="0"/>
              <a:t>ocel B500B</a:t>
            </a:r>
            <a:r>
              <a:rPr lang="cs-CZ" sz="2000" dirty="0" smtClean="0"/>
              <a:t>,</a:t>
            </a:r>
            <a:br>
              <a:rPr lang="cs-CZ" sz="2000" dirty="0" smtClean="0"/>
            </a:br>
            <a:r>
              <a:rPr lang="cs-CZ" sz="2000" dirty="0"/>
              <a:t/>
            </a:r>
            <a:br>
              <a:rPr lang="cs-CZ" sz="2000" dirty="0"/>
            </a:br>
            <a:r>
              <a:rPr lang="cs-CZ" sz="2000" dirty="0" smtClean="0"/>
              <a:t>- distanční </a:t>
            </a:r>
            <a:r>
              <a:rPr lang="cs-CZ" sz="2000" dirty="0"/>
              <a:t>hadi s </a:t>
            </a:r>
            <a:r>
              <a:rPr lang="cs-CZ" sz="2000" dirty="0" err="1" smtClean="0"/>
              <a:t>hrbolKy</a:t>
            </a:r>
            <a:r>
              <a:rPr lang="cs-CZ" sz="2000" dirty="0" smtClean="0"/>
              <a:t> </a:t>
            </a:r>
            <a:r>
              <a:rPr lang="cs-CZ" sz="2000" dirty="0"/>
              <a:t>(výška krytí 25 mm), </a:t>
            </a:r>
            <a:r>
              <a:rPr lang="cs-CZ" sz="2000" dirty="0" err="1"/>
              <a:t>rádlovací</a:t>
            </a:r>
            <a:r>
              <a:rPr lang="cs-CZ" sz="2000" dirty="0"/>
              <a:t> drát beton Ø3 mm – 5 kg, </a:t>
            </a:r>
            <a:r>
              <a:rPr lang="cs-CZ" sz="2000" dirty="0" smtClean="0"/>
              <a:t>- vázací </a:t>
            </a:r>
            <a:r>
              <a:rPr lang="cs-CZ" sz="2000" dirty="0"/>
              <a:t>drát Ø1,4 mm – 10 kg, hřebíky dl. 80 mm, – 5kg, hřebíky dl. 120 mm – 6 kg, odbedňovací olej 10 l.</a:t>
            </a:r>
            <a:br>
              <a:rPr lang="cs-CZ" sz="2000" dirty="0"/>
            </a:br>
            <a:r>
              <a:rPr lang="cs-CZ" sz="2000" dirty="0"/>
              <a:t/>
            </a:r>
            <a:br>
              <a:rPr lang="cs-CZ" sz="2000" dirty="0"/>
            </a:br>
            <a:r>
              <a:rPr lang="cs-CZ" sz="2000" dirty="0"/>
              <a:t/>
            </a:r>
            <a:br>
              <a:rPr lang="cs-CZ" sz="2000" dirty="0"/>
            </a:br>
            <a:endParaRPr lang="cs-CZ" sz="2000" dirty="0"/>
          </a:p>
        </p:txBody>
      </p:sp>
    </p:spTree>
    <p:extLst>
      <p:ext uri="{BB962C8B-B14F-4D97-AF65-F5344CB8AC3E}">
        <p14:creationId xmlns:p14="http://schemas.microsoft.com/office/powerpoint/2010/main" val="2386257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1440160"/>
          </a:xfrm>
        </p:spPr>
        <p:txBody>
          <a:bodyPr anchor="t">
            <a:noAutofit/>
          </a:bodyPr>
          <a:lstStyle/>
          <a:p>
            <a:pPr algn="l"/>
            <a:r>
              <a:rPr lang="cs-CZ" sz="2400" b="1" dirty="0">
                <a:solidFill>
                  <a:srgbClr val="E4002B"/>
                </a:solidFill>
              </a:rPr>
              <a:t>2. </a:t>
            </a:r>
            <a:r>
              <a:rPr lang="cs-CZ" sz="2400" b="1" dirty="0" smtClean="0">
                <a:solidFill>
                  <a:srgbClr val="E4002B"/>
                </a:solidFill>
              </a:rPr>
              <a:t>MATERIÁL, DOPRAVA A SKLADOVÁNÍ</a:t>
            </a:r>
            <a:r>
              <a:rPr lang="cs-CZ" sz="2000" b="1" dirty="0"/>
              <a:t/>
            </a:r>
            <a:br>
              <a:rPr lang="cs-CZ" sz="2000" b="1" dirty="0"/>
            </a:br>
            <a:r>
              <a:rPr lang="cs-CZ" sz="2000" b="1" dirty="0" smtClean="0">
                <a:solidFill>
                  <a:srgbClr val="658D1B"/>
                </a:solidFill>
              </a:rPr>
              <a:t>2.2. Skladování</a:t>
            </a:r>
            <a:br>
              <a:rPr lang="cs-CZ" sz="2000" b="1" dirty="0" smtClean="0">
                <a:solidFill>
                  <a:srgbClr val="658D1B"/>
                </a:solidFill>
              </a:rPr>
            </a:br>
            <a:r>
              <a:rPr lang="cs-CZ" sz="2000" dirty="0" smtClean="0"/>
              <a:t>- Skladování jednoduchých materiálů. </a:t>
            </a:r>
            <a:r>
              <a:rPr lang="cs-CZ" sz="2000" i="1" dirty="0" smtClean="0"/>
              <a:t>+ pracovní a klimatické podmínky</a:t>
            </a:r>
            <a:r>
              <a:rPr lang="cs-CZ" sz="2000" b="1" dirty="0">
                <a:solidFill>
                  <a:srgbClr val="658D1B"/>
                </a:solidFill>
              </a:rPr>
              <a:t/>
            </a:r>
            <a:br>
              <a:rPr lang="cs-CZ" sz="2000" b="1" dirty="0">
                <a:solidFill>
                  <a:srgbClr val="658D1B"/>
                </a:solidFill>
              </a:rPr>
            </a:br>
            <a:r>
              <a:rPr lang="cs-CZ" sz="2000" b="1" dirty="0"/>
              <a:t/>
            </a:r>
            <a:br>
              <a:rPr lang="cs-CZ" sz="2000" b="1" dirty="0"/>
            </a:br>
            <a:endParaRPr lang="cs-CZ" sz="2000" dirty="0"/>
          </a:p>
        </p:txBody>
      </p:sp>
      <p:sp>
        <p:nvSpPr>
          <p:cNvPr id="3" name="Obdélník 2"/>
          <p:cNvSpPr/>
          <p:nvPr/>
        </p:nvSpPr>
        <p:spPr>
          <a:xfrm>
            <a:off x="251520" y="1988840"/>
            <a:ext cx="8640960" cy="2554545"/>
          </a:xfrm>
          <a:prstGeom prst="rect">
            <a:avLst/>
          </a:prstGeom>
        </p:spPr>
        <p:txBody>
          <a:bodyPr wrap="square">
            <a:spAutoFit/>
          </a:bodyPr>
          <a:lstStyle/>
          <a:p>
            <a:r>
              <a:rPr lang="cs-CZ" sz="2000" dirty="0" smtClean="0"/>
              <a:t>- Řezivo bude umístěno v blízkosti výkopu na podkladních trámcích, na zpevněné, odvodněné ploše a bude chráněno proti povětrnostním vlivům zakrytím nepromokavou plachtou.</a:t>
            </a:r>
            <a:br>
              <a:rPr lang="cs-CZ" sz="2000" dirty="0" smtClean="0"/>
            </a:br>
            <a:r>
              <a:rPr lang="cs-CZ" sz="2000" dirty="0" smtClean="0"/>
              <a:t>- Výztuž bude na stavbě uložena na podkladních dřevěných trámech tak, aby nedocházelo k jejímu průhybu. Veškerý materiál musí být dále dostatečně chráněn proti povětrnostním vlivům. Jednotlivé ocelové pruty stejné velikosti budou svázány a označeny identifikačním štítkem.</a:t>
            </a:r>
            <a:br>
              <a:rPr lang="cs-CZ" sz="2000" dirty="0" smtClean="0"/>
            </a:br>
            <a:r>
              <a:rPr lang="cs-CZ" sz="2000" dirty="0" smtClean="0"/>
              <a:t>-</a:t>
            </a:r>
            <a:r>
              <a:rPr lang="cs-CZ" sz="2000" b="1" dirty="0" smtClean="0"/>
              <a:t> </a:t>
            </a:r>
            <a:r>
              <a:rPr lang="cs-CZ" sz="2000" dirty="0" smtClean="0"/>
              <a:t>Drobný materiál a el. nástroje budou skladovaný ve skladovacím kontejneru.</a:t>
            </a:r>
            <a:endParaRPr lang="cs-CZ" sz="2000" dirty="0"/>
          </a:p>
        </p:txBody>
      </p:sp>
    </p:spTree>
    <p:extLst>
      <p:ext uri="{BB962C8B-B14F-4D97-AF65-F5344CB8AC3E}">
        <p14:creationId xmlns:p14="http://schemas.microsoft.com/office/powerpoint/2010/main" val="612884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a:solidFill>
                  <a:srgbClr val="E4002B"/>
                </a:solidFill>
              </a:rPr>
              <a:t>2. </a:t>
            </a:r>
            <a:r>
              <a:rPr lang="cs-CZ" sz="2400" b="1" dirty="0" smtClean="0">
                <a:solidFill>
                  <a:srgbClr val="E4002B"/>
                </a:solidFill>
              </a:rPr>
              <a:t>MATERIÁL, DOPRAVA A SKLADOVÁNÍ</a:t>
            </a:r>
            <a:r>
              <a:rPr lang="cs-CZ" sz="2000" b="1" dirty="0"/>
              <a:t/>
            </a:r>
            <a:br>
              <a:rPr lang="cs-CZ" sz="2000" b="1" dirty="0"/>
            </a:br>
            <a:r>
              <a:rPr lang="cs-CZ" sz="2000" b="1" dirty="0" smtClean="0">
                <a:solidFill>
                  <a:srgbClr val="658D1B"/>
                </a:solidFill>
              </a:rPr>
              <a:t>2.4</a:t>
            </a:r>
            <a:r>
              <a:rPr lang="cs-CZ" sz="2000" b="1" dirty="0">
                <a:solidFill>
                  <a:srgbClr val="658D1B"/>
                </a:solidFill>
              </a:rPr>
              <a:t>. Doprava</a:t>
            </a:r>
            <a:r>
              <a:rPr lang="cs-CZ" sz="2000" b="1" dirty="0"/>
              <a:t/>
            </a:r>
            <a:br>
              <a:rPr lang="cs-CZ" sz="2000" b="1" dirty="0"/>
            </a:br>
            <a:r>
              <a:rPr lang="cs-CZ" sz="2000" b="1" dirty="0" smtClean="0"/>
              <a:t>2.4.1. Mimostaveništní doprava (primární)</a:t>
            </a:r>
            <a:r>
              <a:rPr lang="cs-CZ" sz="2000" b="1" dirty="0"/>
              <a:t/>
            </a:r>
            <a:br>
              <a:rPr lang="cs-CZ" sz="2000" b="1" dirty="0"/>
            </a:br>
            <a:r>
              <a:rPr lang="cs-CZ" sz="2000" dirty="0" smtClean="0"/>
              <a:t>- Zde řešit dopravu materiálu na stavbu = bednění, výztuž, beton.</a:t>
            </a:r>
            <a:br>
              <a:rPr lang="cs-CZ" sz="2000" dirty="0" smtClean="0"/>
            </a:br>
            <a:r>
              <a:rPr lang="cs-CZ" sz="2000" dirty="0" smtClean="0"/>
              <a:t>- Spočítat počet </a:t>
            </a:r>
            <a:r>
              <a:rPr lang="cs-CZ" sz="2000" dirty="0" err="1" smtClean="0"/>
              <a:t>autodomíchávačů</a:t>
            </a:r>
            <a:r>
              <a:rPr lang="cs-CZ" sz="2000" dirty="0" smtClean="0"/>
              <a:t>, aby práce probíhaly průběžně. </a:t>
            </a:r>
            <a:br>
              <a:rPr lang="cs-CZ" sz="2000" dirty="0" smtClean="0"/>
            </a:br>
            <a:r>
              <a:rPr lang="cs-CZ" sz="2000" dirty="0" smtClean="0"/>
              <a:t/>
            </a:r>
            <a:br>
              <a:rPr lang="cs-CZ" sz="2000" dirty="0" smtClean="0"/>
            </a:br>
            <a:r>
              <a:rPr lang="cs-CZ" sz="2000" dirty="0" smtClean="0"/>
              <a:t/>
            </a:r>
            <a:br>
              <a:rPr lang="cs-CZ" sz="2000" dirty="0" smtClean="0"/>
            </a:br>
            <a:r>
              <a:rPr lang="cs-CZ" sz="2000" dirty="0"/>
              <a:t/>
            </a:r>
            <a:br>
              <a:rPr lang="cs-CZ" sz="2000" dirty="0"/>
            </a:br>
            <a:r>
              <a:rPr lang="cs-CZ" sz="2000" b="1" dirty="0" smtClean="0"/>
              <a:t>2.4.2. Vnitrostaveništní doprava (sekundární)</a:t>
            </a:r>
            <a:r>
              <a:rPr lang="cs-CZ" sz="2000" b="1" dirty="0"/>
              <a:t/>
            </a:r>
            <a:br>
              <a:rPr lang="cs-CZ" sz="2000" b="1" dirty="0"/>
            </a:br>
            <a:r>
              <a:rPr lang="cs-CZ" sz="2000" dirty="0" smtClean="0"/>
              <a:t>- Sekundární doprava řeší zpracování materiálu na staveništi = tj. dopravu materiálu po stavbě z místa skládky na místo jeho zpracování.</a:t>
            </a:r>
            <a:br>
              <a:rPr lang="cs-CZ" sz="2000" dirty="0" smtClean="0"/>
            </a:br>
            <a:r>
              <a:rPr lang="cs-CZ" sz="2000" dirty="0" smtClean="0"/>
              <a:t>- Většinou za potřeby jeřábu, čerpadla na bet. směs apod.</a:t>
            </a:r>
            <a:r>
              <a:rPr lang="cs-CZ" sz="2000" dirty="0"/>
              <a:t/>
            </a:r>
            <a:br>
              <a:rPr lang="cs-CZ" sz="2000" dirty="0"/>
            </a:br>
            <a:r>
              <a:rPr lang="cs-CZ" sz="2000" dirty="0"/>
              <a:t/>
            </a:r>
            <a:br>
              <a:rPr lang="cs-CZ" sz="2000" dirty="0"/>
            </a:br>
            <a:r>
              <a:rPr lang="cs-CZ" sz="2000" dirty="0"/>
              <a:t/>
            </a:r>
            <a:br>
              <a:rPr lang="cs-CZ" sz="2000" dirty="0"/>
            </a:br>
            <a:r>
              <a:rPr lang="cs-CZ" sz="2000" dirty="0"/>
              <a:t/>
            </a:r>
            <a:br>
              <a:rPr lang="cs-CZ" sz="2000" dirty="0"/>
            </a:br>
            <a:endParaRPr lang="cs-CZ" sz="2000" dirty="0"/>
          </a:p>
        </p:txBody>
      </p:sp>
    </p:spTree>
    <p:extLst>
      <p:ext uri="{BB962C8B-B14F-4D97-AF65-F5344CB8AC3E}">
        <p14:creationId xmlns:p14="http://schemas.microsoft.com/office/powerpoint/2010/main" val="23013324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a:solidFill>
                  <a:srgbClr val="E4002B"/>
                </a:solidFill>
              </a:rPr>
              <a:t>2. </a:t>
            </a:r>
            <a:r>
              <a:rPr lang="cs-CZ" sz="2400" b="1" dirty="0" smtClean="0">
                <a:solidFill>
                  <a:srgbClr val="E4002B"/>
                </a:solidFill>
              </a:rPr>
              <a:t>MATERIÁL, DOPRAVA A SKLADOVÁNÍ</a:t>
            </a:r>
            <a:r>
              <a:rPr lang="cs-CZ" sz="2000" b="1" dirty="0"/>
              <a:t/>
            </a:r>
            <a:br>
              <a:rPr lang="cs-CZ" sz="2000" b="1" dirty="0"/>
            </a:br>
            <a:r>
              <a:rPr lang="cs-CZ" sz="2000" b="1" dirty="0" smtClean="0">
                <a:solidFill>
                  <a:srgbClr val="658D1B"/>
                </a:solidFill>
              </a:rPr>
              <a:t>2.4</a:t>
            </a:r>
            <a:r>
              <a:rPr lang="cs-CZ" sz="2000" b="1" dirty="0">
                <a:solidFill>
                  <a:srgbClr val="658D1B"/>
                </a:solidFill>
              </a:rPr>
              <a:t>. Doprava</a:t>
            </a:r>
            <a:r>
              <a:rPr lang="cs-CZ" sz="2000" b="1" dirty="0"/>
              <a:t/>
            </a:r>
            <a:br>
              <a:rPr lang="cs-CZ" sz="2000" b="1" dirty="0"/>
            </a:br>
            <a:r>
              <a:rPr lang="cs-CZ" sz="2000" b="1" dirty="0" smtClean="0"/>
              <a:t>2.4.1. Mimostaveništní doprava (primární)</a:t>
            </a:r>
            <a:r>
              <a:rPr lang="cs-CZ" sz="2000" b="1" dirty="0"/>
              <a:t/>
            </a:r>
            <a:br>
              <a:rPr lang="cs-CZ" sz="2000" b="1" dirty="0"/>
            </a:br>
            <a:r>
              <a:rPr lang="cs-CZ" sz="2000" dirty="0" smtClean="0"/>
              <a:t>- Mimostaveništní </a:t>
            </a:r>
            <a:r>
              <a:rPr lang="cs-CZ" sz="2000" dirty="0"/>
              <a:t>doprava betonu bude zajištěna autodomíchávačem MAN s nástavbou </a:t>
            </a:r>
            <a:r>
              <a:rPr lang="cs-CZ" sz="2000" dirty="0" err="1"/>
              <a:t>Stetter</a:t>
            </a:r>
            <a:r>
              <a:rPr lang="cs-CZ" sz="2000" dirty="0"/>
              <a:t> BASIC LINE AM 8 od betonárny </a:t>
            </a:r>
            <a:r>
              <a:rPr lang="cs-CZ" sz="2000" dirty="0" smtClean="0"/>
              <a:t>XY.</a:t>
            </a:r>
            <a:br>
              <a:rPr lang="cs-CZ" sz="2000" dirty="0" smtClean="0"/>
            </a:br>
            <a:r>
              <a:rPr lang="cs-CZ" sz="2000" dirty="0" smtClean="0"/>
              <a:t>- Doprava </a:t>
            </a:r>
            <a:r>
              <a:rPr lang="cs-CZ" sz="2000" dirty="0"/>
              <a:t>řeziva a výztuže bude zajištěno nákladním automobilem Tatra 815 s hydraulickou rukou </a:t>
            </a:r>
            <a:r>
              <a:rPr lang="cs-CZ" sz="2000" dirty="0" err="1"/>
              <a:t>Hiab</a:t>
            </a:r>
            <a:r>
              <a:rPr lang="cs-CZ" sz="2000" dirty="0"/>
              <a:t> 250-5</a:t>
            </a:r>
            <a:r>
              <a:rPr lang="cs-CZ" sz="2000" dirty="0" smtClean="0"/>
              <a:t>.</a:t>
            </a:r>
            <a:br>
              <a:rPr lang="cs-CZ" sz="2000" dirty="0" smtClean="0"/>
            </a:br>
            <a:r>
              <a:rPr lang="cs-CZ" sz="2000" dirty="0"/>
              <a:t/>
            </a:r>
            <a:br>
              <a:rPr lang="cs-CZ" sz="2000" dirty="0"/>
            </a:br>
            <a:r>
              <a:rPr lang="cs-CZ" sz="2000" b="1" dirty="0" smtClean="0"/>
              <a:t>2.4.2. Vnitrostaveništní doprava (sekundární)</a:t>
            </a:r>
            <a:r>
              <a:rPr lang="cs-CZ" sz="2000" b="1" dirty="0"/>
              <a:t/>
            </a:r>
            <a:br>
              <a:rPr lang="cs-CZ" sz="2000" b="1" dirty="0"/>
            </a:br>
            <a:r>
              <a:rPr lang="cs-CZ" sz="2000" dirty="0" smtClean="0"/>
              <a:t>- Vnitrostaveništní </a:t>
            </a:r>
            <a:r>
              <a:rPr lang="cs-CZ" sz="2000" dirty="0"/>
              <a:t>doprava betonu bude zajištěna autočerpadlem Schwing </a:t>
            </a:r>
            <a:r>
              <a:rPr lang="cs-CZ" sz="2000" dirty="0" err="1"/>
              <a:t>Stetter</a:t>
            </a:r>
            <a:r>
              <a:rPr lang="cs-CZ" sz="2000" dirty="0"/>
              <a:t> S 34 X od betonárny XY</a:t>
            </a:r>
            <a:r>
              <a:rPr lang="cs-CZ" sz="2000" dirty="0" smtClean="0"/>
              <a:t>.</a:t>
            </a:r>
            <a:br>
              <a:rPr lang="cs-CZ" sz="2000" dirty="0" smtClean="0"/>
            </a:br>
            <a:r>
              <a:rPr lang="cs-CZ" sz="2000" dirty="0" smtClean="0"/>
              <a:t>- Ručně.</a:t>
            </a:r>
            <a:r>
              <a:rPr lang="cs-CZ" sz="2000" dirty="0"/>
              <a:t/>
            </a:r>
            <a:br>
              <a:rPr lang="cs-CZ" sz="2000" dirty="0"/>
            </a:br>
            <a:r>
              <a:rPr lang="cs-CZ" sz="2000" dirty="0"/>
              <a:t/>
            </a:r>
            <a:br>
              <a:rPr lang="cs-CZ" sz="2000" dirty="0"/>
            </a:br>
            <a:r>
              <a:rPr lang="cs-CZ" sz="2000" dirty="0"/>
              <a:t/>
            </a:r>
            <a:br>
              <a:rPr lang="cs-CZ" sz="2000" dirty="0"/>
            </a:br>
            <a:r>
              <a:rPr lang="cs-CZ" sz="2000" dirty="0"/>
              <a:t/>
            </a:r>
            <a:br>
              <a:rPr lang="cs-CZ" sz="2000" dirty="0"/>
            </a:br>
            <a:endParaRPr lang="cs-CZ" sz="2000" dirty="0"/>
          </a:p>
        </p:txBody>
      </p:sp>
    </p:spTree>
    <p:extLst>
      <p:ext uri="{BB962C8B-B14F-4D97-AF65-F5344CB8AC3E}">
        <p14:creationId xmlns:p14="http://schemas.microsoft.com/office/powerpoint/2010/main" val="640564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2160240"/>
          </a:xfrm>
        </p:spPr>
        <p:txBody>
          <a:bodyPr anchor="t">
            <a:noAutofit/>
          </a:bodyPr>
          <a:lstStyle/>
          <a:p>
            <a:pPr algn="l"/>
            <a:r>
              <a:rPr lang="cs-CZ" sz="2400" b="1" dirty="0" smtClean="0">
                <a:solidFill>
                  <a:srgbClr val="E4002B"/>
                </a:solidFill>
              </a:rPr>
              <a:t>3. PŘEVZETÍ PRACOVIŠTĚ</a:t>
            </a:r>
            <a:r>
              <a:rPr lang="cs-CZ" sz="2400" b="1" dirty="0"/>
              <a:t/>
            </a:r>
            <a:br>
              <a:rPr lang="cs-CZ" sz="2400" b="1" dirty="0"/>
            </a:br>
            <a:r>
              <a:rPr lang="cs-CZ" sz="2000" b="1" dirty="0"/>
              <a:t>3.1. Převzetí pracoviště</a:t>
            </a:r>
            <a:br>
              <a:rPr lang="cs-CZ" sz="2000" b="1" dirty="0"/>
            </a:br>
            <a:r>
              <a:rPr lang="cs-CZ" sz="2000" dirty="0" smtClean="0"/>
              <a:t>- Je </a:t>
            </a:r>
            <a:r>
              <a:rPr lang="cs-CZ" sz="2000" dirty="0"/>
              <a:t>vyhloubena základová jáma včetně rýh pro základové </a:t>
            </a:r>
            <a:r>
              <a:rPr lang="cs-CZ" sz="2000" dirty="0" smtClean="0"/>
              <a:t>pasy. </a:t>
            </a:r>
            <a:r>
              <a:rPr lang="cs-CZ" sz="2000" i="1" dirty="0" smtClean="0">
                <a:solidFill>
                  <a:srgbClr val="658D1B"/>
                </a:solidFill>
              </a:rPr>
              <a:t>= Probíhá mezi dodavatelem daného procesu a hlavním dodavatelem stavby.</a:t>
            </a:r>
            <a:r>
              <a:rPr lang="cs-CZ" sz="2000" dirty="0" smtClean="0"/>
              <a:t/>
            </a:r>
            <a:br>
              <a:rPr lang="cs-CZ" sz="2000" dirty="0" smtClean="0"/>
            </a:br>
            <a:r>
              <a:rPr lang="cs-CZ" sz="2000" dirty="0" smtClean="0"/>
              <a:t>- Při </a:t>
            </a:r>
            <a:r>
              <a:rPr lang="cs-CZ" sz="2000" dirty="0"/>
              <a:t>převzetí pracoviště se udělá zápis do stavebního </a:t>
            </a:r>
            <a:r>
              <a:rPr lang="cs-CZ" sz="2000" dirty="0" smtClean="0"/>
              <a:t>deníku.</a:t>
            </a:r>
            <a:br>
              <a:rPr lang="cs-CZ" sz="2000" dirty="0" smtClean="0"/>
            </a:br>
            <a:r>
              <a:rPr lang="cs-CZ" sz="2000" dirty="0"/>
              <a:t/>
            </a:r>
            <a:br>
              <a:rPr lang="cs-CZ" sz="2000" dirty="0"/>
            </a:br>
            <a:r>
              <a:rPr lang="cs-CZ" sz="2000" dirty="0"/>
              <a:t/>
            </a:r>
            <a:br>
              <a:rPr lang="cs-CZ" sz="2000" dirty="0"/>
            </a:br>
            <a:r>
              <a:rPr lang="cs-CZ" sz="2000" dirty="0"/>
              <a:t/>
            </a:r>
            <a:br>
              <a:rPr lang="cs-CZ" sz="2000" dirty="0"/>
            </a:br>
            <a:r>
              <a:rPr lang="cs-CZ" sz="2000" dirty="0"/>
              <a:t/>
            </a:r>
            <a:br>
              <a:rPr lang="cs-CZ" sz="2000" dirty="0"/>
            </a:br>
            <a:endParaRPr lang="cs-CZ" sz="2000" dirty="0"/>
          </a:p>
        </p:txBody>
      </p:sp>
      <p:sp>
        <p:nvSpPr>
          <p:cNvPr id="3" name="Obdélník 2"/>
          <p:cNvSpPr/>
          <p:nvPr/>
        </p:nvSpPr>
        <p:spPr>
          <a:xfrm>
            <a:off x="260317" y="2204864"/>
            <a:ext cx="8640960" cy="4339650"/>
          </a:xfrm>
          <a:prstGeom prst="rect">
            <a:avLst/>
          </a:prstGeom>
        </p:spPr>
        <p:txBody>
          <a:bodyPr wrap="square">
            <a:spAutoFit/>
          </a:bodyPr>
          <a:lstStyle/>
          <a:p>
            <a:r>
              <a:rPr lang="cs-CZ" dirty="0" smtClean="0"/>
              <a:t/>
            </a:r>
            <a:br>
              <a:rPr lang="cs-CZ" dirty="0" smtClean="0"/>
            </a:br>
            <a:r>
              <a:rPr lang="cs-CZ" sz="2000" b="1" dirty="0" smtClean="0"/>
              <a:t>3.3. Připravenost staveniště</a:t>
            </a:r>
            <a:br>
              <a:rPr lang="cs-CZ" sz="2000" b="1" dirty="0" smtClean="0"/>
            </a:br>
            <a:r>
              <a:rPr lang="cs-CZ" sz="2000" i="1" dirty="0" smtClean="0">
                <a:solidFill>
                  <a:srgbClr val="658D1B"/>
                </a:solidFill>
              </a:rPr>
              <a:t>- Zde uveďte práce a činnosti, které by měly být dokončeny v předchozí a zda je vše, jak má být, co je nutné převzít, co musí být k dispozici. </a:t>
            </a:r>
            <a:r>
              <a:rPr lang="cs-CZ" sz="2000" b="1" dirty="0" smtClean="0"/>
              <a:t/>
            </a:r>
            <a:br>
              <a:rPr lang="cs-CZ" sz="2000" b="1" dirty="0" smtClean="0"/>
            </a:br>
            <a:r>
              <a:rPr lang="cs-CZ" sz="2000" dirty="0" smtClean="0"/>
              <a:t>- Na staveništi musí být provedeno přesné vyznačení a oplocení hranice staveniště mobilním oplocením výšky X m, potvrzení a případné vytyčení stávajících inženýrských sítí pod povrchem na území staveniště a v nejbližším okolí.</a:t>
            </a:r>
            <a:br>
              <a:rPr lang="cs-CZ" sz="2000" dirty="0" smtClean="0"/>
            </a:br>
            <a:r>
              <a:rPr lang="cs-CZ" sz="2000" dirty="0" smtClean="0"/>
              <a:t>- Dále je vybaveno stavební buňkou pro převlékání, buňkou pro sklad nářadí a materiálu, 1x chemickým WC s odvozem splašků 1x týdně.</a:t>
            </a:r>
            <a:br>
              <a:rPr lang="cs-CZ" sz="2000" dirty="0" smtClean="0"/>
            </a:br>
            <a:r>
              <a:rPr lang="cs-CZ" sz="2000" dirty="0" smtClean="0"/>
              <a:t>- Přístup na staveniště je možné přímo z místní komunikace pouze ze severní strany parcely.</a:t>
            </a:r>
            <a:br>
              <a:rPr lang="cs-CZ" sz="2000" dirty="0" smtClean="0"/>
            </a:br>
            <a:r>
              <a:rPr lang="cs-CZ" sz="2000" dirty="0" smtClean="0"/>
              <a:t>- Rozvod elektrické energie bude řešen pomocí rozvodné skříně na 230,/400V, která bude napojena na novou přípojku elektřiny.</a:t>
            </a:r>
            <a:br>
              <a:rPr lang="cs-CZ" sz="2000" dirty="0" smtClean="0"/>
            </a:br>
            <a:endParaRPr lang="cs-CZ" dirty="0"/>
          </a:p>
        </p:txBody>
      </p:sp>
    </p:spTree>
    <p:extLst>
      <p:ext uri="{BB962C8B-B14F-4D97-AF65-F5344CB8AC3E}">
        <p14:creationId xmlns:p14="http://schemas.microsoft.com/office/powerpoint/2010/main" val="275680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4. PRACOVNÍ PODMÍNKY</a:t>
            </a:r>
            <a:br>
              <a:rPr lang="cs-CZ" sz="2400" b="1" dirty="0" smtClean="0">
                <a:solidFill>
                  <a:srgbClr val="E4002B"/>
                </a:solidFill>
              </a:rPr>
            </a:br>
            <a:r>
              <a:rPr lang="cs-CZ" sz="2000" dirty="0" smtClean="0"/>
              <a:t>- Příprava pracoviště s vazbou na využití objektů zařízení staveniště (energie, osvětlení, úprava prostorů - skládky, přístupové cesty) – obecně.</a:t>
            </a:r>
            <a:br>
              <a:rPr lang="cs-CZ" sz="2000" dirty="0" smtClean="0"/>
            </a:br>
            <a:r>
              <a:rPr lang="cs-CZ" sz="2000" dirty="0" smtClean="0"/>
              <a:t/>
            </a:r>
            <a:br>
              <a:rPr lang="cs-CZ" sz="2000" dirty="0" smtClean="0"/>
            </a:br>
            <a:r>
              <a:rPr lang="cs-CZ" sz="2000" dirty="0" smtClean="0"/>
              <a:t>- Obecné pracovní podmínky, jako jsou například:</a:t>
            </a:r>
            <a:br>
              <a:rPr lang="cs-CZ" sz="2000" dirty="0" smtClean="0"/>
            </a:br>
            <a:r>
              <a:rPr lang="cs-CZ" sz="2000" dirty="0" smtClean="0"/>
              <a:t>· teplota prostředí,</a:t>
            </a:r>
            <a:br>
              <a:rPr lang="cs-CZ" sz="2000" dirty="0" smtClean="0"/>
            </a:br>
            <a:r>
              <a:rPr lang="cs-CZ" sz="2000" dirty="0" smtClean="0"/>
              <a:t>· požadavky na práci v zimním období,</a:t>
            </a:r>
            <a:br>
              <a:rPr lang="cs-CZ" sz="2000" dirty="0" smtClean="0"/>
            </a:br>
            <a:r>
              <a:rPr lang="cs-CZ" sz="2000" dirty="0" smtClean="0"/>
              <a:t>· požadované povětrnostní podmínky,</a:t>
            </a:r>
            <a:br>
              <a:rPr lang="cs-CZ" sz="2000" dirty="0" smtClean="0"/>
            </a:br>
            <a:r>
              <a:rPr lang="cs-CZ" sz="2000" dirty="0" smtClean="0"/>
              <a:t>· požadavky na předcházející činnosti,</a:t>
            </a:r>
            <a:br>
              <a:rPr lang="cs-CZ" sz="2000" dirty="0" smtClean="0"/>
            </a:br>
            <a:r>
              <a:rPr lang="cs-CZ" sz="2000" dirty="0" smtClean="0"/>
              <a:t>· všechny podmínky, jejichž nedodržení by ovlivnilo výslednou činnost,</a:t>
            </a:r>
            <a:br>
              <a:rPr lang="cs-CZ" sz="2000" dirty="0" smtClean="0"/>
            </a:br>
            <a:r>
              <a:rPr lang="cs-CZ" sz="2000" dirty="0" smtClean="0"/>
              <a:t>· instruktáž pracovníků. </a:t>
            </a:r>
            <a:r>
              <a:rPr lang="cs-CZ" sz="2400" b="1" dirty="0">
                <a:solidFill>
                  <a:srgbClr val="E4002B"/>
                </a:solidFill>
              </a:rPr>
              <a:t/>
            </a:r>
            <a:br>
              <a:rPr lang="cs-CZ" sz="2400" b="1" dirty="0">
                <a:solidFill>
                  <a:srgbClr val="E4002B"/>
                </a:solidFill>
              </a:rPr>
            </a:br>
            <a:endParaRPr lang="cs-CZ" sz="2000" dirty="0"/>
          </a:p>
        </p:txBody>
      </p:sp>
    </p:spTree>
    <p:extLst>
      <p:ext uri="{BB962C8B-B14F-4D97-AF65-F5344CB8AC3E}">
        <p14:creationId xmlns:p14="http://schemas.microsoft.com/office/powerpoint/2010/main" val="37867323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4. PRACOVNÍ PODMÍNKY</a:t>
            </a:r>
            <a:br>
              <a:rPr lang="cs-CZ" sz="2400" b="1" dirty="0" smtClean="0">
                <a:solidFill>
                  <a:srgbClr val="E4002B"/>
                </a:solidFill>
              </a:rPr>
            </a:br>
            <a:r>
              <a:rPr lang="cs-CZ" sz="2000" b="1" dirty="0" smtClean="0"/>
              <a:t>4.1</a:t>
            </a:r>
            <a:r>
              <a:rPr lang="cs-CZ" sz="2000" b="1" dirty="0"/>
              <a:t>. Povětrnostní a teplotní podmínky</a:t>
            </a:r>
            <a:br>
              <a:rPr lang="cs-CZ" sz="2000" b="1" dirty="0"/>
            </a:br>
            <a:r>
              <a:rPr lang="cs-CZ" sz="2000" dirty="0" smtClean="0"/>
              <a:t>- Základovou </a:t>
            </a:r>
            <a:r>
              <a:rPr lang="cs-CZ" sz="2000" dirty="0"/>
              <a:t>spáru musíme chránit před rozmočením a před povětrnostními vlivy. </a:t>
            </a:r>
            <a:r>
              <a:rPr lang="cs-CZ" sz="2000" dirty="0" smtClean="0"/>
              <a:t>- Betonáž </a:t>
            </a:r>
            <a:r>
              <a:rPr lang="cs-CZ" sz="2000" dirty="0"/>
              <a:t>neprovádíme za silného deště, z důvodu vyplavování částic betonové </a:t>
            </a:r>
            <a:r>
              <a:rPr lang="cs-CZ" sz="2000" dirty="0" smtClean="0"/>
              <a:t>směsi.</a:t>
            </a:r>
            <a:br>
              <a:rPr lang="cs-CZ" sz="2000" dirty="0" smtClean="0"/>
            </a:br>
            <a:r>
              <a:rPr lang="cs-CZ" sz="2000" dirty="0" smtClean="0"/>
              <a:t>- Betonáž </a:t>
            </a:r>
            <a:r>
              <a:rPr lang="cs-CZ" sz="2000" dirty="0"/>
              <a:t>nelze taktéž provádět, pokud je venkovní teplota menší než 5 °</a:t>
            </a:r>
            <a:r>
              <a:rPr lang="cs-CZ" sz="2000" dirty="0" smtClean="0"/>
              <a:t>C.</a:t>
            </a:r>
            <a:br>
              <a:rPr lang="cs-CZ" sz="2000" dirty="0" smtClean="0"/>
            </a:br>
            <a:r>
              <a:rPr lang="cs-CZ" sz="2000" dirty="0" smtClean="0"/>
              <a:t>- O </a:t>
            </a:r>
            <a:r>
              <a:rPr lang="cs-CZ" sz="2000" dirty="0"/>
              <a:t>pozastavení nebo ani nezahájení prací kvůli povětrnostním a teplotním podmínkám rozhoduje stavbyvedoucí</a:t>
            </a:r>
            <a:r>
              <a:rPr lang="cs-CZ" sz="2000" dirty="0" smtClean="0"/>
              <a:t>.</a:t>
            </a:r>
            <a:br>
              <a:rPr lang="cs-CZ" sz="2000" dirty="0" smtClean="0"/>
            </a:br>
            <a:r>
              <a:rPr lang="cs-CZ" sz="2000" dirty="0"/>
              <a:t/>
            </a:r>
            <a:br>
              <a:rPr lang="cs-CZ" sz="2000" dirty="0"/>
            </a:br>
            <a:r>
              <a:rPr lang="cs-CZ" sz="2000" b="1" dirty="0"/>
              <a:t>4.2. Instruktáž zaměstnanců</a:t>
            </a:r>
            <a:br>
              <a:rPr lang="cs-CZ" sz="2000" b="1" dirty="0"/>
            </a:br>
            <a:r>
              <a:rPr lang="cs-CZ" sz="2000" b="1" dirty="0" smtClean="0"/>
              <a:t>- </a:t>
            </a:r>
            <a:r>
              <a:rPr lang="cs-CZ" sz="2000" dirty="0" smtClean="0"/>
              <a:t>Prací </a:t>
            </a:r>
            <a:r>
              <a:rPr lang="cs-CZ" sz="2000" dirty="0"/>
              <a:t>se budou účastnit pouze osoby s odpovídajícími schopnostmi, vybavené ochrannými prostředky a </a:t>
            </a:r>
            <a:r>
              <a:rPr lang="cs-CZ" sz="2000" dirty="0" smtClean="0"/>
              <a:t>pomůckami.</a:t>
            </a:r>
            <a:br>
              <a:rPr lang="cs-CZ" sz="2000" dirty="0" smtClean="0"/>
            </a:br>
            <a:r>
              <a:rPr lang="cs-CZ" sz="2000" dirty="0" smtClean="0"/>
              <a:t>- Na </a:t>
            </a:r>
            <a:r>
              <a:rPr lang="cs-CZ" sz="2000" dirty="0"/>
              <a:t>provádění všech prací bude dohlížet pověřená osoba – </a:t>
            </a:r>
            <a:r>
              <a:rPr lang="cs-CZ" sz="2000" dirty="0" smtClean="0"/>
              <a:t>stavbyvedoucí.</a:t>
            </a:r>
            <a:br>
              <a:rPr lang="cs-CZ" sz="2000" dirty="0" smtClean="0"/>
            </a:br>
            <a:r>
              <a:rPr lang="cs-CZ" sz="2000" dirty="0" smtClean="0"/>
              <a:t>- Všichni </a:t>
            </a:r>
            <a:r>
              <a:rPr lang="cs-CZ" sz="2000" dirty="0"/>
              <a:t>pracovníci budou seznámeni s pracovními úkoly, předpisy BOZP a riziky</a:t>
            </a:r>
            <a:r>
              <a:rPr lang="cs-CZ" sz="2000" dirty="0" smtClean="0"/>
              <a:t>.</a:t>
            </a:r>
            <a:endParaRPr lang="cs-CZ" sz="2000" dirty="0"/>
          </a:p>
        </p:txBody>
      </p:sp>
    </p:spTree>
    <p:extLst>
      <p:ext uri="{BB962C8B-B14F-4D97-AF65-F5344CB8AC3E}">
        <p14:creationId xmlns:p14="http://schemas.microsoft.com/office/powerpoint/2010/main" val="11016924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2880320"/>
          </a:xfrm>
        </p:spPr>
        <p:txBody>
          <a:bodyPr anchor="t">
            <a:noAutofit/>
          </a:bodyPr>
          <a:lstStyle/>
          <a:p>
            <a:pPr algn="l"/>
            <a:r>
              <a:rPr lang="cs-CZ" sz="2400" b="1" dirty="0" smtClean="0">
                <a:solidFill>
                  <a:srgbClr val="E4002B"/>
                </a:solidFill>
              </a:rPr>
              <a:t>5. PERSONÁLNÍ OBSAZENÍ</a:t>
            </a:r>
            <a:r>
              <a:rPr lang="cs-CZ" sz="2400" b="1" dirty="0"/>
              <a:t/>
            </a:r>
            <a:br>
              <a:rPr lang="cs-CZ" sz="2400" b="1" dirty="0"/>
            </a:br>
            <a:r>
              <a:rPr lang="cs-CZ" sz="2000" b="1" dirty="0">
                <a:solidFill>
                  <a:srgbClr val="658D1B"/>
                </a:solidFill>
              </a:rPr>
              <a:t>Betonáže</a:t>
            </a:r>
            <a:r>
              <a:rPr lang="cs-CZ" sz="2000" dirty="0"/>
              <a:t/>
            </a:r>
            <a:br>
              <a:rPr lang="cs-CZ" sz="2000" dirty="0"/>
            </a:br>
            <a:r>
              <a:rPr lang="cs-CZ" sz="2000" dirty="0"/>
              <a:t>Vedoucí čety 1</a:t>
            </a:r>
            <a:br>
              <a:rPr lang="cs-CZ" sz="2000" dirty="0"/>
            </a:br>
            <a:r>
              <a:rPr lang="cs-CZ" sz="2000" dirty="0"/>
              <a:t>Obsluha čerpadla 1</a:t>
            </a:r>
            <a:br>
              <a:rPr lang="cs-CZ" sz="2000" dirty="0"/>
            </a:br>
            <a:r>
              <a:rPr lang="cs-CZ" sz="2000" dirty="0"/>
              <a:t>Obsluha </a:t>
            </a:r>
            <a:r>
              <a:rPr lang="cs-CZ" sz="2000" dirty="0" err="1"/>
              <a:t>autodomícháváče</a:t>
            </a:r>
            <a:r>
              <a:rPr lang="cs-CZ" sz="2000" dirty="0"/>
              <a:t> 1</a:t>
            </a:r>
            <a:br>
              <a:rPr lang="cs-CZ" sz="2000" dirty="0"/>
            </a:br>
            <a:r>
              <a:rPr lang="cs-CZ" sz="2000" dirty="0"/>
              <a:t>Betonáři 2</a:t>
            </a:r>
            <a:br>
              <a:rPr lang="cs-CZ" sz="2000" dirty="0"/>
            </a:br>
            <a:r>
              <a:rPr lang="cs-CZ" sz="2000" dirty="0"/>
              <a:t>Pomocní dělníci 2</a:t>
            </a:r>
            <a:br>
              <a:rPr lang="cs-CZ" sz="2000" dirty="0"/>
            </a:br>
            <a:r>
              <a:rPr lang="cs-CZ" sz="2000" b="1" dirty="0"/>
              <a:t>Celkem pracovníků </a:t>
            </a:r>
            <a:r>
              <a:rPr lang="cs-CZ" sz="2000" b="1" dirty="0" smtClean="0"/>
              <a:t>7</a:t>
            </a:r>
            <a:endParaRPr lang="cs-CZ" sz="2000" dirty="0"/>
          </a:p>
        </p:txBody>
      </p:sp>
      <p:sp>
        <p:nvSpPr>
          <p:cNvPr id="3" name="Obdélník 2"/>
          <p:cNvSpPr/>
          <p:nvPr/>
        </p:nvSpPr>
        <p:spPr>
          <a:xfrm>
            <a:off x="251520" y="3417902"/>
            <a:ext cx="4320480" cy="1938992"/>
          </a:xfrm>
          <a:prstGeom prst="rect">
            <a:avLst/>
          </a:prstGeom>
        </p:spPr>
        <p:txBody>
          <a:bodyPr wrap="square">
            <a:spAutoFit/>
          </a:bodyPr>
          <a:lstStyle/>
          <a:p>
            <a:r>
              <a:rPr lang="cs-CZ" sz="2000" b="1" dirty="0" smtClean="0">
                <a:solidFill>
                  <a:srgbClr val="658D1B"/>
                </a:solidFill>
              </a:rPr>
              <a:t>Montáž bednění</a:t>
            </a:r>
            <a:r>
              <a:rPr lang="cs-CZ" sz="2000" dirty="0" smtClean="0"/>
              <a:t/>
            </a:r>
            <a:br>
              <a:rPr lang="cs-CZ" sz="2000" dirty="0" smtClean="0"/>
            </a:br>
            <a:r>
              <a:rPr lang="cs-CZ" sz="2000" dirty="0" smtClean="0"/>
              <a:t>Vedoucí čety 1</a:t>
            </a:r>
            <a:br>
              <a:rPr lang="cs-CZ" sz="2000" dirty="0" smtClean="0"/>
            </a:br>
            <a:r>
              <a:rPr lang="cs-CZ" sz="2000" dirty="0" smtClean="0"/>
              <a:t>Tesař 4</a:t>
            </a:r>
            <a:br>
              <a:rPr lang="cs-CZ" sz="2000" dirty="0" smtClean="0"/>
            </a:br>
            <a:r>
              <a:rPr lang="cs-CZ" sz="2000" dirty="0" smtClean="0"/>
              <a:t>Pomocný dělník 2</a:t>
            </a:r>
            <a:br>
              <a:rPr lang="cs-CZ" sz="2000" dirty="0" smtClean="0"/>
            </a:br>
            <a:r>
              <a:rPr lang="cs-CZ" sz="2000" dirty="0" smtClean="0"/>
              <a:t>Obsluha jeřábu 1</a:t>
            </a:r>
            <a:br>
              <a:rPr lang="cs-CZ" sz="2000" dirty="0" smtClean="0"/>
            </a:br>
            <a:r>
              <a:rPr lang="cs-CZ" sz="2000" b="1" dirty="0" smtClean="0"/>
              <a:t>Celkem pracovníků 8</a:t>
            </a:r>
            <a:endParaRPr lang="cs-CZ" sz="2000" dirty="0"/>
          </a:p>
        </p:txBody>
      </p:sp>
      <p:sp>
        <p:nvSpPr>
          <p:cNvPr id="4" name="Obdélník 3"/>
          <p:cNvSpPr/>
          <p:nvPr/>
        </p:nvSpPr>
        <p:spPr>
          <a:xfrm>
            <a:off x="4573323" y="3429000"/>
            <a:ext cx="4320480" cy="1938992"/>
          </a:xfrm>
          <a:prstGeom prst="rect">
            <a:avLst/>
          </a:prstGeom>
        </p:spPr>
        <p:txBody>
          <a:bodyPr wrap="square">
            <a:spAutoFit/>
          </a:bodyPr>
          <a:lstStyle/>
          <a:p>
            <a:r>
              <a:rPr lang="cs-CZ" sz="2000" b="1" dirty="0" smtClean="0">
                <a:solidFill>
                  <a:srgbClr val="658D1B"/>
                </a:solidFill>
              </a:rPr>
              <a:t>Vázaní výztuže</a:t>
            </a:r>
            <a:r>
              <a:rPr lang="cs-CZ" sz="2000" dirty="0" smtClean="0"/>
              <a:t/>
            </a:r>
            <a:br>
              <a:rPr lang="cs-CZ" sz="2000" dirty="0" smtClean="0"/>
            </a:br>
            <a:r>
              <a:rPr lang="cs-CZ" sz="2000" dirty="0" smtClean="0"/>
              <a:t>Vedoucí čety 1</a:t>
            </a:r>
            <a:br>
              <a:rPr lang="cs-CZ" sz="2000" dirty="0" smtClean="0"/>
            </a:br>
            <a:r>
              <a:rPr lang="cs-CZ" sz="2000" dirty="0" smtClean="0"/>
              <a:t>Vazač oceli 4</a:t>
            </a:r>
            <a:br>
              <a:rPr lang="cs-CZ" sz="2000" dirty="0" smtClean="0"/>
            </a:br>
            <a:r>
              <a:rPr lang="cs-CZ" sz="2000" dirty="0" smtClean="0"/>
              <a:t>Pomocný dělník 2</a:t>
            </a:r>
            <a:br>
              <a:rPr lang="cs-CZ" sz="2000" dirty="0" smtClean="0"/>
            </a:br>
            <a:r>
              <a:rPr lang="cs-CZ" sz="2000" dirty="0" smtClean="0"/>
              <a:t>Obsluha jeřábu 1</a:t>
            </a:r>
            <a:br>
              <a:rPr lang="cs-CZ" sz="2000" dirty="0" smtClean="0"/>
            </a:br>
            <a:r>
              <a:rPr lang="cs-CZ" sz="2000" b="1" dirty="0" smtClean="0"/>
              <a:t>Celkem pracovníků 8</a:t>
            </a:r>
            <a:endParaRPr lang="cs-CZ" sz="2000" dirty="0"/>
          </a:p>
        </p:txBody>
      </p:sp>
    </p:spTree>
    <p:extLst>
      <p:ext uri="{BB962C8B-B14F-4D97-AF65-F5344CB8AC3E}">
        <p14:creationId xmlns:p14="http://schemas.microsoft.com/office/powerpoint/2010/main" val="219243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6. STROJE A PRACOVNÍ POMŮCKY</a:t>
            </a:r>
            <a:r>
              <a:rPr lang="cs-CZ" sz="2000" b="1" dirty="0"/>
              <a:t/>
            </a:r>
            <a:br>
              <a:rPr lang="cs-CZ" sz="2000" b="1" dirty="0"/>
            </a:br>
            <a:r>
              <a:rPr lang="cs-CZ" sz="2000" b="1" dirty="0"/>
              <a:t>6.1. Hlavní stroje</a:t>
            </a:r>
            <a:br>
              <a:rPr lang="cs-CZ" sz="2000" b="1" dirty="0"/>
            </a:br>
            <a:r>
              <a:rPr lang="cs-CZ" sz="2000" dirty="0" smtClean="0"/>
              <a:t>Autodomíchávač, nákladní automobil, čerpadlo </a:t>
            </a:r>
            <a:r>
              <a:rPr lang="cs-CZ" sz="2000" dirty="0"/>
              <a:t>na beton</a:t>
            </a:r>
            <a:r>
              <a:rPr lang="cs-CZ" sz="2000" dirty="0" smtClean="0"/>
              <a:t>, jeřáb, ponorný vibrátor, vibrační </a:t>
            </a:r>
            <a:r>
              <a:rPr lang="cs-CZ" sz="2000" dirty="0"/>
              <a:t>lišta</a:t>
            </a:r>
            <a:r>
              <a:rPr lang="cs-CZ" sz="2000" dirty="0" smtClean="0"/>
              <a:t>, motorová </a:t>
            </a:r>
            <a:r>
              <a:rPr lang="cs-CZ" sz="2000" dirty="0"/>
              <a:t>pila</a:t>
            </a:r>
            <a:r>
              <a:rPr lang="cs-CZ" sz="2000" dirty="0" smtClean="0"/>
              <a:t>.</a:t>
            </a:r>
            <a:br>
              <a:rPr lang="cs-CZ" sz="2000" dirty="0" smtClean="0"/>
            </a:br>
            <a:r>
              <a:rPr lang="cs-CZ" sz="2000" dirty="0"/>
              <a:t/>
            </a:r>
            <a:br>
              <a:rPr lang="cs-CZ" sz="2000" dirty="0"/>
            </a:br>
            <a:r>
              <a:rPr lang="cs-CZ" sz="2000" b="1" dirty="0"/>
              <a:t>6.2. Ruční nářadí</a:t>
            </a:r>
            <a:br>
              <a:rPr lang="cs-CZ" sz="2000" b="1" dirty="0"/>
            </a:br>
            <a:r>
              <a:rPr lang="cs-CZ" sz="2000" dirty="0"/>
              <a:t>Schmidtovo </a:t>
            </a:r>
            <a:r>
              <a:rPr lang="cs-CZ" sz="2000" dirty="0" smtClean="0"/>
              <a:t>kladívko, kladivo, kleště armovací, pákové kleště, pilka </a:t>
            </a:r>
            <a:r>
              <a:rPr lang="cs-CZ" sz="2000" dirty="0"/>
              <a:t>na </a:t>
            </a:r>
            <a:r>
              <a:rPr lang="cs-CZ" sz="2000" dirty="0" smtClean="0"/>
              <a:t>železo, pilka </a:t>
            </a:r>
            <a:r>
              <a:rPr lang="cs-CZ" sz="2000" dirty="0"/>
              <a:t>na </a:t>
            </a:r>
            <a:r>
              <a:rPr lang="cs-CZ" sz="2000" dirty="0" smtClean="0"/>
              <a:t>dřevo, hrábě ocelové, nivelační </a:t>
            </a:r>
            <a:r>
              <a:rPr lang="cs-CZ" sz="2000" dirty="0"/>
              <a:t>přístroj včetně stativu a </a:t>
            </a:r>
            <a:r>
              <a:rPr lang="cs-CZ" sz="2000" dirty="0" smtClean="0"/>
              <a:t>latě, rotační laser včetně </a:t>
            </a:r>
            <a:r>
              <a:rPr lang="cs-CZ" sz="2000" dirty="0"/>
              <a:t>laserového </a:t>
            </a:r>
            <a:r>
              <a:rPr lang="cs-CZ" sz="2000" dirty="0" smtClean="0"/>
              <a:t>přijímače, vodováha </a:t>
            </a:r>
            <a:r>
              <a:rPr lang="cs-CZ" sz="2000" dirty="0"/>
              <a:t>2 </a:t>
            </a:r>
            <a:r>
              <a:rPr lang="cs-CZ" sz="2000" dirty="0" smtClean="0"/>
              <a:t>m, </a:t>
            </a:r>
            <a:r>
              <a:rPr lang="cs-CZ" sz="2000" dirty="0" err="1" smtClean="0"/>
              <a:t>vetr</a:t>
            </a:r>
            <a:r>
              <a:rPr lang="cs-CZ" sz="2000" dirty="0" smtClean="0"/>
              <a:t> </a:t>
            </a:r>
            <a:r>
              <a:rPr lang="cs-CZ" sz="2000" dirty="0"/>
              <a:t>svinovací 5 </a:t>
            </a:r>
            <a:r>
              <a:rPr lang="cs-CZ" sz="2000" dirty="0" smtClean="0"/>
              <a:t>m, pásmo </a:t>
            </a:r>
            <a:r>
              <a:rPr lang="cs-CZ" sz="2000" dirty="0"/>
              <a:t>20 </a:t>
            </a:r>
            <a:r>
              <a:rPr lang="cs-CZ" sz="2000" dirty="0" smtClean="0"/>
              <a:t>m, kbelík 15l, natěračské pomůcky, zahradní </a:t>
            </a:r>
            <a:r>
              <a:rPr lang="cs-CZ" sz="2000" dirty="0"/>
              <a:t>hadice + kropící </a:t>
            </a:r>
            <a:r>
              <a:rPr lang="cs-CZ" sz="2000" dirty="0" smtClean="0"/>
              <a:t>koncovka.</a:t>
            </a:r>
            <a:br>
              <a:rPr lang="cs-CZ" sz="2000" dirty="0" smtClean="0"/>
            </a:br>
            <a:r>
              <a:rPr lang="cs-CZ" sz="2000" dirty="0"/>
              <a:t/>
            </a:r>
            <a:br>
              <a:rPr lang="cs-CZ" sz="2000" dirty="0"/>
            </a:br>
            <a:r>
              <a:rPr lang="cs-CZ" sz="2000" b="1" dirty="0"/>
              <a:t>6.3. Ruční nářadí</a:t>
            </a:r>
            <a:br>
              <a:rPr lang="cs-CZ" sz="2000" b="1" dirty="0"/>
            </a:br>
            <a:r>
              <a:rPr lang="cs-CZ" sz="2000" dirty="0"/>
              <a:t>Pracovní obuv</a:t>
            </a:r>
            <a:r>
              <a:rPr lang="cs-CZ" sz="2000" dirty="0" smtClean="0"/>
              <a:t>, ochranná </a:t>
            </a:r>
            <a:r>
              <a:rPr lang="cs-CZ" sz="2000" dirty="0"/>
              <a:t>přilba</a:t>
            </a:r>
            <a:r>
              <a:rPr lang="cs-CZ" sz="2000" dirty="0" smtClean="0"/>
              <a:t>, reflexní </a:t>
            </a:r>
            <a:r>
              <a:rPr lang="cs-CZ" sz="2000" dirty="0"/>
              <a:t>vesta</a:t>
            </a:r>
            <a:r>
              <a:rPr lang="cs-CZ" sz="2000" dirty="0" smtClean="0"/>
              <a:t>, ochranné </a:t>
            </a:r>
            <a:r>
              <a:rPr lang="cs-CZ" sz="2000" dirty="0"/>
              <a:t>brýle</a:t>
            </a:r>
            <a:r>
              <a:rPr lang="cs-CZ" sz="2000" dirty="0" smtClean="0"/>
              <a:t>, ochranná </a:t>
            </a:r>
            <a:r>
              <a:rPr lang="cs-CZ" sz="2000" dirty="0"/>
              <a:t>svářecí kukla</a:t>
            </a:r>
            <a:r>
              <a:rPr lang="cs-CZ" sz="2000" dirty="0" smtClean="0"/>
              <a:t>, přilba </a:t>
            </a:r>
            <a:r>
              <a:rPr lang="cs-CZ" sz="2000" dirty="0"/>
              <a:t>se štítem pro práci s motorovou pilou.</a:t>
            </a:r>
            <a:br>
              <a:rPr lang="cs-CZ" sz="2000" dirty="0"/>
            </a:br>
            <a:r>
              <a:rPr lang="cs-CZ" sz="2000" dirty="0"/>
              <a:t/>
            </a:r>
            <a:br>
              <a:rPr lang="cs-CZ" sz="2000" dirty="0"/>
            </a:br>
            <a:endParaRPr lang="cs-CZ" sz="2000" dirty="0"/>
          </a:p>
        </p:txBody>
      </p:sp>
    </p:spTree>
    <p:extLst>
      <p:ext uri="{BB962C8B-B14F-4D97-AF65-F5344CB8AC3E}">
        <p14:creationId xmlns:p14="http://schemas.microsoft.com/office/powerpoint/2010/main" val="14338908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7. PRACOVNÍ POSTUP</a:t>
            </a:r>
            <a:r>
              <a:rPr lang="cs-CZ" sz="2000" b="1" dirty="0"/>
              <a:t/>
            </a:r>
            <a:br>
              <a:rPr lang="cs-CZ" sz="2000" b="1" dirty="0"/>
            </a:br>
            <a:r>
              <a:rPr lang="cs-CZ" sz="2000" dirty="0" smtClean="0"/>
              <a:t/>
            </a:r>
            <a:br>
              <a:rPr lang="cs-CZ" sz="2000" dirty="0" smtClean="0"/>
            </a:br>
            <a:endParaRPr lang="cs-CZ" sz="2000" dirty="0"/>
          </a:p>
        </p:txBody>
      </p:sp>
      <p:pic>
        <p:nvPicPr>
          <p:cNvPr id="2050" name="Picture 2" descr="pa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80728"/>
            <a:ext cx="5477940" cy="37444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01e0159a3f9198c59779165e31fe105b1ad64cc5c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268760"/>
            <a:ext cx="6586834" cy="316835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ass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1988840"/>
            <a:ext cx="5688630" cy="388843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016cb6f4b96e9317053526567d92ed4862c054064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752" y="2708920"/>
            <a:ext cx="6442544" cy="338437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01e764531521e53276a10efc7c9c1378f2893144b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478" y="1268760"/>
            <a:ext cx="5241168" cy="3928070"/>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2060" name="Picture 12" descr="Výsledek obrázku pro tradiční bednění základových pasů"/>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8288" y="1989005"/>
            <a:ext cx="3200400" cy="4267200"/>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2062" name="Picture 14" descr="Související obrázek"/>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36657" y="2147247"/>
            <a:ext cx="5256582" cy="3942436"/>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2064" name="Picture 16" descr="Související obrázek"/>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528" y="361541"/>
            <a:ext cx="7872809" cy="5904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3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4"/>
                                        </p:tgtEl>
                                        <p:attrNameLst>
                                          <p:attrName>style.visibility</p:attrName>
                                        </p:attrNameLst>
                                      </p:cBhvr>
                                      <p:to>
                                        <p:strVal val="visible"/>
                                      </p:to>
                                    </p:set>
                                    <p:animEffect transition="in" filter="fade">
                                      <p:cBhvr>
                                        <p:cTn id="12" dur="500"/>
                                        <p:tgtEl>
                                          <p:spTgt spid="205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6"/>
                                        </p:tgtEl>
                                        <p:attrNameLst>
                                          <p:attrName>style.visibility</p:attrName>
                                        </p:attrNameLst>
                                      </p:cBhvr>
                                      <p:to>
                                        <p:strVal val="visible"/>
                                      </p:to>
                                    </p:set>
                                    <p:animEffect transition="in" filter="fade">
                                      <p:cBhvr>
                                        <p:cTn id="17" dur="500"/>
                                        <p:tgtEl>
                                          <p:spTgt spid="205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8"/>
                                        </p:tgtEl>
                                        <p:attrNameLst>
                                          <p:attrName>style.visibility</p:attrName>
                                        </p:attrNameLst>
                                      </p:cBhvr>
                                      <p:to>
                                        <p:strVal val="visible"/>
                                      </p:to>
                                    </p:set>
                                    <p:animEffect transition="in" filter="fade">
                                      <p:cBhvr>
                                        <p:cTn id="22" dur="500"/>
                                        <p:tgtEl>
                                          <p:spTgt spid="205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60"/>
                                        </p:tgtEl>
                                        <p:attrNameLst>
                                          <p:attrName>style.visibility</p:attrName>
                                        </p:attrNameLst>
                                      </p:cBhvr>
                                      <p:to>
                                        <p:strVal val="visible"/>
                                      </p:to>
                                    </p:set>
                                    <p:animEffect transition="in" filter="fade">
                                      <p:cBhvr>
                                        <p:cTn id="27" dur="500"/>
                                        <p:tgtEl>
                                          <p:spTgt spid="206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62"/>
                                        </p:tgtEl>
                                        <p:attrNameLst>
                                          <p:attrName>style.visibility</p:attrName>
                                        </p:attrNameLst>
                                      </p:cBhvr>
                                      <p:to>
                                        <p:strVal val="visible"/>
                                      </p:to>
                                    </p:set>
                                    <p:animEffect transition="in" filter="fade">
                                      <p:cBhvr>
                                        <p:cTn id="32" dur="500"/>
                                        <p:tgtEl>
                                          <p:spTgt spid="206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64"/>
                                        </p:tgtEl>
                                        <p:attrNameLst>
                                          <p:attrName>style.visibility</p:attrName>
                                        </p:attrNameLst>
                                      </p:cBhvr>
                                      <p:to>
                                        <p:strVal val="visible"/>
                                      </p:to>
                                    </p:set>
                                    <p:animEffect transition="in" filter="fade">
                                      <p:cBhvr>
                                        <p:cTn id="37"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7. PRACOVNÍ POSTUP</a:t>
            </a:r>
            <a:r>
              <a:rPr lang="cs-CZ" sz="2000" b="1" dirty="0"/>
              <a:t/>
            </a:r>
            <a:br>
              <a:rPr lang="cs-CZ" sz="2000" b="1" dirty="0"/>
            </a:br>
            <a:r>
              <a:rPr lang="cs-CZ" sz="2000" b="1" dirty="0"/>
              <a:t>7.1. Betonáž podkladního </a:t>
            </a:r>
            <a:r>
              <a:rPr lang="cs-CZ" sz="2000" b="1" dirty="0" smtClean="0"/>
              <a:t>betonu </a:t>
            </a:r>
            <a:r>
              <a:rPr lang="cs-CZ" sz="2000" i="1" dirty="0" smtClean="0"/>
              <a:t>– viz schéma zákl. </a:t>
            </a:r>
            <a:r>
              <a:rPr lang="cs-CZ" sz="2000" i="1" dirty="0" err="1" smtClean="0"/>
              <a:t>kce</a:t>
            </a:r>
            <a:r>
              <a:rPr lang="cs-CZ" sz="2000" b="1" dirty="0"/>
              <a:t/>
            </a:r>
            <a:br>
              <a:rPr lang="cs-CZ" sz="2000" b="1" dirty="0"/>
            </a:br>
            <a:r>
              <a:rPr lang="cs-CZ" sz="2000" dirty="0" smtClean="0"/>
              <a:t>- Po </a:t>
            </a:r>
            <a:r>
              <a:rPr lang="cs-CZ" sz="2000" dirty="0"/>
              <a:t>začištění rýh a ukončení zemních prací se provede betonáž podkladního </a:t>
            </a:r>
            <a:r>
              <a:rPr lang="cs-CZ" sz="2000" dirty="0" smtClean="0"/>
              <a:t>betonu.</a:t>
            </a:r>
            <a:br>
              <a:rPr lang="cs-CZ" sz="2000" dirty="0" smtClean="0"/>
            </a:br>
            <a:r>
              <a:rPr lang="cs-CZ" sz="2000" dirty="0" smtClean="0"/>
              <a:t>- Pro </a:t>
            </a:r>
            <a:r>
              <a:rPr lang="cs-CZ" sz="2000" dirty="0"/>
              <a:t>podkladní beton bude ve středu dna základové rýhy, pod budoucím základem vykopána 10 cm hluboká drážka, která bude na každé straně o 10 cm přesahovat šířku základového </a:t>
            </a:r>
            <a:r>
              <a:rPr lang="cs-CZ" sz="2000" dirty="0" smtClean="0"/>
              <a:t>pasu.</a:t>
            </a:r>
            <a:br>
              <a:rPr lang="cs-CZ" sz="2000" dirty="0" smtClean="0"/>
            </a:br>
            <a:r>
              <a:rPr lang="cs-CZ" sz="2000" dirty="0" smtClean="0"/>
              <a:t>- Následně </a:t>
            </a:r>
            <a:r>
              <a:rPr lang="cs-CZ" sz="2000" dirty="0"/>
              <a:t>autodomíchávač doveze beton C12/15 o objemu X m</a:t>
            </a:r>
            <a:r>
              <a:rPr lang="cs-CZ" sz="2000" baseline="30000" dirty="0"/>
              <a:t>3</a:t>
            </a:r>
            <a:r>
              <a:rPr lang="cs-CZ" sz="2000" dirty="0"/>
              <a:t>, který bude vylit do vyhloubené drážky. Tloušťka podkladního betonu bude 100 mm. Podkladní beton po celé ploše zarovnají betonáři s horním lícem drážky pomocí rovné stahovací desky</a:t>
            </a:r>
            <a:r>
              <a:rPr lang="cs-CZ" sz="2000" dirty="0" smtClean="0"/>
              <a:t>.</a:t>
            </a:r>
            <a:br>
              <a:rPr lang="cs-CZ" sz="2000" dirty="0" smtClean="0"/>
            </a:br>
            <a:endParaRPr lang="cs-CZ" sz="2000" dirty="0"/>
          </a:p>
        </p:txBody>
      </p:sp>
    </p:spTree>
    <p:extLst>
      <p:ext uri="{BB962C8B-B14F-4D97-AF65-F5344CB8AC3E}">
        <p14:creationId xmlns:p14="http://schemas.microsoft.com/office/powerpoint/2010/main" val="36924591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7. PRACOVNÍ POSTUP</a:t>
            </a:r>
            <a:r>
              <a:rPr lang="cs-CZ" sz="2000" b="1" dirty="0"/>
              <a:t/>
            </a:r>
            <a:br>
              <a:rPr lang="cs-CZ" sz="2000" b="1" dirty="0"/>
            </a:br>
            <a:r>
              <a:rPr lang="cs-CZ" sz="2000" b="1" dirty="0" smtClean="0"/>
              <a:t>7.2</a:t>
            </a:r>
            <a:r>
              <a:rPr lang="cs-CZ" sz="2000" b="1" dirty="0"/>
              <a:t>. Přesné vytyčení základových pasů</a:t>
            </a:r>
            <a:br>
              <a:rPr lang="cs-CZ" sz="2000" b="1" dirty="0"/>
            </a:br>
            <a:r>
              <a:rPr lang="cs-CZ" sz="2000" dirty="0" smtClean="0"/>
              <a:t>- Po </a:t>
            </a:r>
            <a:r>
              <a:rPr lang="cs-CZ" sz="2000" dirty="0"/>
              <a:t>skončení technologické pauzy vytyčí vedoucí čety se dvěma pomocníky přesný obrys základových pasů, a to natažením stavebních provázků mezi hřeby laviček a spuštěním olovnice v místě jejich </a:t>
            </a:r>
            <a:r>
              <a:rPr lang="cs-CZ" sz="2000" dirty="0" smtClean="0"/>
              <a:t>křížení.</a:t>
            </a:r>
            <a:br>
              <a:rPr lang="cs-CZ" sz="2000" dirty="0" smtClean="0"/>
            </a:br>
            <a:r>
              <a:rPr lang="cs-CZ" sz="2000" dirty="0" smtClean="0"/>
              <a:t>- Tak </a:t>
            </a:r>
            <a:r>
              <a:rPr lang="cs-CZ" sz="2000" dirty="0"/>
              <a:t>se přesně určí rohy obvodového zdiva a odměřením podle výkresu základů se určí vnější hrany základových pasů. Ty se vyznačí nataženými provázky mezi zatlučenými kolíky na okrajích základových rýh.</a:t>
            </a:r>
            <a:br>
              <a:rPr lang="cs-CZ" sz="2000" dirty="0"/>
            </a:br>
            <a:endParaRPr lang="cs-CZ" sz="2000" dirty="0"/>
          </a:p>
        </p:txBody>
      </p:sp>
    </p:spTree>
    <p:extLst>
      <p:ext uri="{BB962C8B-B14F-4D97-AF65-F5344CB8AC3E}">
        <p14:creationId xmlns:p14="http://schemas.microsoft.com/office/powerpoint/2010/main" val="20710295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7. PRACOVNÍ POSTUP</a:t>
            </a:r>
            <a:r>
              <a:rPr lang="cs-CZ" sz="2000" b="1" dirty="0"/>
              <a:t/>
            </a:r>
            <a:br>
              <a:rPr lang="cs-CZ" sz="2000" b="1" dirty="0"/>
            </a:br>
            <a:r>
              <a:rPr lang="cs-CZ" sz="2000" b="1" dirty="0" smtClean="0"/>
              <a:t>7.3</a:t>
            </a:r>
            <a:r>
              <a:rPr lang="cs-CZ" sz="2000" b="1" dirty="0"/>
              <a:t>. Zhotovení </a:t>
            </a:r>
            <a:r>
              <a:rPr lang="cs-CZ" sz="2000" b="1" dirty="0" smtClean="0"/>
              <a:t>bednění</a:t>
            </a:r>
            <a:r>
              <a:rPr lang="cs-CZ" sz="2000" b="1" dirty="0"/>
              <a:t/>
            </a:r>
            <a:br>
              <a:rPr lang="cs-CZ" sz="2000" b="1" dirty="0"/>
            </a:br>
            <a:r>
              <a:rPr lang="cs-CZ" sz="2000" dirty="0"/>
              <a:t/>
            </a:r>
            <a:br>
              <a:rPr lang="cs-CZ" sz="2000" dirty="0"/>
            </a:br>
            <a:endParaRPr lang="cs-CZ" sz="2000" dirty="0"/>
          </a:p>
        </p:txBody>
      </p:sp>
    </p:spTree>
    <p:extLst>
      <p:ext uri="{BB962C8B-B14F-4D97-AF65-F5344CB8AC3E}">
        <p14:creationId xmlns:p14="http://schemas.microsoft.com/office/powerpoint/2010/main" val="7855843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7. PRACOVNÍ POSTUP</a:t>
            </a:r>
            <a:r>
              <a:rPr lang="cs-CZ" sz="2000" b="1" dirty="0"/>
              <a:t/>
            </a:r>
            <a:br>
              <a:rPr lang="cs-CZ" sz="2000" b="1" dirty="0"/>
            </a:br>
            <a:r>
              <a:rPr lang="cs-CZ" sz="2000" b="1" dirty="0" smtClean="0"/>
              <a:t>7.4</a:t>
            </a:r>
            <a:r>
              <a:rPr lang="cs-CZ" sz="2000" b="1" dirty="0"/>
              <a:t>. Armování</a:t>
            </a:r>
            <a:br>
              <a:rPr lang="cs-CZ" sz="2000" b="1" dirty="0"/>
            </a:br>
            <a:r>
              <a:rPr lang="cs-CZ" sz="2000" dirty="0"/>
              <a:t>Železáři svážou na staveništi výztuž dle projektové dokumentace vázacím drátem průměru 1,4 mm. Výztuž bude dovezena v délkách 6 m. Zhotovený </a:t>
            </a:r>
            <a:r>
              <a:rPr lang="cs-CZ" sz="2000" dirty="0" err="1"/>
              <a:t>armokoš</a:t>
            </a:r>
            <a:r>
              <a:rPr lang="cs-CZ" sz="2000" dirty="0"/>
              <a:t> budou železáři ručně ukládat na podkladní beton k hotové straně bednění. Při ukládání musí být dodrženy minimální tloušťky krytí. To se zajistí pomocí distančních tělísek, ve vzdálenosti max. 500 mm. Takto uložený </a:t>
            </a:r>
            <a:r>
              <a:rPr lang="cs-CZ" sz="2000" dirty="0" err="1"/>
              <a:t>armokoš</a:t>
            </a:r>
            <a:r>
              <a:rPr lang="cs-CZ" sz="2000" dirty="0"/>
              <a:t> se sváže už přímo v bednění dohromady s přesahy min. 150 mm.</a:t>
            </a:r>
            <a:br>
              <a:rPr lang="cs-CZ" sz="2000" dirty="0"/>
            </a:br>
            <a:endParaRPr lang="cs-CZ" sz="2000" dirty="0"/>
          </a:p>
        </p:txBody>
      </p:sp>
    </p:spTree>
    <p:extLst>
      <p:ext uri="{BB962C8B-B14F-4D97-AF65-F5344CB8AC3E}">
        <p14:creationId xmlns:p14="http://schemas.microsoft.com/office/powerpoint/2010/main" val="599966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7. PRACOVNÍ POSTUP</a:t>
            </a:r>
            <a:r>
              <a:rPr lang="cs-CZ" sz="2000" b="1" dirty="0"/>
              <a:t/>
            </a:r>
            <a:br>
              <a:rPr lang="cs-CZ" sz="2000" b="1" dirty="0"/>
            </a:br>
            <a:r>
              <a:rPr lang="cs-CZ" sz="2000" b="1" dirty="0" smtClean="0"/>
              <a:t>7.6</a:t>
            </a:r>
            <a:r>
              <a:rPr lang="cs-CZ" sz="2000" b="1" dirty="0"/>
              <a:t>. Betonáž základových pasů</a:t>
            </a:r>
            <a:br>
              <a:rPr lang="cs-CZ" sz="2000" b="1" dirty="0"/>
            </a:br>
            <a:r>
              <a:rPr lang="cs-CZ" sz="2000" dirty="0"/>
              <a:t>Beton bude dovezen na stavbu v </a:t>
            </a:r>
            <a:r>
              <a:rPr lang="cs-CZ" sz="2000" dirty="0" err="1"/>
              <a:t>autodomíchávačích</a:t>
            </a:r>
            <a:r>
              <a:rPr lang="cs-CZ" sz="2000" dirty="0"/>
              <a:t>. Před zahájením betonáže je nutné navlhčit podkladní beton. Do bednění bude dovážený beton rovnoměrně litý pomocí autočerpadla. Dva betonáři budou usměrňovat tok betonu do bednění a další dva jej budou ihned při ukládání hutnit. Hutnění bude probíhat pomocí ponorných vibrátorů a to vždy ve dvou vrstvách maximálně po dobu než se na povrchu utvoří cementové mléko, aby nedošlo k separaci kameniva od pojiva. Vzdálenost vpichů bude 0,5 m, hloubka vpichu pak bude činit výšku vibrátoru, druhá vpich bude zapíchnutý do první vrstvy 5 – 10 cm. Takto bude probíhat betonáž až do výšky natlučených hřebíků, symbolizujících horní hranu základového pasu. Po dosažení této výšky, betonáři uhladí směs v bednění do požadované rovinnosti pomocí 0,5 m vodováhy a hladítek.</a:t>
            </a:r>
            <a:br>
              <a:rPr lang="cs-CZ" sz="2000" dirty="0"/>
            </a:br>
            <a:endParaRPr lang="cs-CZ" sz="2000" dirty="0"/>
          </a:p>
        </p:txBody>
      </p:sp>
    </p:spTree>
    <p:extLst>
      <p:ext uri="{BB962C8B-B14F-4D97-AF65-F5344CB8AC3E}">
        <p14:creationId xmlns:p14="http://schemas.microsoft.com/office/powerpoint/2010/main" val="19929614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7. PRACOVNÍ POSTUP</a:t>
            </a:r>
            <a:r>
              <a:rPr lang="cs-CZ" sz="2000" b="1" dirty="0"/>
              <a:t/>
            </a:r>
            <a:br>
              <a:rPr lang="cs-CZ" sz="2000" b="1" dirty="0"/>
            </a:br>
            <a:r>
              <a:rPr lang="cs-CZ" sz="2000" b="1" dirty="0" smtClean="0"/>
              <a:t>7.7</a:t>
            </a:r>
            <a:r>
              <a:rPr lang="cs-CZ" sz="2000" b="1" dirty="0"/>
              <a:t>. Odbedňování</a:t>
            </a:r>
            <a:br>
              <a:rPr lang="cs-CZ" sz="2000" b="1" dirty="0"/>
            </a:br>
            <a:r>
              <a:rPr lang="cs-CZ" sz="2000" dirty="0"/>
              <a:t>Bude provedeno po skončení </a:t>
            </a:r>
            <a:r>
              <a:rPr lang="cs-CZ" sz="2000" b="1" dirty="0">
                <a:solidFill>
                  <a:srgbClr val="658D1B"/>
                </a:solidFill>
              </a:rPr>
              <a:t>čtyř denní technologické pauzy </a:t>
            </a:r>
            <a:r>
              <a:rPr lang="cs-CZ" sz="2000" dirty="0"/>
              <a:t>a to tak, že se nejdříve odstraní vzpěry, poté zápory v rozích výkopu. Následuje přestřižení </a:t>
            </a:r>
            <a:r>
              <a:rPr lang="cs-CZ" sz="2000" dirty="0" err="1"/>
              <a:t>rádlovacích</a:t>
            </a:r>
            <a:r>
              <a:rPr lang="cs-CZ" sz="2000" dirty="0"/>
              <a:t> drátů a odstranění záporných trámů. Jakmile budou stěny bednění uvolněny, dojde k jejich vyjmutí. Po kontrole odbedněných základových pasů může dojít k jejich postupnému zasypávání vykopanou zeminou, hutněnou po 30 cm vibračním pěchem až do úrovně podkladní mazaniny. Odbedňování bude prováděno s ohledem na další používání a uskladnění použitého bednění nesmí být ničeno, pokud je to jen trochu možné.</a:t>
            </a:r>
          </a:p>
        </p:txBody>
      </p:sp>
    </p:spTree>
    <p:extLst>
      <p:ext uri="{BB962C8B-B14F-4D97-AF65-F5344CB8AC3E}">
        <p14:creationId xmlns:p14="http://schemas.microsoft.com/office/powerpoint/2010/main" val="1548091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8. JAKOST, KONTROLA A ZKOUŠENÍ</a:t>
            </a:r>
            <a:r>
              <a:rPr lang="cs-CZ" sz="2400" b="1" dirty="0"/>
              <a:t/>
            </a:r>
            <a:br>
              <a:rPr lang="cs-CZ" sz="2400" b="1" dirty="0"/>
            </a:br>
            <a:r>
              <a:rPr lang="cs-CZ" sz="2000" b="1" dirty="0">
                <a:solidFill>
                  <a:srgbClr val="658D1B"/>
                </a:solidFill>
              </a:rPr>
              <a:t>8.1 </a:t>
            </a:r>
            <a:r>
              <a:rPr lang="cs-CZ" sz="2000" b="1" dirty="0" smtClean="0">
                <a:solidFill>
                  <a:srgbClr val="658D1B"/>
                </a:solidFill>
              </a:rPr>
              <a:t>Vstupní kontrola</a:t>
            </a:r>
            <a:r>
              <a:rPr lang="cs-CZ" sz="2000" b="1" dirty="0" smtClean="0"/>
              <a:t/>
            </a:r>
            <a:br>
              <a:rPr lang="cs-CZ" sz="2000" b="1" dirty="0" smtClean="0"/>
            </a:br>
            <a:r>
              <a:rPr lang="pl-PL" sz="2000" dirty="0"/>
              <a:t>Kontrola projektové dokumentace a </a:t>
            </a:r>
            <a:r>
              <a:rPr lang="pl-PL" sz="2000" dirty="0" smtClean="0"/>
              <a:t>dokladů.</a:t>
            </a:r>
            <a:br>
              <a:rPr lang="pl-PL" sz="2000" dirty="0" smtClean="0"/>
            </a:br>
            <a:r>
              <a:rPr lang="it-IT" sz="2000" dirty="0"/>
              <a:t>Kontrola připravenosti staveniště a </a:t>
            </a:r>
            <a:r>
              <a:rPr lang="it-IT" sz="2000" dirty="0" smtClean="0"/>
              <a:t>pracoviště</a:t>
            </a:r>
            <a:r>
              <a:rPr lang="cs-CZ" sz="2000" dirty="0" smtClean="0"/>
              <a:t>.</a:t>
            </a:r>
            <a:br>
              <a:rPr lang="cs-CZ" sz="2000" dirty="0" smtClean="0"/>
            </a:br>
            <a:r>
              <a:rPr lang="cs-CZ" sz="2000" dirty="0"/>
              <a:t>Kontrola materiálu a </a:t>
            </a:r>
            <a:r>
              <a:rPr lang="cs-CZ" sz="2000" dirty="0" smtClean="0"/>
              <a:t>skladování.</a:t>
            </a:r>
            <a:br>
              <a:rPr lang="cs-CZ" sz="2000" dirty="0" smtClean="0"/>
            </a:br>
            <a:r>
              <a:rPr lang="cs-CZ" sz="2000" dirty="0"/>
              <a:t>Kontrola vytyčení </a:t>
            </a:r>
            <a:r>
              <a:rPr lang="cs-CZ" sz="2000" dirty="0" smtClean="0"/>
              <a:t>polohy.</a:t>
            </a:r>
            <a:br>
              <a:rPr lang="cs-CZ" sz="2000" dirty="0" smtClean="0"/>
            </a:br>
            <a:r>
              <a:rPr lang="cs-CZ" sz="2000" dirty="0"/>
              <a:t>Kontrola způsobilosti </a:t>
            </a:r>
            <a:r>
              <a:rPr lang="cs-CZ" sz="2000" dirty="0" smtClean="0"/>
              <a:t>dělníků.</a:t>
            </a:r>
            <a:br>
              <a:rPr lang="cs-CZ" sz="2000" dirty="0" smtClean="0"/>
            </a:br>
            <a:r>
              <a:rPr lang="cs-CZ" sz="2000" dirty="0"/>
              <a:t>Kontrola technického stavu </a:t>
            </a:r>
            <a:r>
              <a:rPr lang="cs-CZ" sz="2000" dirty="0" smtClean="0"/>
              <a:t>strojů.</a:t>
            </a:r>
            <a:br>
              <a:rPr lang="cs-CZ" sz="2000" dirty="0" smtClean="0"/>
            </a:br>
            <a:r>
              <a:rPr lang="cs-CZ" sz="2000" dirty="0"/>
              <a:t/>
            </a:r>
            <a:br>
              <a:rPr lang="cs-CZ" sz="2000" dirty="0"/>
            </a:br>
            <a:r>
              <a:rPr lang="cs-CZ" sz="2000" dirty="0" smtClean="0"/>
              <a:t/>
            </a:r>
            <a:br>
              <a:rPr lang="cs-CZ" sz="2000" dirty="0" smtClean="0"/>
            </a:br>
            <a:r>
              <a:rPr lang="cs-CZ" sz="2000" dirty="0"/>
              <a:t/>
            </a:r>
            <a:br>
              <a:rPr lang="cs-CZ" sz="2000" dirty="0"/>
            </a:br>
            <a:endParaRPr lang="cs-CZ" sz="2000" b="1" dirty="0"/>
          </a:p>
        </p:txBody>
      </p:sp>
    </p:spTree>
    <p:extLst>
      <p:ext uri="{BB962C8B-B14F-4D97-AF65-F5344CB8AC3E}">
        <p14:creationId xmlns:p14="http://schemas.microsoft.com/office/powerpoint/2010/main" val="16971393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8. JAKOST, KONTROLA A ZKOUŠENÍ</a:t>
            </a:r>
            <a:r>
              <a:rPr lang="cs-CZ" sz="2400" b="1" dirty="0"/>
              <a:t/>
            </a:r>
            <a:br>
              <a:rPr lang="cs-CZ" sz="2400" b="1" dirty="0"/>
            </a:br>
            <a:r>
              <a:rPr lang="cs-CZ" sz="2000" b="1" dirty="0" smtClean="0">
                <a:solidFill>
                  <a:srgbClr val="658D1B"/>
                </a:solidFill>
              </a:rPr>
              <a:t>8.2</a:t>
            </a:r>
            <a:r>
              <a:rPr lang="cs-CZ" sz="2000" b="1" dirty="0">
                <a:solidFill>
                  <a:srgbClr val="658D1B"/>
                </a:solidFill>
              </a:rPr>
              <a:t>. Mezioperační kontrola</a:t>
            </a:r>
            <a:r>
              <a:rPr lang="cs-CZ" sz="2000" b="1" dirty="0"/>
              <a:t/>
            </a:r>
            <a:br>
              <a:rPr lang="cs-CZ" sz="2000" b="1" dirty="0"/>
            </a:br>
            <a:r>
              <a:rPr lang="cs-CZ" sz="2000" dirty="0" err="1" smtClean="0"/>
              <a:t>Kontrola</a:t>
            </a:r>
            <a:r>
              <a:rPr lang="cs-CZ" sz="2000" dirty="0" smtClean="0"/>
              <a:t> klimatických podmínek.</a:t>
            </a:r>
            <a:br>
              <a:rPr lang="cs-CZ" sz="2000" dirty="0" smtClean="0"/>
            </a:br>
            <a:r>
              <a:rPr lang="cs-CZ" sz="2000" dirty="0"/>
              <a:t>Kontrola vytyčení polohy </a:t>
            </a:r>
            <a:r>
              <a:rPr lang="cs-CZ" sz="2000" dirty="0" smtClean="0"/>
              <a:t>bednění.</a:t>
            </a:r>
            <a:br>
              <a:rPr lang="cs-CZ" sz="2000" dirty="0" smtClean="0"/>
            </a:br>
            <a:r>
              <a:rPr lang="cs-CZ" sz="2000" dirty="0"/>
              <a:t>Kontrola </a:t>
            </a:r>
            <a:r>
              <a:rPr lang="cs-CZ" sz="2000" dirty="0" smtClean="0"/>
              <a:t>bednění.</a:t>
            </a:r>
            <a:br>
              <a:rPr lang="cs-CZ" sz="2000" dirty="0" smtClean="0"/>
            </a:br>
            <a:r>
              <a:rPr lang="cs-CZ" sz="2000" i="1" dirty="0" smtClean="0"/>
              <a:t>- </a:t>
            </a:r>
            <a:r>
              <a:rPr lang="cs-CZ" sz="1600" i="1" dirty="0" smtClean="0"/>
              <a:t>Horní </a:t>
            </a:r>
            <a:r>
              <a:rPr lang="cs-CZ" sz="1600" i="1" dirty="0"/>
              <a:t>hrana ± 10 mm</a:t>
            </a:r>
            <a:br>
              <a:rPr lang="cs-CZ" sz="1600" i="1" dirty="0"/>
            </a:br>
            <a:r>
              <a:rPr lang="cs-CZ" sz="1600" i="1" dirty="0" smtClean="0"/>
              <a:t>- Svislost </a:t>
            </a:r>
            <a:r>
              <a:rPr lang="cs-CZ" sz="1600" i="1" dirty="0"/>
              <a:t>± h/200 (kde h je výška bednění), maximálně 30 mm</a:t>
            </a:r>
            <a:br>
              <a:rPr lang="cs-CZ" sz="1600" i="1" dirty="0"/>
            </a:br>
            <a:r>
              <a:rPr lang="cs-CZ" sz="1600" i="1" dirty="0" smtClean="0"/>
              <a:t>- Vnitřní </a:t>
            </a:r>
            <a:r>
              <a:rPr lang="cs-CZ" sz="1600" i="1" dirty="0"/>
              <a:t>hrana opěrné plochy ± 8 mm</a:t>
            </a:r>
            <a:br>
              <a:rPr lang="cs-CZ" sz="1600" i="1" dirty="0"/>
            </a:br>
            <a:r>
              <a:rPr lang="cs-CZ" sz="1600" i="1" dirty="0" smtClean="0"/>
              <a:t>- Před </a:t>
            </a:r>
            <a:r>
              <a:rPr lang="cs-CZ" sz="1600" i="1" dirty="0"/>
              <a:t>betonáží se provede kontrola očištění a navlhčení bednění. Stěny bednění se opatří odbedňovacím přípravkem</a:t>
            </a:r>
            <a:r>
              <a:rPr lang="cs-CZ" sz="1600" i="1" dirty="0" smtClean="0"/>
              <a:t>.</a:t>
            </a:r>
            <a:r>
              <a:rPr lang="cs-CZ" sz="2000" dirty="0" smtClean="0"/>
              <a:t/>
            </a:r>
            <a:br>
              <a:rPr lang="cs-CZ" sz="2000" dirty="0" smtClean="0"/>
            </a:br>
            <a:r>
              <a:rPr lang="cs-CZ" sz="2000" dirty="0"/>
              <a:t/>
            </a:r>
            <a:br>
              <a:rPr lang="cs-CZ" sz="2000" dirty="0"/>
            </a:br>
            <a:r>
              <a:rPr lang="cs-CZ" sz="2000" dirty="0"/>
              <a:t>Kontrola </a:t>
            </a:r>
            <a:r>
              <a:rPr lang="cs-CZ" sz="2000" dirty="0" smtClean="0"/>
              <a:t>výztuže.</a:t>
            </a:r>
            <a:br>
              <a:rPr lang="cs-CZ" sz="2000" dirty="0" smtClean="0"/>
            </a:br>
            <a:r>
              <a:rPr lang="cs-CZ" sz="2000" dirty="0"/>
              <a:t>Kontrola betonáže, hutnění a </a:t>
            </a:r>
            <a:r>
              <a:rPr lang="cs-CZ" sz="2000" dirty="0" smtClean="0"/>
              <a:t>ošetřování.</a:t>
            </a:r>
            <a:br>
              <a:rPr lang="cs-CZ" sz="2000" dirty="0" smtClean="0"/>
            </a:br>
            <a:r>
              <a:rPr lang="cs-CZ" sz="2000" dirty="0" smtClean="0"/>
              <a:t>- </a:t>
            </a:r>
            <a:r>
              <a:rPr lang="cs-CZ" sz="1600" i="1" dirty="0" smtClean="0"/>
              <a:t>Provede </a:t>
            </a:r>
            <a:r>
              <a:rPr lang="cs-CZ" sz="1600" i="1" dirty="0"/>
              <a:t>se kontrola ukládání betonu do bednění. Betonová směs by se měla ukládat z maximální výšky 1,50 m tak, aby nedocházelo k segregaci.</a:t>
            </a:r>
            <a:br>
              <a:rPr lang="cs-CZ" sz="1600" i="1" dirty="0"/>
            </a:br>
            <a:r>
              <a:rPr lang="cs-CZ" sz="1600" i="1" dirty="0" smtClean="0"/>
              <a:t>- Při </a:t>
            </a:r>
            <a:r>
              <a:rPr lang="cs-CZ" sz="1600" i="1" dirty="0"/>
              <a:t>hutnění se musí dbát na délku vibrování a na polohu vibrační hlavy. Hutnění bude probíhat po vrstvách 20 – 25 cm.</a:t>
            </a:r>
            <a:br>
              <a:rPr lang="cs-CZ" sz="1600" i="1" dirty="0"/>
            </a:br>
            <a:r>
              <a:rPr lang="cs-CZ" sz="1600" i="1" dirty="0" smtClean="0"/>
              <a:t>- Za </a:t>
            </a:r>
            <a:r>
              <a:rPr lang="cs-CZ" sz="1600" i="1" dirty="0"/>
              <a:t>běžných podmínek bude probíhat kropení betonu podle stavbyvedoucího, nejméně však 2x za den. Při vysokých teplotách bude četnost vyšší a povrch bude chráněn fólií. Pokud bude teplota nižší jak +5 </a:t>
            </a:r>
            <a:r>
              <a:rPr lang="cs-CZ" sz="1600" i="1" dirty="0" err="1"/>
              <a:t>oC</a:t>
            </a:r>
            <a:r>
              <a:rPr lang="cs-CZ" sz="1600" i="1" dirty="0"/>
              <a:t>, bude nutné základy izolovat (fólií nebo deskami</a:t>
            </a:r>
            <a:r>
              <a:rPr lang="cs-CZ" sz="1600" i="1" dirty="0" smtClean="0"/>
              <a:t>).</a:t>
            </a:r>
            <a:br>
              <a:rPr lang="cs-CZ" sz="1600" i="1" dirty="0" smtClean="0"/>
            </a:br>
            <a:r>
              <a:rPr lang="cs-CZ" sz="1600" i="1" dirty="0" smtClean="0"/>
              <a:t/>
            </a:r>
            <a:br>
              <a:rPr lang="cs-CZ" sz="1600" i="1" dirty="0" smtClean="0"/>
            </a:br>
            <a:r>
              <a:rPr lang="cs-CZ" sz="2000" dirty="0"/>
              <a:t>Kontrola rozebírání </a:t>
            </a:r>
            <a:r>
              <a:rPr lang="cs-CZ" sz="2000" dirty="0" smtClean="0"/>
              <a:t>bednění.</a:t>
            </a:r>
            <a:r>
              <a:rPr lang="cs-CZ" sz="2000" dirty="0"/>
              <a:t/>
            </a:r>
            <a:br>
              <a:rPr lang="cs-CZ" sz="2000" dirty="0"/>
            </a:br>
            <a:r>
              <a:rPr lang="cs-CZ" sz="2000" dirty="0" smtClean="0"/>
              <a:t/>
            </a:r>
            <a:br>
              <a:rPr lang="cs-CZ" sz="2000" dirty="0" smtClean="0"/>
            </a:br>
            <a:r>
              <a:rPr lang="cs-CZ" sz="2000" dirty="0"/>
              <a:t/>
            </a:r>
            <a:br>
              <a:rPr lang="cs-CZ" sz="2000" dirty="0"/>
            </a:br>
            <a:endParaRPr lang="cs-CZ" sz="2000" b="1" dirty="0"/>
          </a:p>
        </p:txBody>
      </p:sp>
    </p:spTree>
    <p:extLst>
      <p:ext uri="{BB962C8B-B14F-4D97-AF65-F5344CB8AC3E}">
        <p14:creationId xmlns:p14="http://schemas.microsoft.com/office/powerpoint/2010/main" val="22477439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cs-CZ" sz="2400" b="1" dirty="0" smtClean="0">
                <a:solidFill>
                  <a:srgbClr val="E4002B"/>
                </a:solidFill>
              </a:rPr>
              <a:t>8. JAKOST, KONTROLA A ZKOUŠENÍ</a:t>
            </a:r>
            <a:r>
              <a:rPr lang="cs-CZ" sz="2400" b="1" dirty="0" smtClean="0"/>
              <a:t/>
            </a:r>
            <a:br>
              <a:rPr lang="cs-CZ" sz="2400" b="1" dirty="0" smtClean="0"/>
            </a:br>
            <a:r>
              <a:rPr lang="cs-CZ" sz="2000" b="1" dirty="0" smtClean="0">
                <a:solidFill>
                  <a:srgbClr val="658D1B"/>
                </a:solidFill>
              </a:rPr>
              <a:t>8.3. Výstupní kontrola</a:t>
            </a:r>
            <a:r>
              <a:rPr lang="cs-CZ" sz="2000" b="1" dirty="0" smtClean="0"/>
              <a:t/>
            </a:r>
            <a:br>
              <a:rPr lang="cs-CZ" sz="2000" b="1" dirty="0" smtClean="0"/>
            </a:br>
            <a:r>
              <a:rPr lang="cs-CZ" sz="2000" dirty="0" err="1"/>
              <a:t>Kontrola</a:t>
            </a:r>
            <a:r>
              <a:rPr lang="cs-CZ" sz="2000" dirty="0"/>
              <a:t> přesnosti </a:t>
            </a:r>
            <a:r>
              <a:rPr lang="cs-CZ" sz="2000" dirty="0" smtClean="0"/>
              <a:t>provedení.</a:t>
            </a:r>
            <a:r>
              <a:rPr lang="cs-CZ" sz="2000" dirty="0"/>
              <a:t/>
            </a:r>
            <a:br>
              <a:rPr lang="cs-CZ" sz="2000" dirty="0"/>
            </a:br>
            <a:r>
              <a:rPr lang="cs-CZ" sz="2000" dirty="0"/>
              <a:t>Rozměry základů se porovnají s projektovou dokumentací, kontrolu provede geodet</a:t>
            </a:r>
            <a:r>
              <a:rPr lang="cs-CZ" sz="2000" dirty="0" smtClean="0"/>
              <a:t>.</a:t>
            </a:r>
            <a:br>
              <a:rPr lang="cs-CZ" sz="2000" dirty="0" smtClean="0"/>
            </a:br>
            <a:r>
              <a:rPr lang="cs-CZ" sz="2000" dirty="0"/>
              <a:t/>
            </a:r>
            <a:br>
              <a:rPr lang="cs-CZ" sz="2000" dirty="0"/>
            </a:br>
            <a:r>
              <a:rPr lang="cs-CZ" sz="2000" dirty="0"/>
              <a:t>Kontrola mezních odchylek:</a:t>
            </a:r>
            <a:br>
              <a:rPr lang="cs-CZ" sz="2000" dirty="0"/>
            </a:br>
            <a:r>
              <a:rPr lang="cs-CZ" sz="2000" dirty="0" smtClean="0"/>
              <a:t>- </a:t>
            </a:r>
            <a:r>
              <a:rPr lang="cs-CZ" sz="1600" i="1" dirty="0" smtClean="0"/>
              <a:t>Výškově </a:t>
            </a:r>
            <a:r>
              <a:rPr lang="cs-CZ" sz="1600" i="1" dirty="0"/>
              <a:t>± 25 mm</a:t>
            </a:r>
            <a:br>
              <a:rPr lang="cs-CZ" sz="1600" i="1" dirty="0"/>
            </a:br>
            <a:r>
              <a:rPr lang="cs-CZ" sz="1600" i="1" dirty="0" smtClean="0"/>
              <a:t>- Polohově </a:t>
            </a:r>
            <a:r>
              <a:rPr lang="cs-CZ" sz="1600" i="1" dirty="0"/>
              <a:t>± 15 mm</a:t>
            </a:r>
            <a:br>
              <a:rPr lang="cs-CZ" sz="1600" i="1" dirty="0"/>
            </a:br>
            <a:r>
              <a:rPr lang="cs-CZ" sz="1600" i="1" dirty="0" smtClean="0"/>
              <a:t>- Rovinatost </a:t>
            </a:r>
            <a:r>
              <a:rPr lang="cs-CZ" sz="1600" i="1" dirty="0"/>
              <a:t>se stykem s bedněním je 9 mm/2,0 m (lokálně 4 mm/0,2 m)</a:t>
            </a:r>
            <a:br>
              <a:rPr lang="cs-CZ" sz="1600" i="1" dirty="0"/>
            </a:br>
            <a:r>
              <a:rPr lang="cs-CZ" sz="1600" i="1" dirty="0" smtClean="0"/>
              <a:t>- Rovinatost </a:t>
            </a:r>
            <a:r>
              <a:rPr lang="cs-CZ" sz="1600" i="1" dirty="0"/>
              <a:t>bez styku s bedněním je 15 mm/2,0 m(lokálně 6 mm/2,0 m)</a:t>
            </a:r>
            <a:br>
              <a:rPr lang="cs-CZ" sz="1600" i="1" dirty="0"/>
            </a:br>
            <a:r>
              <a:rPr lang="cs-CZ" sz="1600" i="1" dirty="0" smtClean="0"/>
              <a:t/>
            </a:r>
            <a:br>
              <a:rPr lang="cs-CZ" sz="1600" i="1" dirty="0" smtClean="0"/>
            </a:br>
            <a:r>
              <a:rPr lang="cs-CZ" sz="2000" dirty="0" smtClean="0"/>
              <a:t>Kontrola prostupů - Provede </a:t>
            </a:r>
            <a:r>
              <a:rPr lang="cs-CZ" sz="2000" dirty="0"/>
              <a:t>se kontrola prostupů podle projektové dokumentace.</a:t>
            </a:r>
            <a:br>
              <a:rPr lang="cs-CZ" sz="2000" dirty="0"/>
            </a:br>
            <a:r>
              <a:rPr lang="cs-CZ" sz="2000" dirty="0"/>
              <a:t>Kontrola povrchu </a:t>
            </a:r>
            <a:r>
              <a:rPr lang="cs-CZ" sz="2000" dirty="0" smtClean="0"/>
              <a:t>základů - Vizuálně </a:t>
            </a:r>
            <a:r>
              <a:rPr lang="cs-CZ" sz="2000" dirty="0"/>
              <a:t>se zkontroluje provedení, zda je homogenní a nevznikly místa s oddělením složek.</a:t>
            </a:r>
            <a:br>
              <a:rPr lang="cs-CZ" sz="2000" dirty="0"/>
            </a:br>
            <a:r>
              <a:rPr lang="cs-CZ" sz="2000" dirty="0"/>
              <a:t>Průběh a vyhodnocení kontrol bude zapsán do stavebního deníku.</a:t>
            </a:r>
            <a:br>
              <a:rPr lang="cs-CZ" sz="2000" dirty="0"/>
            </a:br>
            <a:r>
              <a:rPr lang="cs-CZ" sz="2000" dirty="0" smtClean="0"/>
              <a:t/>
            </a:r>
            <a:br>
              <a:rPr lang="cs-CZ" sz="2000" dirty="0" smtClean="0"/>
            </a:br>
            <a:r>
              <a:rPr lang="cs-CZ" sz="2000" dirty="0" smtClean="0"/>
              <a:t/>
            </a:r>
            <a:br>
              <a:rPr lang="cs-CZ" sz="2000" dirty="0" smtClean="0"/>
            </a:br>
            <a:r>
              <a:rPr lang="cs-CZ" sz="2000" dirty="0" smtClean="0"/>
              <a:t/>
            </a:r>
            <a:br>
              <a:rPr lang="cs-CZ" sz="2000" dirty="0" smtClean="0"/>
            </a:br>
            <a:endParaRPr lang="cs-CZ" sz="2000" b="1" dirty="0"/>
          </a:p>
        </p:txBody>
      </p:sp>
    </p:spTree>
    <p:extLst>
      <p:ext uri="{BB962C8B-B14F-4D97-AF65-F5344CB8AC3E}">
        <p14:creationId xmlns:p14="http://schemas.microsoft.com/office/powerpoint/2010/main" val="3642293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1520" y="548680"/>
            <a:ext cx="8640960" cy="5760640"/>
          </a:xfrm>
        </p:spPr>
        <p:txBody>
          <a:bodyPr anchor="t">
            <a:noAutofit/>
          </a:bodyPr>
          <a:lstStyle/>
          <a:p>
            <a:pPr algn="l"/>
            <a:r>
              <a:rPr lang="pl-PL" sz="2400" b="1" dirty="0" smtClean="0">
                <a:solidFill>
                  <a:srgbClr val="E4002B"/>
                </a:solidFill>
              </a:rPr>
              <a:t>9. BEZPEČNOST A OCHRANA ZDRAVÍ</a:t>
            </a:r>
            <a:r>
              <a:rPr lang="pl-PL" sz="2400" b="1" dirty="0"/>
              <a:t/>
            </a:r>
            <a:br>
              <a:rPr lang="pl-PL" sz="2400" b="1" dirty="0"/>
            </a:br>
            <a:r>
              <a:rPr lang="pl-PL" sz="2400" b="1" dirty="0" smtClean="0"/>
              <a:t/>
            </a:r>
            <a:br>
              <a:rPr lang="pl-PL" sz="2400" b="1" dirty="0" smtClean="0"/>
            </a:br>
            <a:r>
              <a:rPr lang="cs-CZ" sz="2400" b="1" dirty="0">
                <a:solidFill>
                  <a:srgbClr val="E4002B"/>
                </a:solidFill>
              </a:rPr>
              <a:t>10. Vliv na životní prostředí, nakládaní s odpady</a:t>
            </a:r>
            <a:br>
              <a:rPr lang="cs-CZ" sz="2400" b="1" dirty="0">
                <a:solidFill>
                  <a:srgbClr val="E4002B"/>
                </a:solidFill>
              </a:rPr>
            </a:br>
            <a:r>
              <a:rPr lang="cs-CZ" sz="2400" b="1" dirty="0">
                <a:solidFill>
                  <a:srgbClr val="E4002B"/>
                </a:solidFill>
              </a:rPr>
              <a:t/>
            </a:r>
            <a:br>
              <a:rPr lang="cs-CZ" sz="2400" b="1" dirty="0">
                <a:solidFill>
                  <a:srgbClr val="E4002B"/>
                </a:solidFill>
              </a:rPr>
            </a:br>
            <a:r>
              <a:rPr lang="cs-CZ" sz="2400" b="1" dirty="0">
                <a:solidFill>
                  <a:srgbClr val="E4002B"/>
                </a:solidFill>
              </a:rPr>
              <a:t>11. Literatura, ČSN</a:t>
            </a:r>
            <a:r>
              <a:rPr lang="cs-CZ" sz="2000" b="1" dirty="0"/>
              <a:t/>
            </a:r>
            <a:br>
              <a:rPr lang="cs-CZ" sz="2000" b="1" dirty="0"/>
            </a:br>
            <a:r>
              <a:rPr lang="cs-CZ" sz="2000" dirty="0" smtClean="0"/>
              <a:t/>
            </a:r>
            <a:br>
              <a:rPr lang="cs-CZ" sz="2000" dirty="0" smtClean="0"/>
            </a:br>
            <a:r>
              <a:rPr lang="cs-CZ" sz="2000" dirty="0" smtClean="0"/>
              <a:t/>
            </a:r>
            <a:br>
              <a:rPr lang="cs-CZ" sz="2000" dirty="0" smtClean="0"/>
            </a:br>
            <a:endParaRPr lang="cs-CZ" sz="2000" b="1" dirty="0"/>
          </a:p>
        </p:txBody>
      </p:sp>
    </p:spTree>
    <p:extLst>
      <p:ext uri="{BB962C8B-B14F-4D97-AF65-F5344CB8AC3E}">
        <p14:creationId xmlns:p14="http://schemas.microsoft.com/office/powerpoint/2010/main" val="3037400097"/>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TotalTime>
  <Words>152</Words>
  <Application>Microsoft Office PowerPoint</Application>
  <PresentationFormat>Předvádění na obrazovce (4:3)</PresentationFormat>
  <Paragraphs>27</Paragraphs>
  <Slides>23</Slides>
  <Notes>0</Notes>
  <HiddenSlides>0</HiddenSlides>
  <MMClips>0</MMClips>
  <ScaleCrop>false</ScaleCrop>
  <HeadingPairs>
    <vt:vector size="4" baseType="variant">
      <vt:variant>
        <vt:lpstr>Motiv</vt:lpstr>
      </vt:variant>
      <vt:variant>
        <vt:i4>1</vt:i4>
      </vt:variant>
      <vt:variant>
        <vt:lpstr>Nadpisy snímků</vt:lpstr>
      </vt:variant>
      <vt:variant>
        <vt:i4>23</vt:i4>
      </vt:variant>
    </vt:vector>
  </HeadingPairs>
  <TitlesOfParts>
    <vt:vector size="24" baseType="lpstr">
      <vt:lpstr>Motiv systému Office</vt:lpstr>
      <vt:lpstr>TECHNOLOGICKÝ PŘEDPIS PRO PROVEDENÍ ZÁKLADOVÉ KONSTRUKCE</vt:lpstr>
      <vt:lpstr>1. OBECNÉ INFORMACE 1.1. Obecné informace o stavbě Technologický předpis je vypracován pro samostatně stojící, částečně podsklepený objekt, který bude sloužit jako rodinný dům s jednou bytovou jednotkou. Stavební práce budou prováděny na stavební parcele X/Y v katastrálním území Y X. Objekt je založen na železobetonových základových pasech, nosný systém je stěnový příčný z cihelných tvárnic Porotherm. Strop je navržen jako keramo-betonový ve stejném systému jako nosné zdivo. Střecha je navržena sedlová s vikýřem. Konstrukce krovu je dřevěná, vaznicového typu. Přístup k objektu je pouze ze severní strany, kde se nachází plně zasíťovaná místní komunikace.  1.2. Obecná charakteristika procesu V této části se budeme zabývat technologickým předpisem pro základové konstrukce. Bude se jednat o zřízení konstrukce základových pasů z železobetonu. Betonáž bude probíhat do připraveného tradičního bednění z prken a hranolů. Armovací výztuž bude dovezena z podniku X/Y. Doprava betonové směsi bude z betonárny X/Y. </vt:lpstr>
      <vt:lpstr>2. MATERIÁL, DOPRAVA A SKLADOVÁNÍ 2.1. Materiál - Výpis materiálu základního + doplňkového s odkazem na ČSN a další předpisy (nejlépe do tabulky, měrné jednotky, průměrné spotřeby na MJ, celková spotřeba, ztratné a prořezy, balné), - Spočítejte kubatury betonu a oceli (ocel uvažujte 80 - 120 kg/m3 betonu), dále plochu bednění.    </vt:lpstr>
      <vt:lpstr>2. MATERIÁL, DOPRAVA A SKLADOVÁNÍ 2.1. Materiál 2.1.1. Materiál pro bednění – viz schéma zákl. kce - dřevěné deskové řezivo pro bednění (3000×20×100 mm), - dřevěné trámky (3000×100×100 mm), - dřevěné vzpěry (1100×60×60 mm), - dřevěné rozpěrky  2.1.2. Materiál pro betonáž - beton C20/25, XC1, S3, Dmax = 16 mm o objemu X m3 pro základové pasy, - beton C12/15, XC1, S3, Dmax = 16 mm o objemu X m3 pro podkladní beton, - betonářská ocel B500B,  - distanční hadi s hrbolKy (výška krytí 25 mm), rádlovací drát beton Ø3 mm – 5 kg, - vázací drát Ø1,4 mm – 10 kg, hřebíky dl. 80 mm, – 5kg, hřebíky dl. 120 mm – 6 kg, odbedňovací olej 10 l.   </vt:lpstr>
      <vt:lpstr>2. MATERIÁL, DOPRAVA A SKLADOVÁNÍ 2.2. Skladování - Skladování jednoduchých materiálů. + pracovní a klimatické podmínky  </vt:lpstr>
      <vt:lpstr>2. MATERIÁL, DOPRAVA A SKLADOVÁNÍ 2.4. Doprava 2.4.1. Mimostaveništní doprava (primární) - Zde řešit dopravu materiálu na stavbu = bednění, výztuž, beton. - Spočítat počet autodomíchávačů, aby práce probíhaly průběžně.     2.4.2. Vnitrostaveništní doprava (sekundární) - Sekundární doprava řeší zpracování materiálu na staveništi = tj. dopravu materiálu po stavbě z místa skládky na místo jeho zpracování. - Většinou za potřeby jeřábu, čerpadla na bet. směs apod.    </vt:lpstr>
      <vt:lpstr>2. MATERIÁL, DOPRAVA A SKLADOVÁNÍ 2.4. Doprava 2.4.1. Mimostaveništní doprava (primární) - Mimostaveništní doprava betonu bude zajištěna autodomíchávačem MAN s nástavbou Stetter BASIC LINE AM 8 od betonárny XY. - Doprava řeziva a výztuže bude zajištěno nákladním automobilem Tatra 815 s hydraulickou rukou Hiab 250-5.  2.4.2. Vnitrostaveništní doprava (sekundární) - Vnitrostaveništní doprava betonu bude zajištěna autočerpadlem Schwing Stetter S 34 X od betonárny XY. - Ručně.    </vt:lpstr>
      <vt:lpstr>3. PŘEVZETÍ PRACOVIŠTĚ 3.1. Převzetí pracoviště - Je vyhloubena základová jáma včetně rýh pro základové pasy. = Probíhá mezi dodavatelem daného procesu a hlavním dodavatelem stavby. - Při převzetí pracoviště se udělá zápis do stavebního deníku.     </vt:lpstr>
      <vt:lpstr>4. PRACOVNÍ PODMÍNKY - Příprava pracoviště s vazbou na využití objektů zařízení staveniště (energie, osvětlení, úprava prostorů - skládky, přístupové cesty) – obecně.  - Obecné pracovní podmínky, jako jsou například: · teplota prostředí, · požadavky na práci v zimním období, · požadované povětrnostní podmínky, · požadavky na předcházející činnosti, · všechny podmínky, jejichž nedodržení by ovlivnilo výslednou činnost, · instruktáž pracovníků.  </vt:lpstr>
      <vt:lpstr>4. PRACOVNÍ PODMÍNKY 4.1. Povětrnostní a teplotní podmínky - Základovou spáru musíme chránit před rozmočením a před povětrnostními vlivy. - Betonáž neprovádíme za silného deště, z důvodu vyplavování částic betonové směsi. - Betonáž nelze taktéž provádět, pokud je venkovní teplota menší než 5 °C. - O pozastavení nebo ani nezahájení prací kvůli povětrnostním a teplotním podmínkám rozhoduje stavbyvedoucí.  4.2. Instruktáž zaměstnanců - Prací se budou účastnit pouze osoby s odpovídajícími schopnostmi, vybavené ochrannými prostředky a pomůckami. - Na provádění všech prací bude dohlížet pověřená osoba – stavbyvedoucí. - Všichni pracovníci budou seznámeni s pracovními úkoly, předpisy BOZP a riziky.</vt:lpstr>
      <vt:lpstr>5. PERSONÁLNÍ OBSAZENÍ Betonáže Vedoucí čety 1 Obsluha čerpadla 1 Obsluha autodomícháváče 1 Betonáři 2 Pomocní dělníci 2 Celkem pracovníků 7</vt:lpstr>
      <vt:lpstr>6. STROJE A PRACOVNÍ POMŮCKY 6.1. Hlavní stroje Autodomíchávač, nákladní automobil, čerpadlo na beton, jeřáb, ponorný vibrátor, vibrační lišta, motorová pila.  6.2. Ruční nářadí Schmidtovo kladívko, kladivo, kleště armovací, pákové kleště, pilka na železo, pilka na dřevo, hrábě ocelové, nivelační přístroj včetně stativu a latě, rotační laser včetně laserového přijímače, vodováha 2 m, vetr svinovací 5 m, pásmo 20 m, kbelík 15l, natěračské pomůcky, zahradní hadice + kropící koncovka.  6.3. Ruční nářadí Pracovní obuv, ochranná přilba, reflexní vesta, ochranné brýle, ochranná svářecí kukla, přilba se štítem pro práci s motorovou pilou.  </vt:lpstr>
      <vt:lpstr>7. PRACOVNÍ POSTUP  </vt:lpstr>
      <vt:lpstr>7. PRACOVNÍ POSTUP 7.1. Betonáž podkladního betonu – viz schéma zákl. kce - Po začištění rýh a ukončení zemních prací se provede betonáž podkladního betonu. - Pro podkladní beton bude ve středu dna základové rýhy, pod budoucím základem vykopána 10 cm hluboká drážka, která bude na každé straně o 10 cm přesahovat šířku základového pasu. - Následně autodomíchávač doveze beton C12/15 o objemu X m3, který bude vylit do vyhloubené drážky. Tloušťka podkladního betonu bude 100 mm. Podkladní beton po celé ploše zarovnají betonáři s horním lícem drážky pomocí rovné stahovací desky. </vt:lpstr>
      <vt:lpstr>7. PRACOVNÍ POSTUP 7.2. Přesné vytyčení základových pasů - Po skončení technologické pauzy vytyčí vedoucí čety se dvěma pomocníky přesný obrys základových pasů, a to natažením stavebních provázků mezi hřeby laviček a spuštěním olovnice v místě jejich křížení. - Tak se přesně určí rohy obvodového zdiva a odměřením podle výkresu základů se určí vnější hrany základových pasů. Ty se vyznačí nataženými provázky mezi zatlučenými kolíky na okrajích základových rýh. </vt:lpstr>
      <vt:lpstr>7. PRACOVNÍ POSTUP 7.3. Zhotovení bednění  </vt:lpstr>
      <vt:lpstr>7. PRACOVNÍ POSTUP 7.4. Armování Železáři svážou na staveništi výztuž dle projektové dokumentace vázacím drátem průměru 1,4 mm. Výztuž bude dovezena v délkách 6 m. Zhotovený armokoš budou železáři ručně ukládat na podkladní beton k hotové straně bednění. Při ukládání musí být dodrženy minimální tloušťky krytí. To se zajistí pomocí distančních tělísek, ve vzdálenosti max. 500 mm. Takto uložený armokoš se sváže už přímo v bednění dohromady s přesahy min. 150 mm. </vt:lpstr>
      <vt:lpstr>7. PRACOVNÍ POSTUP 7.6. Betonáž základových pasů Beton bude dovezen na stavbu v autodomíchávačích. Před zahájením betonáže je nutné navlhčit podkladní beton. Do bednění bude dovážený beton rovnoměrně litý pomocí autočerpadla. Dva betonáři budou usměrňovat tok betonu do bednění a další dva jej budou ihned při ukládání hutnit. Hutnění bude probíhat pomocí ponorných vibrátorů a to vždy ve dvou vrstvách maximálně po dobu než se na povrchu utvoří cementové mléko, aby nedošlo k separaci kameniva od pojiva. Vzdálenost vpichů bude 0,5 m, hloubka vpichu pak bude činit výšku vibrátoru, druhá vpich bude zapíchnutý do první vrstvy 5 – 10 cm. Takto bude probíhat betonáž až do výšky natlučených hřebíků, symbolizujících horní hranu základového pasu. Po dosažení této výšky, betonáři uhladí směs v bednění do požadované rovinnosti pomocí 0,5 m vodováhy a hladítek. </vt:lpstr>
      <vt:lpstr>7. PRACOVNÍ POSTUP 7.7. Odbedňování Bude provedeno po skončení čtyř denní technologické pauzy a to tak, že se nejdříve odstraní vzpěry, poté zápory v rozích výkopu. Následuje přestřižení rádlovacích drátů a odstranění záporných trámů. Jakmile budou stěny bednění uvolněny, dojde k jejich vyjmutí. Po kontrole odbedněných základových pasů může dojít k jejich postupnému zasypávání vykopanou zeminou, hutněnou po 30 cm vibračním pěchem až do úrovně podkladní mazaniny. Odbedňování bude prováděno s ohledem na další používání a uskladnění použitého bednění nesmí být ničeno, pokud je to jen trochu možné.</vt:lpstr>
      <vt:lpstr>8. JAKOST, KONTROLA A ZKOUŠENÍ 8.1 Vstupní kontrola Kontrola projektové dokumentace a dokladů. Kontrola připravenosti staveniště a pracoviště. Kontrola materiálu a skladování. Kontrola vytyčení polohy. Kontrola způsobilosti dělníků. Kontrola technického stavu strojů.    </vt:lpstr>
      <vt:lpstr>8. JAKOST, KONTROLA A ZKOUŠENÍ 8.2. Mezioperační kontrola Kontrola klimatických podmínek. Kontrola vytyčení polohy bednění. Kontrola bednění. - Horní hrana ± 10 mm - Svislost ± h/200 (kde h je výška bednění), maximálně 30 mm - Vnitřní hrana opěrné plochy ± 8 mm - Před betonáží se provede kontrola očištění a navlhčení bednění. Stěny bednění se opatří odbedňovacím přípravkem.  Kontrola výztuže. Kontrola betonáže, hutnění a ošetřování. - Provede se kontrola ukládání betonu do bednění. Betonová směs by se měla ukládat z maximální výšky 1,50 m tak, aby nedocházelo k segregaci. - Při hutnění se musí dbát na délku vibrování a na polohu vibrační hlavy. Hutnění bude probíhat po vrstvách 20 – 25 cm. - Za běžných podmínek bude probíhat kropení betonu podle stavbyvedoucího, nejméně však 2x za den. Při vysokých teplotách bude četnost vyšší a povrch bude chráněn fólií. Pokud bude teplota nižší jak +5 oC, bude nutné základy izolovat (fólií nebo deskami).  Kontrola rozebírání bednění.   </vt:lpstr>
      <vt:lpstr>8. JAKOST, KONTROLA A ZKOUŠENÍ 8.3. Výstupní kontrola Kontrola přesnosti provedení. Rozměry základů se porovnají s projektovou dokumentací, kontrolu provede geodet.  Kontrola mezních odchylek: - Výškově ± 25 mm - Polohově ± 15 mm - Rovinatost se stykem s bedněním je 9 mm/2,0 m (lokálně 4 mm/0,2 m) - Rovinatost bez styku s bedněním je 15 mm/2,0 m(lokálně 6 mm/2,0 m)  Kontrola prostupů - Provede se kontrola prostupů podle projektové dokumentace. Kontrola povrchu základů - Vizuálně se zkontroluje provedení, zda je homogenní a nevznikly místa s oddělením složek. Průběh a vyhodnocení kontrol bude zapsán do stavebního deníku.    </vt:lpstr>
      <vt:lpstr>9. BEZPEČNOST A OCHRANA ZDRAVÍ  10. Vliv na životní prostředí, nakládaní s odpady  11. Literatura, ČSN   </vt:lpstr>
    </vt:vector>
  </TitlesOfParts>
  <Company>VUT Brno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TECHNOLOGICKÝ PŘEDPIS PRO PROVEDENÍ ZÁKLADOVÉ KONSTRUKCE</dc:title>
  <dc:creator>Barbora Nečasová</dc:creator>
  <cp:lastModifiedBy>Barbora Nečasová</cp:lastModifiedBy>
  <cp:revision>19</cp:revision>
  <dcterms:created xsi:type="dcterms:W3CDTF">2018-03-07T09:26:22Z</dcterms:created>
  <dcterms:modified xsi:type="dcterms:W3CDTF">2018-03-07T12:22:13Z</dcterms:modified>
</cp:coreProperties>
</file>